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Default Extension="wdp" ContentType="image/vnd.ms-photo"/>
  <Override PartName="/ppt/slideLayouts/slideLayout10.xml" ContentType="application/vnd.openxmlformats-officedocument.presentationml.slideLayout+xml"/>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0" r:id="rId3"/>
    <p:sldId id="258" r:id="rId4"/>
    <p:sldId id="261" r:id="rId5"/>
    <p:sldId id="262" r:id="rId6"/>
    <p:sldId id="263" r:id="rId7"/>
    <p:sldId id="264" r:id="rId8"/>
    <p:sldId id="266" r:id="rId9"/>
    <p:sldId id="257" r:id="rId10"/>
    <p:sldId id="274" r:id="rId11"/>
    <p:sldId id="275" r:id="rId12"/>
    <p:sldId id="272" r:id="rId13"/>
    <p:sldId id="273" r:id="rId14"/>
    <p:sldId id="276" r:id="rId15"/>
    <p:sldId id="277" r:id="rId16"/>
    <p:sldId id="279" r:id="rId17"/>
    <p:sldId id="281" r:id="rId18"/>
    <p:sldId id="282" r:id="rId19"/>
    <p:sldId id="280" r:id="rId20"/>
    <p:sldId id="283" r:id="rId21"/>
    <p:sldId id="284" r:id="rId22"/>
    <p:sldId id="285" r:id="rId23"/>
    <p:sldId id="286" r:id="rId24"/>
    <p:sldId id="287" r:id="rId25"/>
    <p:sldId id="288" r:id="rId26"/>
  </p:sldIdLst>
  <p:sldSz cx="9144000" cy="5143500" type="screen16x9"/>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FD6D9"/>
    <a:srgbClr val="F2C4CD"/>
    <a:srgbClr val="BF755A"/>
    <a:srgbClr val="10D2D2"/>
    <a:srgbClr val="D21083"/>
    <a:srgbClr val="EEECE1"/>
    <a:srgbClr val="B9D948"/>
    <a:srgbClr val="0D0807"/>
    <a:srgbClr val="487353"/>
    <a:srgbClr val="93A603"/>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p:restoredLeft sz="15620"/>
    <p:restoredTop sz="94660"/>
  </p:normalViewPr>
  <p:slideViewPr>
    <p:cSldViewPr>
      <p:cViewPr varScale="1">
        <p:scale>
          <a:sx n="91" d="100"/>
          <a:sy n="91" d="100"/>
        </p:scale>
        <p:origin x="-552" y="-9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Office_Excel1.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ru-RU"/>
  <c:style val="33"/>
  <c:chart>
    <c:autoTitleDeleted val="1"/>
    <c:view3D>
      <c:rotX val="30"/>
      <c:perspective val="30"/>
    </c:view3D>
    <c:plotArea>
      <c:layout/>
      <c:pie3DChart>
        <c:varyColors val="1"/>
        <c:ser>
          <c:idx val="0"/>
          <c:order val="0"/>
          <c:tx>
            <c:strRef>
              <c:f>Лист1!$B$1</c:f>
              <c:strCache>
                <c:ptCount val="1"/>
                <c:pt idx="0">
                  <c:v>Столбец1</c:v>
                </c:pt>
              </c:strCache>
            </c:strRef>
          </c:tx>
          <c:dPt>
            <c:idx val="0"/>
            <c:spPr>
              <a:solidFill>
                <a:srgbClr val="BFD6D9"/>
              </a:solidFill>
            </c:spPr>
          </c:dPt>
          <c:dPt>
            <c:idx val="1"/>
            <c:spPr>
              <a:solidFill>
                <a:schemeClr val="accent3">
                  <a:lumMod val="50000"/>
                </a:schemeClr>
              </a:solidFill>
            </c:spPr>
          </c:dPt>
          <c:dPt>
            <c:idx val="2"/>
            <c:explosion val="31"/>
            <c:spPr>
              <a:solidFill>
                <a:srgbClr val="487353"/>
              </a:solidFill>
            </c:spPr>
          </c:dPt>
          <c:dPt>
            <c:idx val="3"/>
            <c:spPr>
              <a:solidFill>
                <a:srgbClr val="93A603"/>
              </a:solidFill>
            </c:spPr>
          </c:dPt>
          <c:dLbls>
            <c:dLbl>
              <c:idx val="1"/>
              <c:layout>
                <c:manualLayout>
                  <c:x val="-5.6355367456216311E-2"/>
                  <c:y val="-0.14817932427925767"/>
                </c:manualLayout>
              </c:layout>
              <c:showPercent val="1"/>
            </c:dLbl>
            <c:showPercent val="1"/>
            <c:showLeaderLines val="1"/>
          </c:dLbls>
          <c:cat>
            <c:strRef>
              <c:f>Лист1!$A$2:$A$5</c:f>
              <c:strCache>
                <c:ptCount val="4"/>
                <c:pt idx="0">
                  <c:v>Broadcast</c:v>
                </c:pt>
                <c:pt idx="1">
                  <c:v> Film</c:v>
                </c:pt>
                <c:pt idx="2">
                  <c:v>Internet</c:v>
                </c:pt>
                <c:pt idx="3">
                  <c:v> Print</c:v>
                </c:pt>
              </c:strCache>
            </c:strRef>
          </c:cat>
          <c:val>
            <c:numRef>
              <c:f>Лист1!$B$2:$B$5</c:f>
              <c:numCache>
                <c:formatCode>General</c:formatCode>
                <c:ptCount val="4"/>
                <c:pt idx="0">
                  <c:v>4.5</c:v>
                </c:pt>
                <c:pt idx="1">
                  <c:v>1.2</c:v>
                </c:pt>
                <c:pt idx="2" formatCode="dd/mmm">
                  <c:v>6.4</c:v>
                </c:pt>
                <c:pt idx="3">
                  <c:v>3.2</c:v>
                </c:pt>
              </c:numCache>
            </c:numRef>
          </c:val>
        </c:ser>
        <c:dLbls>
          <c:showPercent val="1"/>
        </c:dLbls>
      </c:pie3DChart>
    </c:plotArea>
    <c:legend>
      <c:legendPos val="r"/>
      <c:layout/>
    </c:legend>
    <c:plotVisOnly val="1"/>
    <c:dispBlanksAs val="zero"/>
  </c:chart>
  <c:spPr>
    <a:noFill/>
    <a:ln>
      <a:noFill/>
    </a:ln>
  </c:spPr>
  <c:txPr>
    <a:bodyPr/>
    <a:lstStyle/>
    <a:p>
      <a:pPr>
        <a:defRPr sz="1800"/>
      </a:pPr>
      <a:endParaRPr lang="ru-RU"/>
    </a:p>
  </c:txPr>
  <c:externalData r:id="rId1"/>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597819"/>
            <a:ext cx="7772400" cy="1102519"/>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19.05.2022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19.05.2022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3305176"/>
            <a:ext cx="7772400" cy="1021556"/>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pPr/>
              <a:t>19.05.2022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pPr/>
              <a:t>19.05.2022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pPr/>
              <a:t>19.05.2022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pPr/>
              <a:t>19.05.2022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pPr/>
              <a:t>19.05.2022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204787"/>
            <a:ext cx="3008313" cy="871538"/>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19.05.2022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3600450"/>
            <a:ext cx="5486400" cy="425054"/>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19.05.2022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19.05.2022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05979"/>
            <a:ext cx="2057400" cy="4388644"/>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05979"/>
            <a:ext cx="6019800" cy="438864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19.05.2022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pPr/>
              <a:t>19.05.2022</a:t>
            </a:fld>
            <a:endParaRPr lang="ru-RU"/>
          </a:p>
        </p:txBody>
      </p:sp>
      <p:sp>
        <p:nvSpPr>
          <p:cNvPr id="5" name="Нижний колонтитул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7" Type="http://schemas.microsoft.com/office/2007/relationships/hdphoto" Target="../media/hdphoto3.wdp"/><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4.jpeg"/><Relationship Id="rId5" Type="http://schemas.microsoft.com/office/2007/relationships/hdphoto" Target="../media/hdphoto2.wdp"/><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7" Type="http://schemas.microsoft.com/office/2007/relationships/hdphoto" Target="../media/hdphoto7.wdp"/><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jpeg"/><Relationship Id="rId4" Type="http://schemas.microsoft.com/office/2007/relationships/hdphoto" Target="../media/hdphoto6.wdp"/></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microsoft.com/office/2007/relationships/hdphoto" Target="../media/hdphoto10.wdp"/><Relationship Id="rId3" Type="http://schemas.microsoft.com/office/2007/relationships/hdphoto" Target="../media/hdphoto8.wdp"/><Relationship Id="rId7" Type="http://schemas.openxmlformats.org/officeDocument/2006/relationships/image" Target="../media/image17.png"/><Relationship Id="rId2" Type="http://schemas.openxmlformats.org/officeDocument/2006/relationships/image" Target="../media/image14.png"/><Relationship Id="rId1" Type="http://schemas.openxmlformats.org/officeDocument/2006/relationships/slideLayout" Target="../slideLayouts/slideLayout2.xml"/><Relationship Id="rId6" Type="http://schemas.microsoft.com/office/2007/relationships/hdphoto" Target="../media/hdphoto9.wdp"/><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9.png"/><Relationship Id="rId7" Type="http://schemas.openxmlformats.org/officeDocument/2006/relationships/image" Target="../media/image15.png"/><Relationship Id="rId2" Type="http://schemas.openxmlformats.org/officeDocument/2006/relationships/image" Target="../media/image18.png"/><Relationship Id="rId1" Type="http://schemas.openxmlformats.org/officeDocument/2006/relationships/slideLayout" Target="../slideLayouts/slideLayout2.xml"/><Relationship Id="rId6" Type="http://schemas.microsoft.com/office/2007/relationships/hdphoto" Target="../media/hdphoto12.wdp"/><Relationship Id="rId5" Type="http://schemas.openxmlformats.org/officeDocument/2006/relationships/image" Target="../media/image20.png"/><Relationship Id="rId4" Type="http://schemas.microsoft.com/office/2007/relationships/hdphoto" Target="../media/hdphoto11.wdp"/><Relationship Id="rId9" Type="http://schemas.microsoft.com/office/2007/relationships/hdphoto" Target="../media/hdphoto13.wdp"/></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microsoft.com/office/2007/relationships/hdphoto" Target="../media/hdphoto16.wdp"/><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microsoft.com/office/2007/relationships/hdphoto" Target="../media/hdphoto17.wdp"/><Relationship Id="rId2" Type="http://schemas.openxmlformats.org/officeDocument/2006/relationships/image" Target="../media/image34.jpeg"/><Relationship Id="rId1" Type="http://schemas.openxmlformats.org/officeDocument/2006/relationships/slideLayout" Target="../slideLayouts/slideLayout2.xml"/><Relationship Id="rId5" Type="http://schemas.microsoft.com/office/2007/relationships/hdphoto" Target="../media/hdphoto18.wdp"/><Relationship Id="rId4" Type="http://schemas.openxmlformats.org/officeDocument/2006/relationships/image" Target="../media/image35.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microsoft.com/office/2007/relationships/hdphoto" Target="../media/hdphoto19.wdp"/><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4000"/>
            <a:lum/>
          </a:blip>
          <a:srcRect/>
          <a:stretch>
            <a:fillRect t="-9000" b="-9000"/>
          </a:stretch>
        </a:blipFill>
        <a:effectLst/>
      </p:bgPr>
    </p:bg>
    <p:spTree>
      <p:nvGrpSpPr>
        <p:cNvPr id="1" name=""/>
        <p:cNvGrpSpPr/>
        <p:nvPr/>
      </p:nvGrpSpPr>
      <p:grpSpPr>
        <a:xfrm>
          <a:off x="0" y="0"/>
          <a:ext cx="0" cy="0"/>
          <a:chOff x="0" y="0"/>
          <a:chExt cx="0" cy="0"/>
        </a:xfrm>
      </p:grpSpPr>
      <p:sp>
        <p:nvSpPr>
          <p:cNvPr id="14" name="TextBox 13"/>
          <p:cNvSpPr txBox="1"/>
          <p:nvPr/>
        </p:nvSpPr>
        <p:spPr>
          <a:xfrm>
            <a:off x="6876256" y="2759402"/>
            <a:ext cx="1080120" cy="2400657"/>
          </a:xfrm>
          <a:prstGeom prst="rect">
            <a:avLst/>
          </a:prstGeom>
          <a:noFill/>
        </p:spPr>
        <p:txBody>
          <a:bodyPr wrap="square" rtlCol="0">
            <a:spAutoFit/>
          </a:bodyPr>
          <a:lstStyle/>
          <a:p>
            <a:r>
              <a:rPr lang="en-US" sz="15000" dirty="0" smtClean="0">
                <a:solidFill>
                  <a:schemeClr val="bg1"/>
                </a:solidFill>
                <a:latin typeface="Raleway Regular"/>
              </a:rPr>
              <a:t>1</a:t>
            </a:r>
            <a:endParaRPr lang="ru-RU" sz="15000" dirty="0">
              <a:solidFill>
                <a:schemeClr val="bg1"/>
              </a:solidFill>
              <a:latin typeface="Raleway Regular"/>
            </a:endParaRPr>
          </a:p>
        </p:txBody>
      </p:sp>
      <p:sp>
        <p:nvSpPr>
          <p:cNvPr id="15" name="Прямоугольник 14"/>
          <p:cNvSpPr/>
          <p:nvPr/>
        </p:nvSpPr>
        <p:spPr>
          <a:xfrm>
            <a:off x="35496" y="1374478"/>
            <a:ext cx="4996881" cy="923330"/>
          </a:xfrm>
          <a:prstGeom prst="rect">
            <a:avLst/>
          </a:prstGeom>
        </p:spPr>
        <p:txBody>
          <a:bodyPr wrap="square">
            <a:spAutoFit/>
          </a:bodyPr>
          <a:lstStyle/>
          <a:p>
            <a:r>
              <a:rPr lang="en-US" sz="5400" dirty="0" smtClean="0">
                <a:solidFill>
                  <a:srgbClr val="93A603"/>
                </a:solidFill>
                <a:latin typeface="High Tower Text" panose="02040502050506030303" pitchFamily="18" charset="0"/>
              </a:rPr>
              <a:t>The Mass media</a:t>
            </a:r>
            <a:endParaRPr lang="ru-RU" sz="5400" dirty="0">
              <a:solidFill>
                <a:srgbClr val="93A603"/>
              </a:solidFill>
            </a:endParaRPr>
          </a:p>
        </p:txBody>
      </p:sp>
      <p:sp>
        <p:nvSpPr>
          <p:cNvPr id="16" name="Прямоугольник 15"/>
          <p:cNvSpPr/>
          <p:nvPr/>
        </p:nvSpPr>
        <p:spPr>
          <a:xfrm>
            <a:off x="107504" y="2128532"/>
            <a:ext cx="3240360" cy="1323439"/>
          </a:xfrm>
          <a:prstGeom prst="rect">
            <a:avLst/>
          </a:prstGeom>
        </p:spPr>
        <p:txBody>
          <a:bodyPr wrap="square">
            <a:spAutoFit/>
          </a:bodyPr>
          <a:lstStyle/>
          <a:p>
            <a:pPr algn="ctr"/>
            <a:r>
              <a:rPr lang="en-US" sz="1600" dirty="0">
                <a:solidFill>
                  <a:schemeClr val="tx1">
                    <a:lumMod val="50000"/>
                    <a:lumOff val="50000"/>
                  </a:schemeClr>
                </a:solidFill>
                <a:latin typeface="Constantia" panose="02030602050306030303" pitchFamily="18" charset="0"/>
              </a:rPr>
              <a:t>in the life of modern </a:t>
            </a:r>
            <a:r>
              <a:rPr lang="en-US" sz="1600" dirty="0" smtClean="0">
                <a:solidFill>
                  <a:schemeClr val="tx1">
                    <a:lumMod val="50000"/>
                    <a:lumOff val="50000"/>
                  </a:schemeClr>
                </a:solidFill>
                <a:latin typeface="Constantia" panose="02030602050306030303" pitchFamily="18" charset="0"/>
              </a:rPr>
              <a:t>society</a:t>
            </a:r>
          </a:p>
          <a:p>
            <a:pPr algn="ctr"/>
            <a:endParaRPr lang="en-US" sz="1600" dirty="0" smtClean="0">
              <a:solidFill>
                <a:schemeClr val="tx1">
                  <a:lumMod val="50000"/>
                  <a:lumOff val="50000"/>
                </a:schemeClr>
              </a:solidFill>
              <a:latin typeface="Constantia" panose="02030602050306030303" pitchFamily="18" charset="0"/>
            </a:endParaRPr>
          </a:p>
          <a:p>
            <a:pPr algn="ctr"/>
            <a:endParaRPr lang="en-US" sz="1600" dirty="0" smtClean="0">
              <a:solidFill>
                <a:schemeClr val="tx1">
                  <a:lumMod val="50000"/>
                  <a:lumOff val="50000"/>
                </a:schemeClr>
              </a:solidFill>
              <a:latin typeface="Constantia" panose="02030602050306030303" pitchFamily="18" charset="0"/>
            </a:endParaRPr>
          </a:p>
          <a:p>
            <a:pPr algn="ctr"/>
            <a:r>
              <a:rPr lang="en-US" sz="1600" dirty="0" err="1" smtClean="0">
                <a:solidFill>
                  <a:schemeClr val="tx1">
                    <a:lumMod val="50000"/>
                    <a:lumOff val="50000"/>
                  </a:schemeClr>
                </a:solidFill>
                <a:latin typeface="Constantia" panose="02030602050306030303" pitchFamily="18" charset="0"/>
              </a:rPr>
              <a:t>Smirnova</a:t>
            </a:r>
            <a:r>
              <a:rPr lang="en-US" sz="1600" dirty="0" smtClean="0">
                <a:solidFill>
                  <a:schemeClr val="tx1">
                    <a:lumMod val="50000"/>
                    <a:lumOff val="50000"/>
                  </a:schemeClr>
                </a:solidFill>
                <a:latin typeface="Constantia" panose="02030602050306030303" pitchFamily="18" charset="0"/>
              </a:rPr>
              <a:t> Elena </a:t>
            </a:r>
          </a:p>
          <a:p>
            <a:pPr algn="ctr"/>
            <a:r>
              <a:rPr lang="en-US" sz="1600" dirty="0" smtClean="0">
                <a:solidFill>
                  <a:schemeClr val="tx1">
                    <a:lumMod val="50000"/>
                    <a:lumOff val="50000"/>
                  </a:schemeClr>
                </a:solidFill>
                <a:latin typeface="Constantia" panose="02030602050306030303" pitchFamily="18" charset="0"/>
              </a:rPr>
              <a:t>Gymnasium 92</a:t>
            </a:r>
            <a:endParaRPr lang="en-US" sz="1600" dirty="0">
              <a:solidFill>
                <a:schemeClr val="tx1">
                  <a:lumMod val="50000"/>
                  <a:lumOff val="50000"/>
                </a:schemeClr>
              </a:solidFill>
              <a:latin typeface="Constantia" panose="02030602050306030303" pitchFamily="18" charset="0"/>
            </a:endParaRPr>
          </a:p>
        </p:txBody>
      </p:sp>
    </p:spTree>
    <p:extLst>
      <p:ext uri="{BB962C8B-B14F-4D97-AF65-F5344CB8AC3E}">
        <p14:creationId xmlns="" xmlns:p14="http://schemas.microsoft.com/office/powerpoint/2010/main" val="2038897511"/>
      </p:ext>
    </p:extLst>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750" fill="hold"/>
                                        <p:tgtEl>
                                          <p:spTgt spid="15"/>
                                        </p:tgtEl>
                                        <p:attrNameLst>
                                          <p:attrName>ppt_x</p:attrName>
                                        </p:attrNameLst>
                                      </p:cBhvr>
                                      <p:tavLst>
                                        <p:tav tm="0">
                                          <p:val>
                                            <p:strVal val="0-#ppt_w/2"/>
                                          </p:val>
                                        </p:tav>
                                        <p:tav tm="100000">
                                          <p:val>
                                            <p:strVal val="#ppt_x"/>
                                          </p:val>
                                        </p:tav>
                                      </p:tavLst>
                                    </p:anim>
                                    <p:anim calcmode="lin" valueType="num">
                                      <p:cBhvr additive="base">
                                        <p:cTn id="8" dur="75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750" fill="hold"/>
                                        <p:tgtEl>
                                          <p:spTgt spid="16"/>
                                        </p:tgtEl>
                                        <p:attrNameLst>
                                          <p:attrName>ppt_x</p:attrName>
                                        </p:attrNameLst>
                                      </p:cBhvr>
                                      <p:tavLst>
                                        <p:tav tm="0">
                                          <p:val>
                                            <p:strVal val="0-#ppt_w/2"/>
                                          </p:val>
                                        </p:tav>
                                        <p:tav tm="100000">
                                          <p:val>
                                            <p:strVal val="#ppt_x"/>
                                          </p:val>
                                        </p:tav>
                                      </p:tavLst>
                                    </p:anim>
                                    <p:anim calcmode="lin" valueType="num">
                                      <p:cBhvr additive="base">
                                        <p:cTn id="14" dur="75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Прямоугольник 3"/>
          <p:cNvSpPr/>
          <p:nvPr/>
        </p:nvSpPr>
        <p:spPr>
          <a:xfrm>
            <a:off x="1088574" y="627534"/>
            <a:ext cx="6906314" cy="707886"/>
          </a:xfrm>
          <a:prstGeom prst="rect">
            <a:avLst/>
          </a:prstGeom>
        </p:spPr>
        <p:txBody>
          <a:bodyPr wrap="square">
            <a:spAutoFit/>
          </a:bodyPr>
          <a:lstStyle/>
          <a:p>
            <a:pPr algn="ctr"/>
            <a:r>
              <a:rPr lang="en-US" sz="4000" dirty="0" smtClean="0">
                <a:solidFill>
                  <a:schemeClr val="bg1">
                    <a:lumMod val="85000"/>
                  </a:schemeClr>
                </a:solidFill>
                <a:latin typeface="Century" panose="02040604050505020304" pitchFamily="18" charset="0"/>
              </a:rPr>
              <a:t>relevance of the topic</a:t>
            </a:r>
            <a:endParaRPr lang="ru-RU" sz="4000" dirty="0">
              <a:solidFill>
                <a:schemeClr val="bg1">
                  <a:lumMod val="85000"/>
                </a:schemeClr>
              </a:solidFill>
            </a:endParaRPr>
          </a:p>
        </p:txBody>
      </p:sp>
      <p:pic>
        <p:nvPicPr>
          <p:cNvPr id="8" name="Рисунок 7"/>
          <p:cNvPicPr>
            <a:picLocks noChangeAspect="1"/>
          </p:cNvPicPr>
          <p:nvPr/>
        </p:nvPicPr>
        <p:blipFill>
          <a:blip r:embed="rId2" cstate="print">
            <a:extLst>
              <a:ext uri="{BEBA8EAE-BF5A-486C-A8C5-ECC9F3942E4B}">
                <a14:imgProps xmlns="" xmlns:a14="http://schemas.microsoft.com/office/drawing/2010/main">
                  <a14:imgLayer r:embed="rId3">
                    <a14:imgEffect>
                      <a14:artisticBlur/>
                    </a14:imgEffect>
                  </a14:imgLayer>
                </a14:imgProps>
              </a:ext>
              <a:ext uri="{28A0092B-C50C-407E-A947-70E740481C1C}">
                <a14:useLocalDpi xmlns="" xmlns:a14="http://schemas.microsoft.com/office/drawing/2010/main" val="0"/>
              </a:ext>
            </a:extLst>
          </a:blip>
          <a:stretch>
            <a:fillRect/>
          </a:stretch>
        </p:blipFill>
        <p:spPr>
          <a:xfrm flipH="1">
            <a:off x="539551" y="1807634"/>
            <a:ext cx="2122230" cy="1988126"/>
          </a:xfrm>
          <a:prstGeom prst="flowChartConnector">
            <a:avLst/>
          </a:prstGeom>
          <a:effectLst>
            <a:softEdge rad="31750"/>
          </a:effectLst>
        </p:spPr>
      </p:pic>
      <p:pic>
        <p:nvPicPr>
          <p:cNvPr id="9" name="Рисунок 8"/>
          <p:cNvPicPr>
            <a:picLocks noChangeAspect="1"/>
          </p:cNvPicPr>
          <p:nvPr/>
        </p:nvPicPr>
        <p:blipFill>
          <a:blip r:embed="rId4" cstate="print">
            <a:extLst>
              <a:ext uri="{BEBA8EAE-BF5A-486C-A8C5-ECC9F3942E4B}">
                <a14:imgProps xmlns="" xmlns:a14="http://schemas.microsoft.com/office/drawing/2010/main">
                  <a14:imgLayer r:embed="rId5">
                    <a14:imgEffect>
                      <a14:artisticBlur/>
                    </a14:imgEffect>
                  </a14:imgLayer>
                </a14:imgProps>
              </a:ext>
              <a:ext uri="{28A0092B-C50C-407E-A947-70E740481C1C}">
                <a14:useLocalDpi xmlns="" xmlns:a14="http://schemas.microsoft.com/office/drawing/2010/main" val="0"/>
              </a:ext>
            </a:extLst>
          </a:blip>
          <a:stretch>
            <a:fillRect/>
          </a:stretch>
        </p:blipFill>
        <p:spPr>
          <a:xfrm>
            <a:off x="6588224" y="1779662"/>
            <a:ext cx="2092655" cy="1988126"/>
          </a:xfrm>
          <a:prstGeom prst="flowChartConnector">
            <a:avLst/>
          </a:prstGeom>
          <a:effectLst>
            <a:softEdge rad="63500"/>
          </a:effectLst>
        </p:spPr>
      </p:pic>
      <p:sp>
        <p:nvSpPr>
          <p:cNvPr id="6" name="Заголовок 5"/>
          <p:cNvSpPr>
            <a:spLocks noGrp="1"/>
          </p:cNvSpPr>
          <p:nvPr>
            <p:ph type="ctrTitle"/>
          </p:nvPr>
        </p:nvSpPr>
        <p:spPr>
          <a:xfrm>
            <a:off x="646734" y="179788"/>
            <a:ext cx="7772400" cy="1102519"/>
          </a:xfrm>
        </p:spPr>
        <p:txBody>
          <a:bodyPr>
            <a:normAutofit fontScale="90000"/>
          </a:bodyPr>
          <a:lstStyle/>
          <a:p>
            <a:r>
              <a:rPr lang="en-US" dirty="0" smtClean="0">
                <a:solidFill>
                  <a:srgbClr val="487353"/>
                </a:solidFill>
                <a:latin typeface="Century" panose="02040604050505020304" pitchFamily="18" charset="0"/>
              </a:rPr>
              <a:t>RELEVANCE OF THE TOPIC</a:t>
            </a:r>
            <a:endParaRPr lang="ru-RU" dirty="0">
              <a:solidFill>
                <a:srgbClr val="487353"/>
              </a:solidFill>
              <a:latin typeface="Century" panose="02040604050505020304" pitchFamily="18" charset="0"/>
            </a:endParaRPr>
          </a:p>
        </p:txBody>
      </p:sp>
      <p:pic>
        <p:nvPicPr>
          <p:cNvPr id="7" name="Рисунок 6"/>
          <p:cNvPicPr>
            <a:picLocks noChangeAspect="1"/>
          </p:cNvPicPr>
          <p:nvPr/>
        </p:nvPicPr>
        <p:blipFill>
          <a:blip r:embed="rId6" cstate="print">
            <a:extLst>
              <a:ext uri="{BEBA8EAE-BF5A-486C-A8C5-ECC9F3942E4B}">
                <a14:imgProps xmlns="" xmlns:a14="http://schemas.microsoft.com/office/drawing/2010/main">
                  <a14:imgLayer r:embed="rId7">
                    <a14:imgEffect>
                      <a14:artisticBlur/>
                    </a14:imgEffect>
                  </a14:imgLayer>
                </a14:imgProps>
              </a:ext>
              <a:ext uri="{28A0092B-C50C-407E-A947-70E740481C1C}">
                <a14:useLocalDpi xmlns="" xmlns:a14="http://schemas.microsoft.com/office/drawing/2010/main" val="0"/>
              </a:ext>
            </a:extLst>
          </a:blip>
          <a:stretch>
            <a:fillRect/>
          </a:stretch>
        </p:blipFill>
        <p:spPr>
          <a:xfrm>
            <a:off x="3563888" y="1803193"/>
            <a:ext cx="2110180" cy="1988126"/>
          </a:xfrm>
          <a:prstGeom prst="flowChartConnector">
            <a:avLst/>
          </a:prstGeom>
          <a:effectLst>
            <a:softEdge rad="63500"/>
          </a:effectLst>
        </p:spPr>
      </p:pic>
      <p:sp>
        <p:nvSpPr>
          <p:cNvPr id="2" name="TextBox 1"/>
          <p:cNvSpPr txBox="1"/>
          <p:nvPr/>
        </p:nvSpPr>
        <p:spPr>
          <a:xfrm>
            <a:off x="736571" y="3790848"/>
            <a:ext cx="1728192" cy="646331"/>
          </a:xfrm>
          <a:prstGeom prst="rect">
            <a:avLst/>
          </a:prstGeom>
          <a:noFill/>
        </p:spPr>
        <p:txBody>
          <a:bodyPr wrap="square" rtlCol="0">
            <a:spAutoFit/>
          </a:bodyPr>
          <a:lstStyle/>
          <a:p>
            <a:pPr algn="ctr"/>
            <a:r>
              <a:rPr lang="en-US" dirty="0" smtClean="0">
                <a:latin typeface="Felix Titling" panose="04060505060202020A04" pitchFamily="82" charset="0"/>
              </a:rPr>
              <a:t>social networks</a:t>
            </a:r>
            <a:endParaRPr lang="ru-RU" dirty="0">
              <a:latin typeface="Bahnschrift Light SemiCondensed" panose="020B0502040204020203" pitchFamily="34" charset="0"/>
            </a:endParaRPr>
          </a:p>
        </p:txBody>
      </p:sp>
      <p:sp>
        <p:nvSpPr>
          <p:cNvPr id="10" name="TextBox 9"/>
          <p:cNvSpPr txBox="1"/>
          <p:nvPr/>
        </p:nvSpPr>
        <p:spPr>
          <a:xfrm>
            <a:off x="3754882" y="3791319"/>
            <a:ext cx="1728192" cy="646331"/>
          </a:xfrm>
          <a:prstGeom prst="rect">
            <a:avLst/>
          </a:prstGeom>
          <a:noFill/>
        </p:spPr>
        <p:txBody>
          <a:bodyPr wrap="square" rtlCol="0">
            <a:spAutoFit/>
          </a:bodyPr>
          <a:lstStyle/>
          <a:p>
            <a:pPr algn="ctr"/>
            <a:r>
              <a:rPr lang="en-US" dirty="0" smtClean="0">
                <a:latin typeface="Felix Titling" panose="04060505060202020A04" pitchFamily="82" charset="0"/>
              </a:rPr>
              <a:t>VIRTUAL </a:t>
            </a:r>
          </a:p>
          <a:p>
            <a:pPr algn="ctr"/>
            <a:r>
              <a:rPr lang="en-US" dirty="0" smtClean="0">
                <a:latin typeface="Felix Titling" panose="04060505060202020A04" pitchFamily="82" charset="0"/>
              </a:rPr>
              <a:t>TOURS</a:t>
            </a:r>
            <a:endParaRPr lang="ru-RU" dirty="0">
              <a:latin typeface="Bahnschrift Light SemiCondensed" panose="020B0502040204020203" pitchFamily="34" charset="0"/>
            </a:endParaRPr>
          </a:p>
        </p:txBody>
      </p:sp>
      <p:sp>
        <p:nvSpPr>
          <p:cNvPr id="11" name="TextBox 10"/>
          <p:cNvSpPr txBox="1"/>
          <p:nvPr/>
        </p:nvSpPr>
        <p:spPr>
          <a:xfrm>
            <a:off x="6446419" y="3791319"/>
            <a:ext cx="2376264" cy="646331"/>
          </a:xfrm>
          <a:prstGeom prst="rect">
            <a:avLst/>
          </a:prstGeom>
          <a:noFill/>
        </p:spPr>
        <p:txBody>
          <a:bodyPr wrap="square" rtlCol="0">
            <a:spAutoFit/>
          </a:bodyPr>
          <a:lstStyle/>
          <a:p>
            <a:pPr algn="ctr"/>
            <a:r>
              <a:rPr lang="en-US" dirty="0" smtClean="0">
                <a:latin typeface="Felix Titling" panose="04060505060202020A04" pitchFamily="82" charset="0"/>
              </a:rPr>
              <a:t>READING </a:t>
            </a:r>
          </a:p>
          <a:p>
            <a:pPr algn="ctr"/>
            <a:r>
              <a:rPr lang="en-US" dirty="0" smtClean="0">
                <a:latin typeface="Felix Titling" panose="04060505060202020A04" pitchFamily="82" charset="0"/>
              </a:rPr>
              <a:t>NEWS OR BOOKS</a:t>
            </a:r>
            <a:endParaRPr lang="ru-RU" dirty="0">
              <a:latin typeface="Bahnschrift Light SemiCondensed" panose="020B0502040204020203" pitchFamily="34" charset="0"/>
            </a:endParaRPr>
          </a:p>
        </p:txBody>
      </p:sp>
      <p:sp>
        <p:nvSpPr>
          <p:cNvPr id="3" name="TextBox 2"/>
          <p:cNvSpPr txBox="1"/>
          <p:nvPr/>
        </p:nvSpPr>
        <p:spPr>
          <a:xfrm>
            <a:off x="1249126" y="2016867"/>
            <a:ext cx="703081" cy="1569660"/>
          </a:xfrm>
          <a:prstGeom prst="rect">
            <a:avLst/>
          </a:prstGeom>
          <a:noFill/>
        </p:spPr>
        <p:txBody>
          <a:bodyPr wrap="square" rtlCol="0">
            <a:spAutoFit/>
          </a:bodyPr>
          <a:lstStyle/>
          <a:p>
            <a:r>
              <a:rPr lang="en-US" sz="9600" b="1" dirty="0" smtClean="0">
                <a:solidFill>
                  <a:schemeClr val="bg1"/>
                </a:solidFill>
                <a:latin typeface="Bodoni MT Condensed" panose="02070606080606020203" pitchFamily="18" charset="0"/>
              </a:rPr>
              <a:t>1</a:t>
            </a:r>
            <a:endParaRPr lang="ru-RU" sz="9600" b="1" dirty="0">
              <a:solidFill>
                <a:schemeClr val="bg1"/>
              </a:solidFill>
            </a:endParaRPr>
          </a:p>
        </p:txBody>
      </p:sp>
      <p:sp>
        <p:nvSpPr>
          <p:cNvPr id="12" name="TextBox 11"/>
          <p:cNvSpPr txBox="1"/>
          <p:nvPr/>
        </p:nvSpPr>
        <p:spPr>
          <a:xfrm>
            <a:off x="4267436" y="2016867"/>
            <a:ext cx="703081" cy="1569660"/>
          </a:xfrm>
          <a:prstGeom prst="rect">
            <a:avLst/>
          </a:prstGeom>
          <a:noFill/>
        </p:spPr>
        <p:txBody>
          <a:bodyPr wrap="square" rtlCol="0">
            <a:spAutoFit/>
          </a:bodyPr>
          <a:lstStyle/>
          <a:p>
            <a:r>
              <a:rPr lang="en-US" sz="9600" b="1" dirty="0" smtClean="0">
                <a:solidFill>
                  <a:schemeClr val="bg1"/>
                </a:solidFill>
                <a:latin typeface="Bodoni MT Condensed" panose="02070606080606020203" pitchFamily="18" charset="0"/>
              </a:rPr>
              <a:t>2</a:t>
            </a:r>
            <a:endParaRPr lang="ru-RU" sz="9600" b="1" dirty="0">
              <a:solidFill>
                <a:schemeClr val="bg1"/>
              </a:solidFill>
            </a:endParaRPr>
          </a:p>
        </p:txBody>
      </p:sp>
      <p:sp>
        <p:nvSpPr>
          <p:cNvPr id="13" name="TextBox 12"/>
          <p:cNvSpPr txBox="1"/>
          <p:nvPr/>
        </p:nvSpPr>
        <p:spPr>
          <a:xfrm>
            <a:off x="7283010" y="1988895"/>
            <a:ext cx="703081" cy="1569660"/>
          </a:xfrm>
          <a:prstGeom prst="rect">
            <a:avLst/>
          </a:prstGeom>
          <a:noFill/>
        </p:spPr>
        <p:txBody>
          <a:bodyPr wrap="square" rtlCol="0">
            <a:spAutoFit/>
          </a:bodyPr>
          <a:lstStyle/>
          <a:p>
            <a:r>
              <a:rPr lang="en-US" sz="9600" b="1" dirty="0" smtClean="0">
                <a:solidFill>
                  <a:schemeClr val="bg1"/>
                </a:solidFill>
                <a:latin typeface="Bodoni MT Condensed" panose="02070606080606020203" pitchFamily="18" charset="0"/>
              </a:rPr>
              <a:t>3</a:t>
            </a:r>
            <a:endParaRPr lang="ru-RU" sz="9600" b="1" dirty="0">
              <a:solidFill>
                <a:schemeClr val="bg1"/>
              </a:solidFill>
            </a:endParaRPr>
          </a:p>
        </p:txBody>
      </p:sp>
    </p:spTree>
    <p:extLst>
      <p:ext uri="{BB962C8B-B14F-4D97-AF65-F5344CB8AC3E}">
        <p14:creationId xmlns="" xmlns:p14="http://schemas.microsoft.com/office/powerpoint/2010/main" val="3921599864"/>
      </p:ext>
    </p:extLst>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750" fill="hold"/>
                                        <p:tgtEl>
                                          <p:spTgt spid="8"/>
                                        </p:tgtEl>
                                        <p:attrNameLst>
                                          <p:attrName>ppt_x</p:attrName>
                                        </p:attrNameLst>
                                      </p:cBhvr>
                                      <p:tavLst>
                                        <p:tav tm="0">
                                          <p:val>
                                            <p:strVal val="0-#ppt_w/2"/>
                                          </p:val>
                                        </p:tav>
                                        <p:tav tm="100000">
                                          <p:val>
                                            <p:strVal val="#ppt_x"/>
                                          </p:val>
                                        </p:tav>
                                      </p:tavLst>
                                    </p:anim>
                                    <p:anim calcmode="lin" valueType="num">
                                      <p:cBhvr additive="base">
                                        <p:cTn id="8" dur="75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750" fill="hold"/>
                                        <p:tgtEl>
                                          <p:spTgt spid="7"/>
                                        </p:tgtEl>
                                        <p:attrNameLst>
                                          <p:attrName>ppt_x</p:attrName>
                                        </p:attrNameLst>
                                      </p:cBhvr>
                                      <p:tavLst>
                                        <p:tav tm="0">
                                          <p:val>
                                            <p:strVal val="#ppt_x"/>
                                          </p:val>
                                        </p:tav>
                                        <p:tav tm="100000">
                                          <p:val>
                                            <p:strVal val="#ppt_x"/>
                                          </p:val>
                                        </p:tav>
                                      </p:tavLst>
                                    </p:anim>
                                    <p:anim calcmode="lin" valueType="num">
                                      <p:cBhvr additive="base">
                                        <p:cTn id="14" dur="75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750" fill="hold"/>
                                        <p:tgtEl>
                                          <p:spTgt spid="9"/>
                                        </p:tgtEl>
                                        <p:attrNameLst>
                                          <p:attrName>ppt_x</p:attrName>
                                        </p:attrNameLst>
                                      </p:cBhvr>
                                      <p:tavLst>
                                        <p:tav tm="0">
                                          <p:val>
                                            <p:strVal val="1+#ppt_w/2"/>
                                          </p:val>
                                        </p:tav>
                                        <p:tav tm="100000">
                                          <p:val>
                                            <p:strVal val="#ppt_x"/>
                                          </p:val>
                                        </p:tav>
                                      </p:tavLst>
                                    </p:anim>
                                    <p:anim calcmode="lin" valueType="num">
                                      <p:cBhvr additive="base">
                                        <p:cTn id="20" dur="75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mph" presetSubtype="0" fill="hold" grpId="0" nodeType="clickEffect">
                                  <p:stCondLst>
                                    <p:cond delay="0"/>
                                  </p:stCondLst>
                                  <p:iterate type="lt">
                                    <p:tmPct val="4000"/>
                                  </p:iterate>
                                  <p:childTnLst>
                                    <p:set>
                                      <p:cBhvr override="childStyle">
                                        <p:cTn id="39" dur="1000" fill="hold"/>
                                        <p:tgtEl>
                                          <p:spTgt spid="6"/>
                                        </p:tgtEl>
                                        <p:attrNameLst>
                                          <p:attrName>style.color</p:attrName>
                                        </p:attrNameLst>
                                      </p:cBhvr>
                                      <p:to>
                                        <p:clrVal>
                                          <a:srgbClr val="B9D948"/>
                                        </p:clrVal>
                                      </p:to>
                                    </p:set>
                                    <p:set>
                                      <p:cBhvr>
                                        <p:cTn id="40" dur="1000" fill="hold"/>
                                        <p:tgtEl>
                                          <p:spTgt spid="6"/>
                                        </p:tgtEl>
                                        <p:attrNameLst>
                                          <p:attrName>fillcolor</p:attrName>
                                        </p:attrNameLst>
                                      </p:cBhvr>
                                      <p:to>
                                        <p:clrVal>
                                          <a:srgbClr val="B9D948"/>
                                        </p:clrVal>
                                      </p:to>
                                    </p:set>
                                    <p:set>
                                      <p:cBhvr>
                                        <p:cTn id="41" dur="1000" fill="hold"/>
                                        <p:tgtEl>
                                          <p:spTgt spid="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10"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BFD6D9"/>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51470"/>
            <a:ext cx="2880320" cy="2952328"/>
          </a:xfrm>
        </p:spPr>
        <p:txBody>
          <a:bodyPr>
            <a:normAutofit/>
          </a:bodyPr>
          <a:lstStyle/>
          <a:p>
            <a:pPr algn="l"/>
            <a:r>
              <a:rPr lang="en-US" dirty="0" smtClean="0">
                <a:solidFill>
                  <a:schemeClr val="tx1">
                    <a:lumMod val="75000"/>
                    <a:lumOff val="25000"/>
                  </a:schemeClr>
                </a:solidFill>
                <a:latin typeface="Bodoni MT" panose="02070603080606020203" pitchFamily="18" charset="0"/>
              </a:rPr>
              <a:t>PURPOSE </a:t>
            </a:r>
            <a:r>
              <a:rPr lang="ru-RU" dirty="0" smtClean="0">
                <a:solidFill>
                  <a:schemeClr val="tx1">
                    <a:lumMod val="75000"/>
                    <a:lumOff val="25000"/>
                  </a:schemeClr>
                </a:solidFill>
                <a:latin typeface="Bodoni MT" panose="02070603080606020203" pitchFamily="18" charset="0"/>
              </a:rPr>
              <a:t/>
            </a:r>
            <a:br>
              <a:rPr lang="ru-RU" dirty="0" smtClean="0">
                <a:solidFill>
                  <a:schemeClr val="tx1">
                    <a:lumMod val="75000"/>
                    <a:lumOff val="25000"/>
                  </a:schemeClr>
                </a:solidFill>
                <a:latin typeface="Bodoni MT" panose="02070603080606020203" pitchFamily="18" charset="0"/>
              </a:rPr>
            </a:br>
            <a:r>
              <a:rPr lang="en-US" dirty="0" smtClean="0">
                <a:solidFill>
                  <a:schemeClr val="tx1">
                    <a:lumMod val="75000"/>
                    <a:lumOff val="25000"/>
                  </a:schemeClr>
                </a:solidFill>
                <a:latin typeface="Bodoni MT" panose="02070603080606020203" pitchFamily="18" charset="0"/>
              </a:rPr>
              <a:t>OF THE</a:t>
            </a:r>
            <a:r>
              <a:rPr lang="ru-RU" dirty="0">
                <a:solidFill>
                  <a:schemeClr val="tx1">
                    <a:lumMod val="75000"/>
                    <a:lumOff val="25000"/>
                  </a:schemeClr>
                </a:solidFill>
                <a:latin typeface="Bodoni MT" panose="02070603080606020203" pitchFamily="18" charset="0"/>
              </a:rPr>
              <a:t/>
            </a:r>
            <a:br>
              <a:rPr lang="ru-RU" dirty="0">
                <a:solidFill>
                  <a:schemeClr val="tx1">
                    <a:lumMod val="75000"/>
                    <a:lumOff val="25000"/>
                  </a:schemeClr>
                </a:solidFill>
                <a:latin typeface="Bodoni MT" panose="02070603080606020203" pitchFamily="18" charset="0"/>
              </a:rPr>
            </a:br>
            <a:r>
              <a:rPr lang="en-US" dirty="0" smtClean="0">
                <a:solidFill>
                  <a:schemeClr val="tx1">
                    <a:lumMod val="75000"/>
                    <a:lumOff val="25000"/>
                  </a:schemeClr>
                </a:solidFill>
                <a:latin typeface="Bodoni MT" panose="02070603080606020203" pitchFamily="18" charset="0"/>
              </a:rPr>
              <a:t>STUDY</a:t>
            </a:r>
            <a:endParaRPr lang="ru-RU" dirty="0">
              <a:solidFill>
                <a:schemeClr val="tx1">
                  <a:lumMod val="75000"/>
                  <a:lumOff val="25000"/>
                </a:schemeClr>
              </a:solidFill>
            </a:endParaRPr>
          </a:p>
        </p:txBody>
      </p:sp>
      <p:sp>
        <p:nvSpPr>
          <p:cNvPr id="4" name="TextBox 3"/>
          <p:cNvSpPr txBox="1"/>
          <p:nvPr/>
        </p:nvSpPr>
        <p:spPr>
          <a:xfrm>
            <a:off x="3419872" y="685950"/>
            <a:ext cx="5544616" cy="1815882"/>
          </a:xfrm>
          <a:prstGeom prst="rect">
            <a:avLst/>
          </a:prstGeom>
          <a:noFill/>
        </p:spPr>
        <p:txBody>
          <a:bodyPr wrap="square" rtlCol="0">
            <a:spAutoFit/>
          </a:bodyPr>
          <a:lstStyle/>
          <a:p>
            <a:pPr algn="ctr"/>
            <a:r>
              <a:rPr lang="en-US" sz="1600" dirty="0">
                <a:solidFill>
                  <a:schemeClr val="bg1">
                    <a:lumMod val="65000"/>
                  </a:schemeClr>
                </a:solidFill>
                <a:latin typeface="Bodoni MT" panose="02070603080606020203" pitchFamily="18" charset="0"/>
              </a:rPr>
              <a:t>The human brain is forced to constantly work with the flow of information coming online. People immerse in the media world. All our life consists of news scrolling. Some political scientists are talking about the formation of the fourth branch of government. The concept of  “information warfare” becomes more and more popular between politicians because of the media appearance in our life </a:t>
            </a:r>
            <a:endParaRPr lang="ru-RU" sz="1600" dirty="0">
              <a:solidFill>
                <a:schemeClr val="bg1">
                  <a:lumMod val="65000"/>
                </a:schemeClr>
              </a:solidFill>
            </a:endParaRPr>
          </a:p>
        </p:txBody>
      </p:sp>
      <p:pic>
        <p:nvPicPr>
          <p:cNvPr id="6" name="Рисунок 5"/>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rot="5400000">
            <a:off x="539552" y="3003800"/>
            <a:ext cx="1621164" cy="1621164"/>
          </a:xfrm>
          <a:prstGeom prst="rect">
            <a:avLst/>
          </a:prstGeom>
        </p:spPr>
      </p:pic>
      <p:pic>
        <p:nvPicPr>
          <p:cNvPr id="8" name="Рисунок 7"/>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2609290" y="3003798"/>
            <a:ext cx="1621164" cy="1621164"/>
          </a:xfrm>
          <a:prstGeom prst="rect">
            <a:avLst/>
          </a:prstGeom>
        </p:spPr>
      </p:pic>
      <p:pic>
        <p:nvPicPr>
          <p:cNvPr id="9" name="Рисунок 8"/>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rot="17822478">
            <a:off x="4635878" y="3003800"/>
            <a:ext cx="1621164" cy="1621164"/>
          </a:xfrm>
          <a:prstGeom prst="rect">
            <a:avLst/>
          </a:prstGeom>
        </p:spPr>
      </p:pic>
      <p:pic>
        <p:nvPicPr>
          <p:cNvPr id="10" name="Рисунок 9"/>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rot="13085116">
            <a:off x="6627607" y="3003799"/>
            <a:ext cx="1621164" cy="1621164"/>
          </a:xfrm>
          <a:prstGeom prst="rect">
            <a:avLst/>
          </a:prstGeom>
        </p:spPr>
      </p:pic>
      <p:cxnSp>
        <p:nvCxnSpPr>
          <p:cNvPr id="12" name="Прямая со стрелкой 11"/>
          <p:cNvCxnSpPr/>
          <p:nvPr/>
        </p:nvCxnSpPr>
        <p:spPr>
          <a:xfrm flipV="1">
            <a:off x="2123728" y="3814378"/>
            <a:ext cx="611084" cy="2"/>
          </a:xfrm>
          <a:prstGeom prst="straightConnector1">
            <a:avLst/>
          </a:prstGeom>
          <a:ln>
            <a:solidFill>
              <a:srgbClr val="93A603"/>
            </a:solidFill>
            <a:tailEnd type="arrow"/>
          </a:ln>
        </p:spPr>
        <p:style>
          <a:lnRef idx="1">
            <a:schemeClr val="accent1"/>
          </a:lnRef>
          <a:fillRef idx="0">
            <a:schemeClr val="accent1"/>
          </a:fillRef>
          <a:effectRef idx="0">
            <a:schemeClr val="accent1"/>
          </a:effectRef>
          <a:fontRef idx="minor">
            <a:schemeClr val="tx1"/>
          </a:fontRef>
        </p:style>
      </p:cxnSp>
      <p:cxnSp>
        <p:nvCxnSpPr>
          <p:cNvPr id="17" name="Прямая со стрелкой 16"/>
          <p:cNvCxnSpPr/>
          <p:nvPr/>
        </p:nvCxnSpPr>
        <p:spPr>
          <a:xfrm flipV="1">
            <a:off x="4139952" y="3814376"/>
            <a:ext cx="611084" cy="2"/>
          </a:xfrm>
          <a:prstGeom prst="straightConnector1">
            <a:avLst/>
          </a:prstGeom>
          <a:ln>
            <a:solidFill>
              <a:srgbClr val="93A603"/>
            </a:solidFill>
            <a:tailEnd type="arrow"/>
          </a:ln>
        </p:spPr>
        <p:style>
          <a:lnRef idx="1">
            <a:schemeClr val="accent1"/>
          </a:lnRef>
          <a:fillRef idx="0">
            <a:schemeClr val="accent1"/>
          </a:fillRef>
          <a:effectRef idx="0">
            <a:schemeClr val="accent1"/>
          </a:effectRef>
          <a:fontRef idx="minor">
            <a:schemeClr val="tx1"/>
          </a:fontRef>
        </p:style>
      </p:cxnSp>
      <p:cxnSp>
        <p:nvCxnSpPr>
          <p:cNvPr id="18" name="Прямая со стрелкой 17"/>
          <p:cNvCxnSpPr/>
          <p:nvPr/>
        </p:nvCxnSpPr>
        <p:spPr>
          <a:xfrm flipV="1">
            <a:off x="6156176" y="3814374"/>
            <a:ext cx="611084" cy="2"/>
          </a:xfrm>
          <a:prstGeom prst="straightConnector1">
            <a:avLst/>
          </a:prstGeom>
          <a:ln>
            <a:solidFill>
              <a:srgbClr val="93A603"/>
            </a:solidFill>
            <a:tailEnd type="arrow"/>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738066" y="3402752"/>
            <a:ext cx="1224136" cy="830997"/>
          </a:xfrm>
          <a:prstGeom prst="rect">
            <a:avLst/>
          </a:prstGeom>
          <a:noFill/>
        </p:spPr>
        <p:txBody>
          <a:bodyPr wrap="square" rtlCol="0">
            <a:spAutoFit/>
          </a:bodyPr>
          <a:lstStyle/>
          <a:p>
            <a:pPr algn="ctr"/>
            <a:r>
              <a:rPr lang="en-US" sz="1600" dirty="0">
                <a:solidFill>
                  <a:srgbClr val="93A603"/>
                </a:solidFill>
                <a:latin typeface="Bodoni MT" panose="02070603080606020203" pitchFamily="18" charset="0"/>
              </a:rPr>
              <a:t>search </a:t>
            </a:r>
            <a:endParaRPr lang="en-US" sz="1600" dirty="0" smtClean="0">
              <a:solidFill>
                <a:srgbClr val="93A603"/>
              </a:solidFill>
              <a:latin typeface="Bodoni MT" panose="02070603080606020203" pitchFamily="18" charset="0"/>
            </a:endParaRPr>
          </a:p>
          <a:p>
            <a:pPr algn="ctr"/>
            <a:r>
              <a:rPr lang="en-US" sz="1600" dirty="0" smtClean="0">
                <a:solidFill>
                  <a:srgbClr val="93A603"/>
                </a:solidFill>
                <a:latin typeface="Bodoni MT" panose="02070603080606020203" pitchFamily="18" charset="0"/>
              </a:rPr>
              <a:t>for </a:t>
            </a:r>
          </a:p>
          <a:p>
            <a:pPr algn="ctr"/>
            <a:r>
              <a:rPr lang="en-US" sz="1600" dirty="0" smtClean="0">
                <a:solidFill>
                  <a:srgbClr val="93A603"/>
                </a:solidFill>
                <a:latin typeface="Bodoni MT" panose="02070603080606020203" pitchFamily="18" charset="0"/>
              </a:rPr>
              <a:t>publications</a:t>
            </a:r>
            <a:endParaRPr lang="ru-RU" sz="1600" dirty="0">
              <a:solidFill>
                <a:srgbClr val="93A603"/>
              </a:solidFill>
            </a:endParaRPr>
          </a:p>
        </p:txBody>
      </p:sp>
      <p:sp>
        <p:nvSpPr>
          <p:cNvPr id="20" name="TextBox 19"/>
          <p:cNvSpPr txBox="1"/>
          <p:nvPr/>
        </p:nvSpPr>
        <p:spPr>
          <a:xfrm>
            <a:off x="2807804" y="3521986"/>
            <a:ext cx="1224136" cy="584775"/>
          </a:xfrm>
          <a:prstGeom prst="rect">
            <a:avLst/>
          </a:prstGeom>
          <a:noFill/>
        </p:spPr>
        <p:txBody>
          <a:bodyPr wrap="square" rtlCol="0">
            <a:spAutoFit/>
          </a:bodyPr>
          <a:lstStyle/>
          <a:p>
            <a:pPr algn="ctr"/>
            <a:r>
              <a:rPr lang="en-US" sz="1600" dirty="0">
                <a:solidFill>
                  <a:srgbClr val="487353"/>
                </a:solidFill>
                <a:latin typeface="Bodoni MT" panose="02070603080606020203" pitchFamily="18" charset="0"/>
              </a:rPr>
              <a:t>news analysis</a:t>
            </a:r>
            <a:endParaRPr lang="ru-RU" sz="1600" dirty="0">
              <a:solidFill>
                <a:srgbClr val="487353"/>
              </a:solidFill>
            </a:endParaRPr>
          </a:p>
        </p:txBody>
      </p:sp>
      <p:sp>
        <p:nvSpPr>
          <p:cNvPr id="21" name="TextBox 20"/>
          <p:cNvSpPr txBox="1"/>
          <p:nvPr/>
        </p:nvSpPr>
        <p:spPr>
          <a:xfrm>
            <a:off x="4834392" y="3402752"/>
            <a:ext cx="1224136" cy="830997"/>
          </a:xfrm>
          <a:prstGeom prst="rect">
            <a:avLst/>
          </a:prstGeom>
          <a:noFill/>
        </p:spPr>
        <p:txBody>
          <a:bodyPr wrap="square" rtlCol="0">
            <a:spAutoFit/>
          </a:bodyPr>
          <a:lstStyle/>
          <a:p>
            <a:pPr algn="ctr"/>
            <a:r>
              <a:rPr lang="en-US" sz="1600" dirty="0" smtClean="0">
                <a:solidFill>
                  <a:srgbClr val="93A603"/>
                </a:solidFill>
                <a:latin typeface="Bodoni MT" panose="02070603080606020203" pitchFamily="18" charset="0"/>
              </a:rPr>
              <a:t>compare </a:t>
            </a:r>
          </a:p>
          <a:p>
            <a:pPr algn="ctr"/>
            <a:r>
              <a:rPr lang="en-US" sz="1600" dirty="0" smtClean="0">
                <a:solidFill>
                  <a:srgbClr val="93A603"/>
                </a:solidFill>
                <a:latin typeface="Bodoni MT" panose="02070603080606020203" pitchFamily="18" charset="0"/>
              </a:rPr>
              <a:t>two countries</a:t>
            </a:r>
            <a:endParaRPr lang="ru-RU" sz="1600" dirty="0">
              <a:solidFill>
                <a:srgbClr val="93A603"/>
              </a:solidFill>
            </a:endParaRPr>
          </a:p>
        </p:txBody>
      </p:sp>
      <p:sp>
        <p:nvSpPr>
          <p:cNvPr id="22" name="TextBox 21"/>
          <p:cNvSpPr txBox="1"/>
          <p:nvPr/>
        </p:nvSpPr>
        <p:spPr>
          <a:xfrm>
            <a:off x="6826121" y="3398874"/>
            <a:ext cx="1224136" cy="584775"/>
          </a:xfrm>
          <a:prstGeom prst="rect">
            <a:avLst/>
          </a:prstGeom>
          <a:noFill/>
        </p:spPr>
        <p:txBody>
          <a:bodyPr wrap="square" rtlCol="0">
            <a:spAutoFit/>
          </a:bodyPr>
          <a:lstStyle/>
          <a:p>
            <a:pPr algn="ctr"/>
            <a:r>
              <a:rPr lang="en-US" sz="1600" dirty="0">
                <a:solidFill>
                  <a:srgbClr val="487353"/>
                </a:solidFill>
                <a:latin typeface="Bodoni MT" panose="02070603080606020203" pitchFamily="18" charset="0"/>
              </a:rPr>
              <a:t/>
            </a:r>
            <a:br>
              <a:rPr lang="en-US" sz="1600" dirty="0">
                <a:solidFill>
                  <a:srgbClr val="487353"/>
                </a:solidFill>
                <a:latin typeface="Bodoni MT" panose="02070603080606020203" pitchFamily="18" charset="0"/>
              </a:rPr>
            </a:br>
            <a:r>
              <a:rPr lang="en-US" sz="1600" dirty="0">
                <a:solidFill>
                  <a:srgbClr val="487353"/>
                </a:solidFill>
                <a:latin typeface="Bodoni MT" panose="02070603080606020203" pitchFamily="18" charset="0"/>
              </a:rPr>
              <a:t>to sum up</a:t>
            </a:r>
            <a:endParaRPr lang="ru-RU" sz="1600" dirty="0">
              <a:solidFill>
                <a:srgbClr val="487353"/>
              </a:solidFill>
            </a:endParaRPr>
          </a:p>
        </p:txBody>
      </p:sp>
    </p:spTree>
    <p:extLst>
      <p:ext uri="{BB962C8B-B14F-4D97-AF65-F5344CB8AC3E}">
        <p14:creationId xmlns="" xmlns:p14="http://schemas.microsoft.com/office/powerpoint/2010/main" val="2593601039"/>
      </p:ext>
    </p:extLst>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 calcmode="lin" valueType="num">
                                      <p:cBhvr additive="base">
                                        <p:cTn id="12"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7" presetClass="emph" presetSubtype="2" fill="hold" nodeType="clickEffect">
                                  <p:stCondLst>
                                    <p:cond delay="0"/>
                                  </p:stCondLst>
                                  <p:childTnLst>
                                    <p:animClr clrSpc="rgb" dir="cw">
                                      <p:cBhvr>
                                        <p:cTn id="32" dur="2000" fill="hold"/>
                                        <p:tgtEl>
                                          <p:spTgt spid="12"/>
                                        </p:tgtEl>
                                        <p:attrNameLst>
                                          <p:attrName>stroke.color</p:attrName>
                                        </p:attrNameLst>
                                      </p:cBhvr>
                                      <p:to>
                                        <a:srgbClr val="FFFFFF"/>
                                      </p:to>
                                    </p:animClr>
                                    <p:set>
                                      <p:cBhvr>
                                        <p:cTn id="33" dur="2000" fill="hold"/>
                                        <p:tgtEl>
                                          <p:spTgt spid="12"/>
                                        </p:tgtEl>
                                        <p:attrNameLst>
                                          <p:attrName>stroke.on</p:attrName>
                                        </p:attrNameLst>
                                      </p:cBhvr>
                                      <p:to>
                                        <p:strVal val="true"/>
                                      </p:to>
                                    </p:se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500"/>
                                        <p:tgtEl>
                                          <p:spTgt spid="8"/>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500"/>
                                        <p:tgtEl>
                                          <p:spTgt spid="20"/>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childTnLst>
                          </p:cTn>
                        </p:par>
                      </p:childTnLst>
                    </p:cTn>
                  </p:par>
                  <p:par>
                    <p:cTn id="49" fill="hold">
                      <p:stCondLst>
                        <p:cond delay="indefinite"/>
                      </p:stCondLst>
                      <p:childTnLst>
                        <p:par>
                          <p:cTn id="50" fill="hold">
                            <p:stCondLst>
                              <p:cond delay="0"/>
                            </p:stCondLst>
                            <p:childTnLst>
                              <p:par>
                                <p:cTn id="51" presetID="7" presetClass="emph" presetSubtype="2" fill="hold" nodeType="clickEffect">
                                  <p:stCondLst>
                                    <p:cond delay="0"/>
                                  </p:stCondLst>
                                  <p:childTnLst>
                                    <p:animClr clrSpc="rgb" dir="cw">
                                      <p:cBhvr>
                                        <p:cTn id="52" dur="2000" fill="hold"/>
                                        <p:tgtEl>
                                          <p:spTgt spid="17"/>
                                        </p:tgtEl>
                                        <p:attrNameLst>
                                          <p:attrName>stroke.color</p:attrName>
                                        </p:attrNameLst>
                                      </p:cBhvr>
                                      <p:to>
                                        <a:srgbClr val="FFFFFF"/>
                                      </p:to>
                                    </p:animClr>
                                    <p:set>
                                      <p:cBhvr>
                                        <p:cTn id="53" dur="2000" fill="hold"/>
                                        <p:tgtEl>
                                          <p:spTgt spid="17"/>
                                        </p:tgtEl>
                                        <p:attrNameLst>
                                          <p:attrName>stroke.on</p:attrName>
                                        </p:attrNameLst>
                                      </p:cBhvr>
                                      <p:to>
                                        <p:strVal val="true"/>
                                      </p:to>
                                    </p:se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fade">
                                      <p:cBhvr>
                                        <p:cTn id="58" dur="500"/>
                                        <p:tgtEl>
                                          <p:spTgt spid="9"/>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nodeType="click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500"/>
                                        <p:tgtEl>
                                          <p:spTgt spid="18"/>
                                        </p:tgtEl>
                                      </p:cBhvr>
                                    </p:animEffect>
                                  </p:childTnLst>
                                </p:cTn>
                              </p:par>
                            </p:childTnLst>
                          </p:cTn>
                        </p:par>
                      </p:childTnLst>
                    </p:cTn>
                  </p:par>
                  <p:par>
                    <p:cTn id="69" fill="hold">
                      <p:stCondLst>
                        <p:cond delay="indefinite"/>
                      </p:stCondLst>
                      <p:childTnLst>
                        <p:par>
                          <p:cTn id="70" fill="hold">
                            <p:stCondLst>
                              <p:cond delay="0"/>
                            </p:stCondLst>
                            <p:childTnLst>
                              <p:par>
                                <p:cTn id="71" presetID="1" presetClass="emph" presetSubtype="2" fill="hold" nodeType="clickEffect">
                                  <p:stCondLst>
                                    <p:cond delay="0"/>
                                  </p:stCondLst>
                                  <p:childTnLst>
                                    <p:animClr clrSpc="rgb" dir="cw">
                                      <p:cBhvr>
                                        <p:cTn id="72" dur="2000" fill="hold"/>
                                        <p:tgtEl>
                                          <p:spTgt spid="18"/>
                                        </p:tgtEl>
                                        <p:attrNameLst>
                                          <p:attrName>fillcolor</p:attrName>
                                        </p:attrNameLst>
                                      </p:cBhvr>
                                      <p:to>
                                        <a:srgbClr val="FFFFFF"/>
                                      </p:to>
                                    </p:animClr>
                                    <p:set>
                                      <p:cBhvr>
                                        <p:cTn id="73" dur="2000" fill="hold"/>
                                        <p:tgtEl>
                                          <p:spTgt spid="18"/>
                                        </p:tgtEl>
                                        <p:attrNameLst>
                                          <p:attrName>fill.type</p:attrName>
                                        </p:attrNameLst>
                                      </p:cBhvr>
                                      <p:to>
                                        <p:strVal val="solid"/>
                                      </p:to>
                                    </p:set>
                                    <p:set>
                                      <p:cBhvr>
                                        <p:cTn id="74" dur="2000" fill="hold"/>
                                        <p:tgtEl>
                                          <p:spTgt spid="18"/>
                                        </p:tgtEl>
                                        <p:attrNameLst>
                                          <p:attrName>fill.on</p:attrName>
                                        </p:attrNameLst>
                                      </p:cBhvr>
                                      <p:to>
                                        <p:strVal val="true"/>
                                      </p:to>
                                    </p:se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nodeType="click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fade">
                                      <p:cBhvr>
                                        <p:cTn id="79" dur="500"/>
                                        <p:tgtEl>
                                          <p:spTgt spid="10"/>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grpId="0" nodeType="clickEffect">
                                  <p:stCondLst>
                                    <p:cond delay="0"/>
                                  </p:stCondLst>
                                  <p:childTnLst>
                                    <p:set>
                                      <p:cBhvr>
                                        <p:cTn id="83" dur="1" fill="hold">
                                          <p:stCondLst>
                                            <p:cond delay="0"/>
                                          </p:stCondLst>
                                        </p:cTn>
                                        <p:tgtEl>
                                          <p:spTgt spid="22"/>
                                        </p:tgtEl>
                                        <p:attrNameLst>
                                          <p:attrName>style.visibility</p:attrName>
                                        </p:attrNameLst>
                                      </p:cBhvr>
                                      <p:to>
                                        <p:strVal val="visible"/>
                                      </p:to>
                                    </p:set>
                                    <p:animEffect transition="in" filter="fade">
                                      <p:cBhvr>
                                        <p:cTn id="84" dur="500"/>
                                        <p:tgtEl>
                                          <p:spTgt spid="22"/>
                                        </p:tgtEl>
                                      </p:cBhvr>
                                    </p:animEffect>
                                  </p:childTnLst>
                                </p:cTn>
                              </p:par>
                            </p:childTnLst>
                          </p:cTn>
                        </p:par>
                      </p:childTnLst>
                    </p:cTn>
                  </p:par>
                  <p:par>
                    <p:cTn id="85" fill="hold">
                      <p:stCondLst>
                        <p:cond delay="indefinite"/>
                      </p:stCondLst>
                      <p:childTnLst>
                        <p:par>
                          <p:cTn id="86" fill="hold">
                            <p:stCondLst>
                              <p:cond delay="0"/>
                            </p:stCondLst>
                            <p:childTnLst>
                              <p:par>
                                <p:cTn id="87" presetID="7" presetClass="emph" presetSubtype="2" fill="hold" nodeType="clickEffect">
                                  <p:stCondLst>
                                    <p:cond delay="0"/>
                                  </p:stCondLst>
                                  <p:childTnLst>
                                    <p:animClr clrSpc="rgb" dir="cw">
                                      <p:cBhvr>
                                        <p:cTn id="88" dur="2000" fill="hold"/>
                                        <p:tgtEl>
                                          <p:spTgt spid="18"/>
                                        </p:tgtEl>
                                        <p:attrNameLst>
                                          <p:attrName>stroke.color</p:attrName>
                                        </p:attrNameLst>
                                      </p:cBhvr>
                                      <p:to>
                                        <a:srgbClr val="FFFFFF"/>
                                      </p:to>
                                    </p:animClr>
                                    <p:set>
                                      <p:cBhvr>
                                        <p:cTn id="89" dur="2000" fill="hold"/>
                                        <p:tgtEl>
                                          <p:spTgt spid="18"/>
                                        </p:tgtEl>
                                        <p:attrNameLst>
                                          <p:attrName>stroke.on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P spid="19" grpId="0"/>
      <p:bldP spid="20" grpId="0"/>
      <p:bldP spid="21" grpId="0"/>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2C4CD"/>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1059582"/>
            <a:ext cx="7560840" cy="2736304"/>
          </a:xfrm>
        </p:spPr>
        <p:txBody>
          <a:bodyPr>
            <a:normAutofit fontScale="90000"/>
          </a:bodyPr>
          <a:lstStyle/>
          <a:p>
            <a:r>
              <a:rPr lang="en-US" sz="12800" dirty="0">
                <a:solidFill>
                  <a:srgbClr val="0D0807"/>
                </a:solidFill>
                <a:latin typeface="Century" panose="02040604050505020304" pitchFamily="18" charset="0"/>
              </a:rPr>
              <a:t>Types</a:t>
            </a:r>
            <a:r>
              <a:rPr lang="en-US" sz="6000" dirty="0">
                <a:solidFill>
                  <a:srgbClr val="0D0807"/>
                </a:solidFill>
                <a:latin typeface="Century" panose="02040604050505020304" pitchFamily="18" charset="0"/>
              </a:rPr>
              <a:t> </a:t>
            </a:r>
            <a:r>
              <a:rPr lang="ru-RU" sz="6000" dirty="0" smtClean="0">
                <a:solidFill>
                  <a:srgbClr val="0D0807"/>
                </a:solidFill>
                <a:latin typeface="Century" panose="02040604050505020304" pitchFamily="18" charset="0"/>
              </a:rPr>
              <a:t/>
            </a:r>
            <a:br>
              <a:rPr lang="ru-RU" sz="6000" dirty="0" smtClean="0">
                <a:solidFill>
                  <a:srgbClr val="0D0807"/>
                </a:solidFill>
                <a:latin typeface="Century" panose="02040604050505020304" pitchFamily="18" charset="0"/>
              </a:rPr>
            </a:br>
            <a:r>
              <a:rPr lang="en-US" dirty="0" smtClean="0">
                <a:solidFill>
                  <a:srgbClr val="0D0807"/>
                </a:solidFill>
                <a:latin typeface="Century" panose="02040604050505020304" pitchFamily="18" charset="0"/>
              </a:rPr>
              <a:t>of </a:t>
            </a:r>
            <a:r>
              <a:rPr lang="en-US" dirty="0">
                <a:solidFill>
                  <a:srgbClr val="0D0807"/>
                </a:solidFill>
                <a:latin typeface="Century" panose="02040604050505020304" pitchFamily="18" charset="0"/>
              </a:rPr>
              <a:t>presentation </a:t>
            </a:r>
            <a:r>
              <a:rPr lang="ru-RU" dirty="0" smtClean="0">
                <a:solidFill>
                  <a:srgbClr val="0D0807"/>
                </a:solidFill>
                <a:latin typeface="Century" panose="02040604050505020304" pitchFamily="18" charset="0"/>
              </a:rPr>
              <a:t/>
            </a:r>
            <a:br>
              <a:rPr lang="ru-RU" dirty="0" smtClean="0">
                <a:solidFill>
                  <a:srgbClr val="0D0807"/>
                </a:solidFill>
                <a:latin typeface="Century" panose="02040604050505020304" pitchFamily="18" charset="0"/>
              </a:rPr>
            </a:br>
            <a:r>
              <a:rPr lang="en-US" dirty="0" smtClean="0">
                <a:solidFill>
                  <a:srgbClr val="0D0807"/>
                </a:solidFill>
                <a:latin typeface="Century" panose="02040604050505020304" pitchFamily="18" charset="0"/>
              </a:rPr>
              <a:t>information</a:t>
            </a:r>
            <a:endParaRPr lang="ru-RU" dirty="0">
              <a:solidFill>
                <a:srgbClr val="0D0807"/>
              </a:solidFill>
              <a:latin typeface="Century" panose="02040604050505020304" pitchFamily="18" charset="0"/>
            </a:endParaRPr>
          </a:p>
        </p:txBody>
      </p:sp>
    </p:spTree>
    <p:extLst>
      <p:ext uri="{BB962C8B-B14F-4D97-AF65-F5344CB8AC3E}">
        <p14:creationId xmlns="" xmlns:p14="http://schemas.microsoft.com/office/powerpoint/2010/main" val="2743310409"/>
      </p:ext>
    </p:extLst>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51470"/>
            <a:ext cx="8229600" cy="857250"/>
          </a:xfrm>
        </p:spPr>
        <p:txBody>
          <a:bodyPr>
            <a:normAutofit fontScale="90000"/>
          </a:bodyPr>
          <a:lstStyle/>
          <a:p>
            <a:pPr lvl="0"/>
            <a:r>
              <a:rPr lang="en-US" sz="5400" dirty="0" smtClean="0">
                <a:solidFill>
                  <a:srgbClr val="93A603"/>
                </a:solidFill>
              </a:rPr>
              <a:t>Internet </a:t>
            </a:r>
            <a:endParaRPr lang="ru-RU" dirty="0">
              <a:solidFill>
                <a:srgbClr val="93A603"/>
              </a:solidFill>
            </a:endParaRPr>
          </a:p>
        </p:txBody>
      </p:sp>
      <p:pic>
        <p:nvPicPr>
          <p:cNvPr id="6" name="Объект 5"/>
          <p:cNvPicPr>
            <a:picLocks noGrp="1" noChangeAspect="1"/>
          </p:cNvPicPr>
          <p:nvPr>
            <p:ph idx="1"/>
          </p:nvPr>
        </p:nvPicPr>
        <p:blipFill rotWithShape="1">
          <a:blip r:embed="rId2">
            <a:extLst>
              <a:ext uri="{BEBA8EAE-BF5A-486C-A8C5-ECC9F3942E4B}">
                <a14:imgProps xmlns="" xmlns:a14="http://schemas.microsoft.com/office/drawing/2010/main">
                  <a14:imgLayer r:embed="rId3">
                    <a14:imgEffect>
                      <a14:backgroundRemoval t="0" b="99289" l="0" r="31855"/>
                    </a14:imgEffect>
                  </a14:imgLayer>
                </a14:imgProps>
              </a:ext>
              <a:ext uri="{28A0092B-C50C-407E-A947-70E740481C1C}">
                <a14:useLocalDpi xmlns="" xmlns:a14="http://schemas.microsoft.com/office/drawing/2010/main" val="0"/>
              </a:ext>
            </a:extLst>
          </a:blip>
          <a:srcRect r="70664"/>
          <a:stretch/>
        </p:blipFill>
        <p:spPr>
          <a:xfrm rot="1049854">
            <a:off x="5551271" y="771528"/>
            <a:ext cx="2045461" cy="3954871"/>
          </a:xfrm>
        </p:spPr>
      </p:pic>
      <p:sp>
        <p:nvSpPr>
          <p:cNvPr id="8" name="TextBox 7"/>
          <p:cNvSpPr txBox="1"/>
          <p:nvPr/>
        </p:nvSpPr>
        <p:spPr>
          <a:xfrm>
            <a:off x="7380312" y="2615595"/>
            <a:ext cx="1368152" cy="2708434"/>
          </a:xfrm>
          <a:prstGeom prst="rect">
            <a:avLst/>
          </a:prstGeom>
          <a:noFill/>
        </p:spPr>
        <p:txBody>
          <a:bodyPr wrap="square" rtlCol="0">
            <a:spAutoFit/>
          </a:bodyPr>
          <a:lstStyle/>
          <a:p>
            <a:r>
              <a:rPr lang="en-US" sz="17000" dirty="0">
                <a:solidFill>
                  <a:schemeClr val="bg1">
                    <a:lumMod val="95000"/>
                  </a:schemeClr>
                </a:solidFill>
                <a:latin typeface="Raleway Regular"/>
              </a:rPr>
              <a:t>1</a:t>
            </a:r>
            <a:endParaRPr lang="ru-RU" sz="17000" dirty="0">
              <a:solidFill>
                <a:schemeClr val="bg1">
                  <a:lumMod val="95000"/>
                </a:schemeClr>
              </a:solidFill>
            </a:endParaRPr>
          </a:p>
        </p:txBody>
      </p:sp>
      <p:sp>
        <p:nvSpPr>
          <p:cNvPr id="7" name="TextBox 6"/>
          <p:cNvSpPr txBox="1"/>
          <p:nvPr/>
        </p:nvSpPr>
        <p:spPr>
          <a:xfrm>
            <a:off x="1043608" y="1707654"/>
            <a:ext cx="3312368" cy="1815882"/>
          </a:xfrm>
          <a:prstGeom prst="rect">
            <a:avLst/>
          </a:prstGeom>
          <a:noFill/>
          <a:ln w="12700">
            <a:solidFill>
              <a:srgbClr val="BFD6D9"/>
            </a:solidFill>
          </a:ln>
        </p:spPr>
        <p:txBody>
          <a:bodyPr wrap="square" rtlCol="0">
            <a:spAutoFit/>
          </a:bodyPr>
          <a:lstStyle/>
          <a:p>
            <a:pPr marL="285750" indent="-285750" algn="just">
              <a:buFont typeface="Wingdings" panose="05000000000000000000" pitchFamily="2" charset="2"/>
              <a:buChar char="ü"/>
            </a:pPr>
            <a:r>
              <a:rPr lang="en-US" sz="2800" dirty="0" smtClean="0"/>
              <a:t>Quick</a:t>
            </a:r>
          </a:p>
          <a:p>
            <a:pPr marL="285750" indent="-285750" algn="just">
              <a:buFont typeface="Wingdings" panose="05000000000000000000" pitchFamily="2" charset="2"/>
              <a:buChar char="ü"/>
            </a:pPr>
            <a:r>
              <a:rPr lang="en-US" sz="2800" dirty="0" smtClean="0"/>
              <a:t>Available</a:t>
            </a:r>
          </a:p>
          <a:p>
            <a:pPr marL="285750" indent="-285750" algn="just">
              <a:buFont typeface="Wingdings" panose="05000000000000000000" pitchFamily="2" charset="2"/>
              <a:buChar char="ü"/>
            </a:pPr>
            <a:r>
              <a:rPr lang="en-US" sz="2800" dirty="0"/>
              <a:t>Global </a:t>
            </a:r>
            <a:r>
              <a:rPr lang="en-US" sz="2800" dirty="0" smtClean="0"/>
              <a:t>storage</a:t>
            </a:r>
            <a:endParaRPr lang="ru-RU" sz="2800" dirty="0" smtClean="0"/>
          </a:p>
          <a:p>
            <a:pPr marL="285750" indent="-285750" algn="just">
              <a:buFont typeface="Wingdings" panose="05000000000000000000" pitchFamily="2" charset="2"/>
              <a:buChar char="ü"/>
            </a:pPr>
            <a:r>
              <a:rPr lang="en-US" sz="2800" dirty="0" smtClean="0"/>
              <a:t>Variety </a:t>
            </a:r>
            <a:r>
              <a:rPr lang="en-US" sz="2800" dirty="0"/>
              <a:t>of sources</a:t>
            </a:r>
            <a:endParaRPr lang="ru-RU" sz="2800" dirty="0" smtClean="0"/>
          </a:p>
        </p:txBody>
      </p:sp>
    </p:spTree>
    <p:extLst>
      <p:ext uri="{BB962C8B-B14F-4D97-AF65-F5344CB8AC3E}">
        <p14:creationId xmlns="" xmlns:p14="http://schemas.microsoft.com/office/powerpoint/2010/main" val="3018909071"/>
      </p:ext>
    </p:extLst>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1+#ppt_w/2"/>
                                          </p:val>
                                        </p:tav>
                                        <p:tav tm="100000">
                                          <p:val>
                                            <p:strVal val="#ppt_x"/>
                                          </p:val>
                                        </p:tav>
                                      </p:tavLst>
                                    </p:anim>
                                    <p:anim calcmode="lin" valueType="num">
                                      <p:cBhvr additive="base">
                                        <p:cTn id="8" dur="10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7">
                                            <p:bg/>
                                          </p:spTgt>
                                        </p:tgtEl>
                                        <p:attrNameLst>
                                          <p:attrName>style.visibility</p:attrName>
                                        </p:attrNameLst>
                                      </p:cBhvr>
                                      <p:to>
                                        <p:strVal val="visible"/>
                                      </p:to>
                                    </p:set>
                                    <p:animEffect transition="in" filter="fade">
                                      <p:cBhvr>
                                        <p:cTn id="13" dur="500"/>
                                        <p:tgtEl>
                                          <p:spTgt spid="7">
                                            <p:bg/>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7">
                                            <p:txEl>
                                              <p:pRg st="0" end="0"/>
                                            </p:txEl>
                                          </p:spTgt>
                                        </p:tgtEl>
                                        <p:attrNameLst>
                                          <p:attrName>style.visibility</p:attrName>
                                        </p:attrNameLst>
                                      </p:cBhvr>
                                      <p:to>
                                        <p:strVal val="visible"/>
                                      </p:to>
                                    </p:set>
                                    <p:animEffect transition="in" filter="fade">
                                      <p:cBhvr>
                                        <p:cTn id="18" dur="500"/>
                                        <p:tgtEl>
                                          <p:spTgt spid="7">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7">
                                            <p:txEl>
                                              <p:pRg st="1" end="1"/>
                                            </p:txEl>
                                          </p:spTgt>
                                        </p:tgtEl>
                                        <p:attrNameLst>
                                          <p:attrName>style.visibility</p:attrName>
                                        </p:attrNameLst>
                                      </p:cBhvr>
                                      <p:to>
                                        <p:strVal val="visible"/>
                                      </p:to>
                                    </p:set>
                                    <p:animEffect transition="in" filter="fade">
                                      <p:cBhvr>
                                        <p:cTn id="23" dur="500"/>
                                        <p:tgtEl>
                                          <p:spTgt spid="7">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7">
                                            <p:txEl>
                                              <p:pRg st="2" end="2"/>
                                            </p:txEl>
                                          </p:spTgt>
                                        </p:tgtEl>
                                        <p:attrNameLst>
                                          <p:attrName>style.visibility</p:attrName>
                                        </p:attrNameLst>
                                      </p:cBhvr>
                                      <p:to>
                                        <p:strVal val="visible"/>
                                      </p:to>
                                    </p:set>
                                    <p:animEffect transition="in" filter="fade">
                                      <p:cBhvr>
                                        <p:cTn id="28" dur="500"/>
                                        <p:tgtEl>
                                          <p:spTgt spid="7">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7">
                                            <p:txEl>
                                              <p:pRg st="3" end="3"/>
                                            </p:txEl>
                                          </p:spTgt>
                                        </p:tgtEl>
                                        <p:attrNameLst>
                                          <p:attrName>style.visibility</p:attrName>
                                        </p:attrNameLst>
                                      </p:cBhvr>
                                      <p:to>
                                        <p:strVal val="visible"/>
                                      </p:to>
                                    </p:set>
                                    <p:animEffect transition="in" filter="fade">
                                      <p:cBhvr>
                                        <p:cTn id="33"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D0807"/>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08104" y="915566"/>
            <a:ext cx="3312368" cy="648072"/>
          </a:xfrm>
        </p:spPr>
        <p:txBody>
          <a:bodyPr>
            <a:noAutofit/>
          </a:bodyPr>
          <a:lstStyle/>
          <a:p>
            <a:pPr lvl="0" algn="l"/>
            <a:r>
              <a:rPr lang="en-US" sz="8000" dirty="0" smtClean="0">
                <a:solidFill>
                  <a:srgbClr val="F2C4CD"/>
                </a:solidFill>
                <a:latin typeface="Century" panose="02040604050505020304" pitchFamily="18" charset="0"/>
              </a:rPr>
              <a:t>Print</a:t>
            </a:r>
            <a:endParaRPr lang="ru-RU" sz="8000" dirty="0">
              <a:solidFill>
                <a:srgbClr val="F2C4CD"/>
              </a:solidFill>
              <a:latin typeface="Century" panose="02040604050505020304" pitchFamily="18" charset="0"/>
            </a:endParaRPr>
          </a:p>
        </p:txBody>
      </p:sp>
      <p:sp>
        <p:nvSpPr>
          <p:cNvPr id="4" name="Прямоугольник 3"/>
          <p:cNvSpPr/>
          <p:nvPr/>
        </p:nvSpPr>
        <p:spPr>
          <a:xfrm>
            <a:off x="7380312" y="2605722"/>
            <a:ext cx="1326004" cy="2554545"/>
          </a:xfrm>
          <a:prstGeom prst="rect">
            <a:avLst/>
          </a:prstGeom>
        </p:spPr>
        <p:txBody>
          <a:bodyPr wrap="none">
            <a:spAutoFit/>
          </a:bodyPr>
          <a:lstStyle/>
          <a:p>
            <a:r>
              <a:rPr lang="ru-RU" sz="16000" dirty="0" smtClean="0">
                <a:solidFill>
                  <a:schemeClr val="tx1">
                    <a:lumMod val="95000"/>
                    <a:lumOff val="5000"/>
                  </a:schemeClr>
                </a:solidFill>
                <a:latin typeface="Raleway Regular"/>
              </a:rPr>
              <a:t>2</a:t>
            </a:r>
            <a:endParaRPr lang="ru-RU" sz="16000" dirty="0">
              <a:solidFill>
                <a:schemeClr val="tx1">
                  <a:lumMod val="95000"/>
                  <a:lumOff val="5000"/>
                </a:schemeClr>
              </a:solidFill>
            </a:endParaRPr>
          </a:p>
        </p:txBody>
      </p:sp>
      <p:pic>
        <p:nvPicPr>
          <p:cNvPr id="5" name="Рисунок 4"/>
          <p:cNvPicPr>
            <a:picLocks noChangeAspect="1"/>
          </p:cNvPicPr>
          <p:nvPr/>
        </p:nvPicPr>
        <p:blipFill rotWithShape="1">
          <a:blip r:embed="rId2">
            <a:extLst>
              <a:ext uri="{BEBA8EAE-BF5A-486C-A8C5-ECC9F3942E4B}">
                <a14:imgProps xmlns="" xmlns:a14="http://schemas.microsoft.com/office/drawing/2010/main">
                  <a14:imgLayer r:embed="rId3">
                    <a14:imgEffect>
                      <a14:brightnessContrast bright="-64000"/>
                    </a14:imgEffect>
                  </a14:imgLayer>
                </a14:imgProps>
              </a:ext>
              <a:ext uri="{28A0092B-C50C-407E-A947-70E740481C1C}">
                <a14:useLocalDpi xmlns="" xmlns:a14="http://schemas.microsoft.com/office/drawing/2010/main" val="0"/>
              </a:ext>
            </a:extLst>
          </a:blip>
          <a:srcRect l="15884" r="34783"/>
          <a:stretch/>
        </p:blipFill>
        <p:spPr>
          <a:xfrm>
            <a:off x="539552" y="-2943"/>
            <a:ext cx="3179687" cy="5143500"/>
          </a:xfrm>
          <a:prstGeom prst="rect">
            <a:avLst/>
          </a:prstGeom>
        </p:spPr>
      </p:pic>
      <p:sp>
        <p:nvSpPr>
          <p:cNvPr id="6" name="TextBox 5"/>
          <p:cNvSpPr txBox="1"/>
          <p:nvPr/>
        </p:nvSpPr>
        <p:spPr>
          <a:xfrm>
            <a:off x="5724128" y="1851670"/>
            <a:ext cx="2433342" cy="2031325"/>
          </a:xfrm>
          <a:prstGeom prst="rect">
            <a:avLst/>
          </a:prstGeom>
          <a:noFill/>
        </p:spPr>
        <p:txBody>
          <a:bodyPr wrap="square" rtlCol="0">
            <a:spAutoFit/>
          </a:bodyPr>
          <a:lstStyle/>
          <a:p>
            <a:pPr marL="285750" indent="-285750">
              <a:buFont typeface="Wingdings" panose="05000000000000000000" pitchFamily="2" charset="2"/>
              <a:buChar char="ü"/>
            </a:pPr>
            <a:r>
              <a:rPr lang="en-US" dirty="0" smtClean="0">
                <a:solidFill>
                  <a:srgbClr val="BFD6D9"/>
                </a:solidFill>
              </a:rPr>
              <a:t>Verified source</a:t>
            </a:r>
            <a:endParaRPr lang="ru-RU" dirty="0" smtClean="0">
              <a:solidFill>
                <a:srgbClr val="BFD6D9"/>
              </a:solidFill>
            </a:endParaRPr>
          </a:p>
          <a:p>
            <a:pPr marL="285750" indent="-285750">
              <a:buFont typeface="Wingdings" panose="05000000000000000000" pitchFamily="2" charset="2"/>
              <a:buChar char="ü"/>
            </a:pPr>
            <a:r>
              <a:rPr lang="en-US" dirty="0" smtClean="0">
                <a:solidFill>
                  <a:srgbClr val="BFD6D9"/>
                </a:solidFill>
              </a:rPr>
              <a:t>Different periods of release</a:t>
            </a:r>
          </a:p>
          <a:p>
            <a:pPr marL="285750" indent="-285750">
              <a:buFont typeface="Wingdings" panose="05000000000000000000" pitchFamily="2" charset="2"/>
              <a:buChar char="ü"/>
            </a:pPr>
            <a:r>
              <a:rPr lang="en-US" dirty="0" smtClean="0">
                <a:solidFill>
                  <a:srgbClr val="BFD6D9"/>
                </a:solidFill>
              </a:rPr>
              <a:t>Many readers</a:t>
            </a:r>
          </a:p>
          <a:p>
            <a:pPr marL="285750" indent="-285750">
              <a:buFont typeface="Wingdings" panose="05000000000000000000" pitchFamily="2" charset="2"/>
              <a:buChar char="ü"/>
            </a:pPr>
            <a:r>
              <a:rPr lang="en-US" dirty="0" smtClean="0">
                <a:solidFill>
                  <a:srgbClr val="BFD6D9"/>
                </a:solidFill>
              </a:rPr>
              <a:t>Accurate and only important information</a:t>
            </a:r>
            <a:endParaRPr lang="en-US" dirty="0">
              <a:solidFill>
                <a:srgbClr val="BFD6D9"/>
              </a:solidFill>
            </a:endParaRPr>
          </a:p>
        </p:txBody>
      </p:sp>
    </p:spTree>
    <p:extLst>
      <p:ext uri="{BB962C8B-B14F-4D97-AF65-F5344CB8AC3E}">
        <p14:creationId xmlns="" xmlns:p14="http://schemas.microsoft.com/office/powerpoint/2010/main" val="1677930475"/>
      </p:ext>
    </p:extLst>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wipe(down)">
                                      <p:cBhvr>
                                        <p:cTn id="17" dur="580">
                                          <p:stCondLst>
                                            <p:cond delay="0"/>
                                          </p:stCondLst>
                                        </p:cTn>
                                        <p:tgtEl>
                                          <p:spTgt spid="6">
                                            <p:txEl>
                                              <p:pRg st="0" end="0"/>
                                            </p:txEl>
                                          </p:spTgt>
                                        </p:tgtEl>
                                      </p:cBhvr>
                                    </p:animEffect>
                                    <p:anim calcmode="lin" valueType="num">
                                      <p:cBhvr>
                                        <p:cTn id="18" dur="1822" tmFilter="0,0; 0.14,0.36; 0.43,0.73; 0.71,0.91; 1.0,1.0">
                                          <p:stCondLst>
                                            <p:cond delay="0"/>
                                          </p:stCondLst>
                                        </p:cTn>
                                        <p:tgtEl>
                                          <p:spTgt spid="6">
                                            <p:txEl>
                                              <p:pRg st="0" end="0"/>
                                            </p:txEl>
                                          </p:spTgt>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6">
                                            <p:txEl>
                                              <p:pRg st="0" end="0"/>
                                            </p:txEl>
                                          </p:spTgt>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6">
                                            <p:txEl>
                                              <p:pRg st="0" end="0"/>
                                            </p:txEl>
                                          </p:spTgt>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6">
                                            <p:txEl>
                                              <p:pRg st="0" end="0"/>
                                            </p:txEl>
                                          </p:spTgt>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6">
                                            <p:txEl>
                                              <p:pRg st="0" end="0"/>
                                            </p:txEl>
                                          </p:spTgt>
                                        </p:tgtEl>
                                        <p:attrNameLst>
                                          <p:attrName>ppt_y</p:attrName>
                                        </p:attrNameLst>
                                      </p:cBhvr>
                                      <p:tavLst>
                                        <p:tav tm="0" fmla="#ppt_y-sin(pi*$)/81">
                                          <p:val>
                                            <p:fltVal val="0"/>
                                          </p:val>
                                        </p:tav>
                                        <p:tav tm="100000">
                                          <p:val>
                                            <p:fltVal val="1"/>
                                          </p:val>
                                        </p:tav>
                                      </p:tavLst>
                                    </p:anim>
                                    <p:animScale>
                                      <p:cBhvr>
                                        <p:cTn id="23" dur="26">
                                          <p:stCondLst>
                                            <p:cond delay="650"/>
                                          </p:stCondLst>
                                        </p:cTn>
                                        <p:tgtEl>
                                          <p:spTgt spid="6">
                                            <p:txEl>
                                              <p:pRg st="0" end="0"/>
                                            </p:txEl>
                                          </p:spTgt>
                                        </p:tgtEl>
                                      </p:cBhvr>
                                      <p:to x="100000" y="60000"/>
                                    </p:animScale>
                                    <p:animScale>
                                      <p:cBhvr>
                                        <p:cTn id="24" dur="166" decel="50000">
                                          <p:stCondLst>
                                            <p:cond delay="676"/>
                                          </p:stCondLst>
                                        </p:cTn>
                                        <p:tgtEl>
                                          <p:spTgt spid="6">
                                            <p:txEl>
                                              <p:pRg st="0" end="0"/>
                                            </p:txEl>
                                          </p:spTgt>
                                        </p:tgtEl>
                                      </p:cBhvr>
                                      <p:to x="100000" y="100000"/>
                                    </p:animScale>
                                    <p:animScale>
                                      <p:cBhvr>
                                        <p:cTn id="25" dur="26">
                                          <p:stCondLst>
                                            <p:cond delay="1312"/>
                                          </p:stCondLst>
                                        </p:cTn>
                                        <p:tgtEl>
                                          <p:spTgt spid="6">
                                            <p:txEl>
                                              <p:pRg st="0" end="0"/>
                                            </p:txEl>
                                          </p:spTgt>
                                        </p:tgtEl>
                                      </p:cBhvr>
                                      <p:to x="100000" y="80000"/>
                                    </p:animScale>
                                    <p:animScale>
                                      <p:cBhvr>
                                        <p:cTn id="26" dur="166" decel="50000">
                                          <p:stCondLst>
                                            <p:cond delay="1338"/>
                                          </p:stCondLst>
                                        </p:cTn>
                                        <p:tgtEl>
                                          <p:spTgt spid="6">
                                            <p:txEl>
                                              <p:pRg st="0" end="0"/>
                                            </p:txEl>
                                          </p:spTgt>
                                        </p:tgtEl>
                                      </p:cBhvr>
                                      <p:to x="100000" y="100000"/>
                                    </p:animScale>
                                    <p:animScale>
                                      <p:cBhvr>
                                        <p:cTn id="27" dur="26">
                                          <p:stCondLst>
                                            <p:cond delay="1642"/>
                                          </p:stCondLst>
                                        </p:cTn>
                                        <p:tgtEl>
                                          <p:spTgt spid="6">
                                            <p:txEl>
                                              <p:pRg st="0" end="0"/>
                                            </p:txEl>
                                          </p:spTgt>
                                        </p:tgtEl>
                                      </p:cBhvr>
                                      <p:to x="100000" y="90000"/>
                                    </p:animScale>
                                    <p:animScale>
                                      <p:cBhvr>
                                        <p:cTn id="28" dur="166" decel="50000">
                                          <p:stCondLst>
                                            <p:cond delay="1668"/>
                                          </p:stCondLst>
                                        </p:cTn>
                                        <p:tgtEl>
                                          <p:spTgt spid="6">
                                            <p:txEl>
                                              <p:pRg st="0" end="0"/>
                                            </p:txEl>
                                          </p:spTgt>
                                        </p:tgtEl>
                                      </p:cBhvr>
                                      <p:to x="100000" y="100000"/>
                                    </p:animScale>
                                    <p:animScale>
                                      <p:cBhvr>
                                        <p:cTn id="29" dur="26">
                                          <p:stCondLst>
                                            <p:cond delay="1808"/>
                                          </p:stCondLst>
                                        </p:cTn>
                                        <p:tgtEl>
                                          <p:spTgt spid="6">
                                            <p:txEl>
                                              <p:pRg st="0" end="0"/>
                                            </p:txEl>
                                          </p:spTgt>
                                        </p:tgtEl>
                                      </p:cBhvr>
                                      <p:to x="100000" y="95000"/>
                                    </p:animScale>
                                    <p:animScale>
                                      <p:cBhvr>
                                        <p:cTn id="30" dur="166" decel="50000">
                                          <p:stCondLst>
                                            <p:cond delay="1834"/>
                                          </p:stCondLst>
                                        </p:cTn>
                                        <p:tgtEl>
                                          <p:spTgt spid="6">
                                            <p:txEl>
                                              <p:pRg st="0" end="0"/>
                                            </p:txEl>
                                          </p:spTgt>
                                        </p:tgtEl>
                                      </p:cBhvr>
                                      <p:to x="100000" y="100000"/>
                                    </p:animScale>
                                  </p:childTnLst>
                                </p:cTn>
                              </p:par>
                            </p:childTnLst>
                          </p:cTn>
                        </p:par>
                      </p:childTnLst>
                    </p:cTn>
                  </p:par>
                  <p:par>
                    <p:cTn id="31" fill="hold">
                      <p:stCondLst>
                        <p:cond delay="indefinite"/>
                      </p:stCondLst>
                      <p:childTnLst>
                        <p:par>
                          <p:cTn id="32" fill="hold">
                            <p:stCondLst>
                              <p:cond delay="0"/>
                            </p:stCondLst>
                            <p:childTnLst>
                              <p:par>
                                <p:cTn id="33" presetID="26" presetClass="entr" presetSubtype="0" fill="hold" grpId="0" nodeType="clickEffect">
                                  <p:stCondLst>
                                    <p:cond delay="0"/>
                                  </p:stCondLst>
                                  <p:childTnLst>
                                    <p:set>
                                      <p:cBhvr>
                                        <p:cTn id="34" dur="1" fill="hold">
                                          <p:stCondLst>
                                            <p:cond delay="0"/>
                                          </p:stCondLst>
                                        </p:cTn>
                                        <p:tgtEl>
                                          <p:spTgt spid="6">
                                            <p:txEl>
                                              <p:pRg st="1" end="1"/>
                                            </p:txEl>
                                          </p:spTgt>
                                        </p:tgtEl>
                                        <p:attrNameLst>
                                          <p:attrName>style.visibility</p:attrName>
                                        </p:attrNameLst>
                                      </p:cBhvr>
                                      <p:to>
                                        <p:strVal val="visible"/>
                                      </p:to>
                                    </p:set>
                                    <p:animEffect transition="in" filter="wipe(down)">
                                      <p:cBhvr>
                                        <p:cTn id="35" dur="580">
                                          <p:stCondLst>
                                            <p:cond delay="0"/>
                                          </p:stCondLst>
                                        </p:cTn>
                                        <p:tgtEl>
                                          <p:spTgt spid="6">
                                            <p:txEl>
                                              <p:pRg st="1" end="1"/>
                                            </p:txEl>
                                          </p:spTgt>
                                        </p:tgtEl>
                                      </p:cBhvr>
                                    </p:animEffect>
                                    <p:anim calcmode="lin" valueType="num">
                                      <p:cBhvr>
                                        <p:cTn id="36" dur="1822" tmFilter="0,0; 0.14,0.36; 0.43,0.73; 0.71,0.91; 1.0,1.0">
                                          <p:stCondLst>
                                            <p:cond delay="0"/>
                                          </p:stCondLst>
                                        </p:cTn>
                                        <p:tgtEl>
                                          <p:spTgt spid="6">
                                            <p:txEl>
                                              <p:pRg st="1" end="1"/>
                                            </p:txEl>
                                          </p:spTgt>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6">
                                            <p:txEl>
                                              <p:pRg st="1" end="1"/>
                                            </p:txEl>
                                          </p:spTgt>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6">
                                            <p:txEl>
                                              <p:pRg st="1" end="1"/>
                                            </p:txEl>
                                          </p:spTgt>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6">
                                            <p:txEl>
                                              <p:pRg st="1" end="1"/>
                                            </p:txEl>
                                          </p:spTgt>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6">
                                            <p:txEl>
                                              <p:pRg st="1" end="1"/>
                                            </p:txEl>
                                          </p:spTgt>
                                        </p:tgtEl>
                                        <p:attrNameLst>
                                          <p:attrName>ppt_y</p:attrName>
                                        </p:attrNameLst>
                                      </p:cBhvr>
                                      <p:tavLst>
                                        <p:tav tm="0" fmla="#ppt_y-sin(pi*$)/81">
                                          <p:val>
                                            <p:fltVal val="0"/>
                                          </p:val>
                                        </p:tav>
                                        <p:tav tm="100000">
                                          <p:val>
                                            <p:fltVal val="1"/>
                                          </p:val>
                                        </p:tav>
                                      </p:tavLst>
                                    </p:anim>
                                    <p:animScale>
                                      <p:cBhvr>
                                        <p:cTn id="41" dur="26">
                                          <p:stCondLst>
                                            <p:cond delay="650"/>
                                          </p:stCondLst>
                                        </p:cTn>
                                        <p:tgtEl>
                                          <p:spTgt spid="6">
                                            <p:txEl>
                                              <p:pRg st="1" end="1"/>
                                            </p:txEl>
                                          </p:spTgt>
                                        </p:tgtEl>
                                      </p:cBhvr>
                                      <p:to x="100000" y="60000"/>
                                    </p:animScale>
                                    <p:animScale>
                                      <p:cBhvr>
                                        <p:cTn id="42" dur="166" decel="50000">
                                          <p:stCondLst>
                                            <p:cond delay="676"/>
                                          </p:stCondLst>
                                        </p:cTn>
                                        <p:tgtEl>
                                          <p:spTgt spid="6">
                                            <p:txEl>
                                              <p:pRg st="1" end="1"/>
                                            </p:txEl>
                                          </p:spTgt>
                                        </p:tgtEl>
                                      </p:cBhvr>
                                      <p:to x="100000" y="100000"/>
                                    </p:animScale>
                                    <p:animScale>
                                      <p:cBhvr>
                                        <p:cTn id="43" dur="26">
                                          <p:stCondLst>
                                            <p:cond delay="1312"/>
                                          </p:stCondLst>
                                        </p:cTn>
                                        <p:tgtEl>
                                          <p:spTgt spid="6">
                                            <p:txEl>
                                              <p:pRg st="1" end="1"/>
                                            </p:txEl>
                                          </p:spTgt>
                                        </p:tgtEl>
                                      </p:cBhvr>
                                      <p:to x="100000" y="80000"/>
                                    </p:animScale>
                                    <p:animScale>
                                      <p:cBhvr>
                                        <p:cTn id="44" dur="166" decel="50000">
                                          <p:stCondLst>
                                            <p:cond delay="1338"/>
                                          </p:stCondLst>
                                        </p:cTn>
                                        <p:tgtEl>
                                          <p:spTgt spid="6">
                                            <p:txEl>
                                              <p:pRg st="1" end="1"/>
                                            </p:txEl>
                                          </p:spTgt>
                                        </p:tgtEl>
                                      </p:cBhvr>
                                      <p:to x="100000" y="100000"/>
                                    </p:animScale>
                                    <p:animScale>
                                      <p:cBhvr>
                                        <p:cTn id="45" dur="26">
                                          <p:stCondLst>
                                            <p:cond delay="1642"/>
                                          </p:stCondLst>
                                        </p:cTn>
                                        <p:tgtEl>
                                          <p:spTgt spid="6">
                                            <p:txEl>
                                              <p:pRg st="1" end="1"/>
                                            </p:txEl>
                                          </p:spTgt>
                                        </p:tgtEl>
                                      </p:cBhvr>
                                      <p:to x="100000" y="90000"/>
                                    </p:animScale>
                                    <p:animScale>
                                      <p:cBhvr>
                                        <p:cTn id="46" dur="166" decel="50000">
                                          <p:stCondLst>
                                            <p:cond delay="1668"/>
                                          </p:stCondLst>
                                        </p:cTn>
                                        <p:tgtEl>
                                          <p:spTgt spid="6">
                                            <p:txEl>
                                              <p:pRg st="1" end="1"/>
                                            </p:txEl>
                                          </p:spTgt>
                                        </p:tgtEl>
                                      </p:cBhvr>
                                      <p:to x="100000" y="100000"/>
                                    </p:animScale>
                                    <p:animScale>
                                      <p:cBhvr>
                                        <p:cTn id="47" dur="26">
                                          <p:stCondLst>
                                            <p:cond delay="1808"/>
                                          </p:stCondLst>
                                        </p:cTn>
                                        <p:tgtEl>
                                          <p:spTgt spid="6">
                                            <p:txEl>
                                              <p:pRg st="1" end="1"/>
                                            </p:txEl>
                                          </p:spTgt>
                                        </p:tgtEl>
                                      </p:cBhvr>
                                      <p:to x="100000" y="95000"/>
                                    </p:animScale>
                                    <p:animScale>
                                      <p:cBhvr>
                                        <p:cTn id="48" dur="166" decel="50000">
                                          <p:stCondLst>
                                            <p:cond delay="1834"/>
                                          </p:stCondLst>
                                        </p:cTn>
                                        <p:tgtEl>
                                          <p:spTgt spid="6">
                                            <p:txEl>
                                              <p:pRg st="1" end="1"/>
                                            </p:txEl>
                                          </p:spTgt>
                                        </p:tgtEl>
                                      </p:cBhvr>
                                      <p:to x="100000" y="100000"/>
                                    </p:animScale>
                                  </p:childTnLst>
                                </p:cTn>
                              </p:par>
                            </p:childTnLst>
                          </p:cTn>
                        </p:par>
                      </p:childTnLst>
                    </p:cTn>
                  </p:par>
                  <p:par>
                    <p:cTn id="49" fill="hold">
                      <p:stCondLst>
                        <p:cond delay="indefinite"/>
                      </p:stCondLst>
                      <p:childTnLst>
                        <p:par>
                          <p:cTn id="50" fill="hold">
                            <p:stCondLst>
                              <p:cond delay="0"/>
                            </p:stCondLst>
                            <p:childTnLst>
                              <p:par>
                                <p:cTn id="51" presetID="26" presetClass="entr" presetSubtype="0" fill="hold" grpId="0" nodeType="clickEffect">
                                  <p:stCondLst>
                                    <p:cond delay="0"/>
                                  </p:stCondLst>
                                  <p:childTnLst>
                                    <p:set>
                                      <p:cBhvr>
                                        <p:cTn id="52" dur="1" fill="hold">
                                          <p:stCondLst>
                                            <p:cond delay="0"/>
                                          </p:stCondLst>
                                        </p:cTn>
                                        <p:tgtEl>
                                          <p:spTgt spid="6">
                                            <p:txEl>
                                              <p:pRg st="2" end="2"/>
                                            </p:txEl>
                                          </p:spTgt>
                                        </p:tgtEl>
                                        <p:attrNameLst>
                                          <p:attrName>style.visibility</p:attrName>
                                        </p:attrNameLst>
                                      </p:cBhvr>
                                      <p:to>
                                        <p:strVal val="visible"/>
                                      </p:to>
                                    </p:set>
                                    <p:animEffect transition="in" filter="wipe(down)">
                                      <p:cBhvr>
                                        <p:cTn id="53" dur="580">
                                          <p:stCondLst>
                                            <p:cond delay="0"/>
                                          </p:stCondLst>
                                        </p:cTn>
                                        <p:tgtEl>
                                          <p:spTgt spid="6">
                                            <p:txEl>
                                              <p:pRg st="2" end="2"/>
                                            </p:txEl>
                                          </p:spTgt>
                                        </p:tgtEl>
                                      </p:cBhvr>
                                    </p:animEffect>
                                    <p:anim calcmode="lin" valueType="num">
                                      <p:cBhvr>
                                        <p:cTn id="54" dur="1822" tmFilter="0,0; 0.14,0.36; 0.43,0.73; 0.71,0.91; 1.0,1.0">
                                          <p:stCondLst>
                                            <p:cond delay="0"/>
                                          </p:stCondLst>
                                        </p:cTn>
                                        <p:tgtEl>
                                          <p:spTgt spid="6">
                                            <p:txEl>
                                              <p:pRg st="2" end="2"/>
                                            </p:txEl>
                                          </p:spTgt>
                                        </p:tgtEl>
                                        <p:attrNameLst>
                                          <p:attrName>ppt_x</p:attrName>
                                        </p:attrNameLst>
                                      </p:cBhvr>
                                      <p:tavLst>
                                        <p:tav tm="0">
                                          <p:val>
                                            <p:strVal val="#ppt_x-0.25"/>
                                          </p:val>
                                        </p:tav>
                                        <p:tav tm="100000">
                                          <p:val>
                                            <p:strVal val="#ppt_x"/>
                                          </p:val>
                                        </p:tav>
                                      </p:tavLst>
                                    </p:anim>
                                    <p:anim calcmode="lin" valueType="num">
                                      <p:cBhvr>
                                        <p:cTn id="55" dur="664" tmFilter="0.0,0.0; 0.25,0.07; 0.50,0.2; 0.75,0.467; 1.0,1.0">
                                          <p:stCondLst>
                                            <p:cond delay="0"/>
                                          </p:stCondLst>
                                        </p:cTn>
                                        <p:tgtEl>
                                          <p:spTgt spid="6">
                                            <p:txEl>
                                              <p:pRg st="2" end="2"/>
                                            </p:txEl>
                                          </p:spTgt>
                                        </p:tgtEl>
                                        <p:attrNameLst>
                                          <p:attrName>ppt_y</p:attrName>
                                        </p:attrNameLst>
                                      </p:cBhvr>
                                      <p:tavLst>
                                        <p:tav tm="0" fmla="#ppt_y-sin(pi*$)/3">
                                          <p:val>
                                            <p:fltVal val="0.5"/>
                                          </p:val>
                                        </p:tav>
                                        <p:tav tm="100000">
                                          <p:val>
                                            <p:fltVal val="1"/>
                                          </p:val>
                                        </p:tav>
                                      </p:tavLst>
                                    </p:anim>
                                    <p:anim calcmode="lin" valueType="num">
                                      <p:cBhvr>
                                        <p:cTn id="56" dur="664" tmFilter="0, 0; 0.125,0.2665; 0.25,0.4; 0.375,0.465; 0.5,0.5;  0.625,0.535; 0.75,0.6; 0.875,0.7335; 1,1">
                                          <p:stCondLst>
                                            <p:cond delay="664"/>
                                          </p:stCondLst>
                                        </p:cTn>
                                        <p:tgtEl>
                                          <p:spTgt spid="6">
                                            <p:txEl>
                                              <p:pRg st="2" end="2"/>
                                            </p:txEl>
                                          </p:spTgt>
                                        </p:tgtEl>
                                        <p:attrNameLst>
                                          <p:attrName>ppt_y</p:attrName>
                                        </p:attrNameLst>
                                      </p:cBhvr>
                                      <p:tavLst>
                                        <p:tav tm="0" fmla="#ppt_y-sin(pi*$)/9">
                                          <p:val>
                                            <p:fltVal val="0"/>
                                          </p:val>
                                        </p:tav>
                                        <p:tav tm="100000">
                                          <p:val>
                                            <p:fltVal val="1"/>
                                          </p:val>
                                        </p:tav>
                                      </p:tavLst>
                                    </p:anim>
                                    <p:anim calcmode="lin" valueType="num">
                                      <p:cBhvr>
                                        <p:cTn id="57" dur="332" tmFilter="0, 0; 0.125,0.2665; 0.25,0.4; 0.375,0.465; 0.5,0.5;  0.625,0.535; 0.75,0.6; 0.875,0.7335; 1,1">
                                          <p:stCondLst>
                                            <p:cond delay="1324"/>
                                          </p:stCondLst>
                                        </p:cTn>
                                        <p:tgtEl>
                                          <p:spTgt spid="6">
                                            <p:txEl>
                                              <p:pRg st="2" end="2"/>
                                            </p:txEl>
                                          </p:spTgt>
                                        </p:tgtEl>
                                        <p:attrNameLst>
                                          <p:attrName>ppt_y</p:attrName>
                                        </p:attrNameLst>
                                      </p:cBhvr>
                                      <p:tavLst>
                                        <p:tav tm="0" fmla="#ppt_y-sin(pi*$)/27">
                                          <p:val>
                                            <p:fltVal val="0"/>
                                          </p:val>
                                        </p:tav>
                                        <p:tav tm="100000">
                                          <p:val>
                                            <p:fltVal val="1"/>
                                          </p:val>
                                        </p:tav>
                                      </p:tavLst>
                                    </p:anim>
                                    <p:anim calcmode="lin" valueType="num">
                                      <p:cBhvr>
                                        <p:cTn id="58" dur="164" tmFilter="0, 0; 0.125,0.2665; 0.25,0.4; 0.375,0.465; 0.5,0.5;  0.625,0.535; 0.75,0.6; 0.875,0.7335; 1,1">
                                          <p:stCondLst>
                                            <p:cond delay="1656"/>
                                          </p:stCondLst>
                                        </p:cTn>
                                        <p:tgtEl>
                                          <p:spTgt spid="6">
                                            <p:txEl>
                                              <p:pRg st="2" end="2"/>
                                            </p:txEl>
                                          </p:spTgt>
                                        </p:tgtEl>
                                        <p:attrNameLst>
                                          <p:attrName>ppt_y</p:attrName>
                                        </p:attrNameLst>
                                      </p:cBhvr>
                                      <p:tavLst>
                                        <p:tav tm="0" fmla="#ppt_y-sin(pi*$)/81">
                                          <p:val>
                                            <p:fltVal val="0"/>
                                          </p:val>
                                        </p:tav>
                                        <p:tav tm="100000">
                                          <p:val>
                                            <p:fltVal val="1"/>
                                          </p:val>
                                        </p:tav>
                                      </p:tavLst>
                                    </p:anim>
                                    <p:animScale>
                                      <p:cBhvr>
                                        <p:cTn id="59" dur="26">
                                          <p:stCondLst>
                                            <p:cond delay="650"/>
                                          </p:stCondLst>
                                        </p:cTn>
                                        <p:tgtEl>
                                          <p:spTgt spid="6">
                                            <p:txEl>
                                              <p:pRg st="2" end="2"/>
                                            </p:txEl>
                                          </p:spTgt>
                                        </p:tgtEl>
                                      </p:cBhvr>
                                      <p:to x="100000" y="60000"/>
                                    </p:animScale>
                                    <p:animScale>
                                      <p:cBhvr>
                                        <p:cTn id="60" dur="166" decel="50000">
                                          <p:stCondLst>
                                            <p:cond delay="676"/>
                                          </p:stCondLst>
                                        </p:cTn>
                                        <p:tgtEl>
                                          <p:spTgt spid="6">
                                            <p:txEl>
                                              <p:pRg st="2" end="2"/>
                                            </p:txEl>
                                          </p:spTgt>
                                        </p:tgtEl>
                                      </p:cBhvr>
                                      <p:to x="100000" y="100000"/>
                                    </p:animScale>
                                    <p:animScale>
                                      <p:cBhvr>
                                        <p:cTn id="61" dur="26">
                                          <p:stCondLst>
                                            <p:cond delay="1312"/>
                                          </p:stCondLst>
                                        </p:cTn>
                                        <p:tgtEl>
                                          <p:spTgt spid="6">
                                            <p:txEl>
                                              <p:pRg st="2" end="2"/>
                                            </p:txEl>
                                          </p:spTgt>
                                        </p:tgtEl>
                                      </p:cBhvr>
                                      <p:to x="100000" y="80000"/>
                                    </p:animScale>
                                    <p:animScale>
                                      <p:cBhvr>
                                        <p:cTn id="62" dur="166" decel="50000">
                                          <p:stCondLst>
                                            <p:cond delay="1338"/>
                                          </p:stCondLst>
                                        </p:cTn>
                                        <p:tgtEl>
                                          <p:spTgt spid="6">
                                            <p:txEl>
                                              <p:pRg st="2" end="2"/>
                                            </p:txEl>
                                          </p:spTgt>
                                        </p:tgtEl>
                                      </p:cBhvr>
                                      <p:to x="100000" y="100000"/>
                                    </p:animScale>
                                    <p:animScale>
                                      <p:cBhvr>
                                        <p:cTn id="63" dur="26">
                                          <p:stCondLst>
                                            <p:cond delay="1642"/>
                                          </p:stCondLst>
                                        </p:cTn>
                                        <p:tgtEl>
                                          <p:spTgt spid="6">
                                            <p:txEl>
                                              <p:pRg st="2" end="2"/>
                                            </p:txEl>
                                          </p:spTgt>
                                        </p:tgtEl>
                                      </p:cBhvr>
                                      <p:to x="100000" y="90000"/>
                                    </p:animScale>
                                    <p:animScale>
                                      <p:cBhvr>
                                        <p:cTn id="64" dur="166" decel="50000">
                                          <p:stCondLst>
                                            <p:cond delay="1668"/>
                                          </p:stCondLst>
                                        </p:cTn>
                                        <p:tgtEl>
                                          <p:spTgt spid="6">
                                            <p:txEl>
                                              <p:pRg st="2" end="2"/>
                                            </p:txEl>
                                          </p:spTgt>
                                        </p:tgtEl>
                                      </p:cBhvr>
                                      <p:to x="100000" y="100000"/>
                                    </p:animScale>
                                    <p:animScale>
                                      <p:cBhvr>
                                        <p:cTn id="65" dur="26">
                                          <p:stCondLst>
                                            <p:cond delay="1808"/>
                                          </p:stCondLst>
                                        </p:cTn>
                                        <p:tgtEl>
                                          <p:spTgt spid="6">
                                            <p:txEl>
                                              <p:pRg st="2" end="2"/>
                                            </p:txEl>
                                          </p:spTgt>
                                        </p:tgtEl>
                                      </p:cBhvr>
                                      <p:to x="100000" y="95000"/>
                                    </p:animScale>
                                    <p:animScale>
                                      <p:cBhvr>
                                        <p:cTn id="66" dur="166" decel="50000">
                                          <p:stCondLst>
                                            <p:cond delay="1834"/>
                                          </p:stCondLst>
                                        </p:cTn>
                                        <p:tgtEl>
                                          <p:spTgt spid="6">
                                            <p:txEl>
                                              <p:pRg st="2" end="2"/>
                                            </p:txEl>
                                          </p:spTgt>
                                        </p:tgtEl>
                                      </p:cBhvr>
                                      <p:to x="100000" y="100000"/>
                                    </p:animScale>
                                  </p:childTnLst>
                                </p:cTn>
                              </p:par>
                            </p:childTnLst>
                          </p:cTn>
                        </p:par>
                      </p:childTnLst>
                    </p:cTn>
                  </p:par>
                  <p:par>
                    <p:cTn id="67" fill="hold">
                      <p:stCondLst>
                        <p:cond delay="indefinite"/>
                      </p:stCondLst>
                      <p:childTnLst>
                        <p:par>
                          <p:cTn id="68" fill="hold">
                            <p:stCondLst>
                              <p:cond delay="0"/>
                            </p:stCondLst>
                            <p:childTnLst>
                              <p:par>
                                <p:cTn id="69" presetID="26" presetClass="entr" presetSubtype="0" fill="hold" grpId="0" nodeType="clickEffect">
                                  <p:stCondLst>
                                    <p:cond delay="0"/>
                                  </p:stCondLst>
                                  <p:childTnLst>
                                    <p:set>
                                      <p:cBhvr>
                                        <p:cTn id="70" dur="1" fill="hold">
                                          <p:stCondLst>
                                            <p:cond delay="0"/>
                                          </p:stCondLst>
                                        </p:cTn>
                                        <p:tgtEl>
                                          <p:spTgt spid="6">
                                            <p:txEl>
                                              <p:pRg st="3" end="3"/>
                                            </p:txEl>
                                          </p:spTgt>
                                        </p:tgtEl>
                                        <p:attrNameLst>
                                          <p:attrName>style.visibility</p:attrName>
                                        </p:attrNameLst>
                                      </p:cBhvr>
                                      <p:to>
                                        <p:strVal val="visible"/>
                                      </p:to>
                                    </p:set>
                                    <p:animEffect transition="in" filter="wipe(down)">
                                      <p:cBhvr>
                                        <p:cTn id="71" dur="580">
                                          <p:stCondLst>
                                            <p:cond delay="0"/>
                                          </p:stCondLst>
                                        </p:cTn>
                                        <p:tgtEl>
                                          <p:spTgt spid="6">
                                            <p:txEl>
                                              <p:pRg st="3" end="3"/>
                                            </p:txEl>
                                          </p:spTgt>
                                        </p:tgtEl>
                                      </p:cBhvr>
                                    </p:animEffect>
                                    <p:anim calcmode="lin" valueType="num">
                                      <p:cBhvr>
                                        <p:cTn id="72" dur="1822" tmFilter="0,0; 0.14,0.36; 0.43,0.73; 0.71,0.91; 1.0,1.0">
                                          <p:stCondLst>
                                            <p:cond delay="0"/>
                                          </p:stCondLst>
                                        </p:cTn>
                                        <p:tgtEl>
                                          <p:spTgt spid="6">
                                            <p:txEl>
                                              <p:pRg st="3" end="3"/>
                                            </p:txEl>
                                          </p:spTgt>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6">
                                            <p:txEl>
                                              <p:pRg st="3" end="3"/>
                                            </p:txEl>
                                          </p:spTgt>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6">
                                            <p:txEl>
                                              <p:pRg st="3" end="3"/>
                                            </p:txEl>
                                          </p:spTgt>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6">
                                            <p:txEl>
                                              <p:pRg st="3" end="3"/>
                                            </p:txEl>
                                          </p:spTgt>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6">
                                            <p:txEl>
                                              <p:pRg st="3" end="3"/>
                                            </p:txEl>
                                          </p:spTgt>
                                        </p:tgtEl>
                                        <p:attrNameLst>
                                          <p:attrName>ppt_y</p:attrName>
                                        </p:attrNameLst>
                                      </p:cBhvr>
                                      <p:tavLst>
                                        <p:tav tm="0" fmla="#ppt_y-sin(pi*$)/81">
                                          <p:val>
                                            <p:fltVal val="0"/>
                                          </p:val>
                                        </p:tav>
                                        <p:tav tm="100000">
                                          <p:val>
                                            <p:fltVal val="1"/>
                                          </p:val>
                                        </p:tav>
                                      </p:tavLst>
                                    </p:anim>
                                    <p:animScale>
                                      <p:cBhvr>
                                        <p:cTn id="77" dur="26">
                                          <p:stCondLst>
                                            <p:cond delay="650"/>
                                          </p:stCondLst>
                                        </p:cTn>
                                        <p:tgtEl>
                                          <p:spTgt spid="6">
                                            <p:txEl>
                                              <p:pRg st="3" end="3"/>
                                            </p:txEl>
                                          </p:spTgt>
                                        </p:tgtEl>
                                      </p:cBhvr>
                                      <p:to x="100000" y="60000"/>
                                    </p:animScale>
                                    <p:animScale>
                                      <p:cBhvr>
                                        <p:cTn id="78" dur="166" decel="50000">
                                          <p:stCondLst>
                                            <p:cond delay="676"/>
                                          </p:stCondLst>
                                        </p:cTn>
                                        <p:tgtEl>
                                          <p:spTgt spid="6">
                                            <p:txEl>
                                              <p:pRg st="3" end="3"/>
                                            </p:txEl>
                                          </p:spTgt>
                                        </p:tgtEl>
                                      </p:cBhvr>
                                      <p:to x="100000" y="100000"/>
                                    </p:animScale>
                                    <p:animScale>
                                      <p:cBhvr>
                                        <p:cTn id="79" dur="26">
                                          <p:stCondLst>
                                            <p:cond delay="1312"/>
                                          </p:stCondLst>
                                        </p:cTn>
                                        <p:tgtEl>
                                          <p:spTgt spid="6">
                                            <p:txEl>
                                              <p:pRg st="3" end="3"/>
                                            </p:txEl>
                                          </p:spTgt>
                                        </p:tgtEl>
                                      </p:cBhvr>
                                      <p:to x="100000" y="80000"/>
                                    </p:animScale>
                                    <p:animScale>
                                      <p:cBhvr>
                                        <p:cTn id="80" dur="166" decel="50000">
                                          <p:stCondLst>
                                            <p:cond delay="1338"/>
                                          </p:stCondLst>
                                        </p:cTn>
                                        <p:tgtEl>
                                          <p:spTgt spid="6">
                                            <p:txEl>
                                              <p:pRg st="3" end="3"/>
                                            </p:txEl>
                                          </p:spTgt>
                                        </p:tgtEl>
                                      </p:cBhvr>
                                      <p:to x="100000" y="100000"/>
                                    </p:animScale>
                                    <p:animScale>
                                      <p:cBhvr>
                                        <p:cTn id="81" dur="26">
                                          <p:stCondLst>
                                            <p:cond delay="1642"/>
                                          </p:stCondLst>
                                        </p:cTn>
                                        <p:tgtEl>
                                          <p:spTgt spid="6">
                                            <p:txEl>
                                              <p:pRg st="3" end="3"/>
                                            </p:txEl>
                                          </p:spTgt>
                                        </p:tgtEl>
                                      </p:cBhvr>
                                      <p:to x="100000" y="90000"/>
                                    </p:animScale>
                                    <p:animScale>
                                      <p:cBhvr>
                                        <p:cTn id="82" dur="166" decel="50000">
                                          <p:stCondLst>
                                            <p:cond delay="1668"/>
                                          </p:stCondLst>
                                        </p:cTn>
                                        <p:tgtEl>
                                          <p:spTgt spid="6">
                                            <p:txEl>
                                              <p:pRg st="3" end="3"/>
                                            </p:txEl>
                                          </p:spTgt>
                                        </p:tgtEl>
                                      </p:cBhvr>
                                      <p:to x="100000" y="100000"/>
                                    </p:animScale>
                                    <p:animScale>
                                      <p:cBhvr>
                                        <p:cTn id="83" dur="26">
                                          <p:stCondLst>
                                            <p:cond delay="1808"/>
                                          </p:stCondLst>
                                        </p:cTn>
                                        <p:tgtEl>
                                          <p:spTgt spid="6">
                                            <p:txEl>
                                              <p:pRg st="3" end="3"/>
                                            </p:txEl>
                                          </p:spTgt>
                                        </p:tgtEl>
                                      </p:cBhvr>
                                      <p:to x="100000" y="95000"/>
                                    </p:animScale>
                                    <p:animScale>
                                      <p:cBhvr>
                                        <p:cTn id="84" dur="166" decel="50000">
                                          <p:stCondLst>
                                            <p:cond delay="1834"/>
                                          </p:stCondLst>
                                        </p:cTn>
                                        <p:tgtEl>
                                          <p:spTgt spid="6">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BFD6D9"/>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23478"/>
            <a:ext cx="8229600" cy="857250"/>
          </a:xfrm>
        </p:spPr>
        <p:txBody>
          <a:bodyPr>
            <a:noAutofit/>
          </a:bodyPr>
          <a:lstStyle/>
          <a:p>
            <a:pPr lvl="0"/>
            <a:r>
              <a:rPr lang="en-US" sz="6600" dirty="0" smtClean="0">
                <a:solidFill>
                  <a:srgbClr val="93A603"/>
                </a:solidFill>
                <a:latin typeface="Century" panose="02040604050505020304" pitchFamily="18" charset="0"/>
              </a:rPr>
              <a:t>Broadcast</a:t>
            </a:r>
            <a:endParaRPr lang="ru-RU" sz="6600" dirty="0">
              <a:solidFill>
                <a:srgbClr val="93A603"/>
              </a:solidFill>
              <a:latin typeface="Century" panose="02040604050505020304" pitchFamily="18" charset="0"/>
            </a:endParaRPr>
          </a:p>
        </p:txBody>
      </p:sp>
      <p:sp>
        <p:nvSpPr>
          <p:cNvPr id="5" name="Прямоугольник 4"/>
          <p:cNvSpPr/>
          <p:nvPr/>
        </p:nvSpPr>
        <p:spPr>
          <a:xfrm>
            <a:off x="2051720" y="1203598"/>
            <a:ext cx="5040560" cy="3024336"/>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4" name="Объект 3"/>
          <p:cNvPicPr>
            <a:picLocks noGrp="1" noChangeAspect="1"/>
          </p:cNvPicPr>
          <p:nvPr>
            <p:ph idx="1"/>
          </p:nvPr>
        </p:nvPicPr>
        <p:blipFill>
          <a:blip r:embed="rId2">
            <a:extLst>
              <a:ext uri="{28A0092B-C50C-407E-A947-70E740481C1C}">
                <a14:useLocalDpi xmlns="" xmlns:a14="http://schemas.microsoft.com/office/drawing/2010/main" val="0"/>
              </a:ext>
            </a:extLst>
          </a:blip>
          <a:stretch>
            <a:fillRect/>
          </a:stretch>
        </p:blipFill>
        <p:spPr>
          <a:xfrm>
            <a:off x="2000731" y="1200150"/>
            <a:ext cx="5142537" cy="3394075"/>
          </a:xfrm>
        </p:spPr>
      </p:pic>
      <p:pic>
        <p:nvPicPr>
          <p:cNvPr id="7" name="Рисунок 6"/>
          <p:cNvPicPr>
            <a:picLocks noChangeAspect="1"/>
          </p:cNvPicPr>
          <p:nvPr/>
        </p:nvPicPr>
        <p:blipFill>
          <a:blip r:embed="rId3" cstate="print">
            <a:extLst>
              <a:ext uri="{BEBA8EAE-BF5A-486C-A8C5-ECC9F3942E4B}">
                <a14:imgProps xmlns="" xmlns:a14="http://schemas.microsoft.com/office/drawing/2010/main">
                  <a14:imgLayer r:embed="rId4">
                    <a14:imgEffect>
                      <a14:brightnessContrast bright="-20000" contrast="40000"/>
                    </a14:imgEffect>
                  </a14:imgLayer>
                </a14:imgProps>
              </a:ext>
              <a:ext uri="{28A0092B-C50C-407E-A947-70E740481C1C}">
                <a14:useLocalDpi xmlns="" xmlns:a14="http://schemas.microsoft.com/office/drawing/2010/main" val="0"/>
              </a:ext>
            </a:extLst>
          </a:blip>
          <a:stretch>
            <a:fillRect/>
          </a:stretch>
        </p:blipFill>
        <p:spPr>
          <a:xfrm>
            <a:off x="2123728" y="1347614"/>
            <a:ext cx="4896544" cy="2754306"/>
          </a:xfrm>
          <a:prstGeom prst="rect">
            <a:avLst/>
          </a:prstGeom>
        </p:spPr>
      </p:pic>
      <p:pic>
        <p:nvPicPr>
          <p:cNvPr id="8" name="Рисунок 7"/>
          <p:cNvPicPr>
            <a:picLocks noChangeAspect="1"/>
          </p:cNvPicPr>
          <p:nvPr/>
        </p:nvPicPr>
        <p:blipFill>
          <a:blip r:embed="rId5">
            <a:extLst>
              <a:ext uri="{28A0092B-C50C-407E-A947-70E740481C1C}">
                <a14:useLocalDpi xmlns="" xmlns:a14="http://schemas.microsoft.com/office/drawing/2010/main" val="0"/>
              </a:ext>
            </a:extLst>
          </a:blip>
          <a:stretch>
            <a:fillRect/>
          </a:stretch>
        </p:blipFill>
        <p:spPr>
          <a:xfrm>
            <a:off x="2107809" y="1311391"/>
            <a:ext cx="4928381" cy="2790529"/>
          </a:xfrm>
          <a:prstGeom prst="rect">
            <a:avLst/>
          </a:prstGeom>
        </p:spPr>
      </p:pic>
      <p:pic>
        <p:nvPicPr>
          <p:cNvPr id="6" name="Рисунок 5"/>
          <p:cNvPicPr>
            <a:picLocks noChangeAspect="1"/>
          </p:cNvPicPr>
          <p:nvPr/>
        </p:nvPicPr>
        <p:blipFill>
          <a:blip r:embed="rId6">
            <a:extLst>
              <a:ext uri="{BEBA8EAE-BF5A-486C-A8C5-ECC9F3942E4B}">
                <a14:imgProps xmlns="" xmlns:a14="http://schemas.microsoft.com/office/drawing/2010/main">
                  <a14:imgLayer r:embed="rId7">
                    <a14:imgEffect>
                      <a14:backgroundRemoval t="0" b="89701" l="13556" r="90000"/>
                    </a14:imgEffect>
                  </a14:imgLayer>
                </a14:imgProps>
              </a:ext>
              <a:ext uri="{28A0092B-C50C-407E-A947-70E740481C1C}">
                <a14:useLocalDpi xmlns="" xmlns:a14="http://schemas.microsoft.com/office/drawing/2010/main" val="0"/>
              </a:ext>
            </a:extLst>
          </a:blip>
          <a:stretch>
            <a:fillRect/>
          </a:stretch>
        </p:blipFill>
        <p:spPr>
          <a:xfrm>
            <a:off x="5364088" y="2808555"/>
            <a:ext cx="4286250" cy="2867025"/>
          </a:xfrm>
          <a:prstGeom prst="rect">
            <a:avLst/>
          </a:prstGeom>
        </p:spPr>
      </p:pic>
      <p:sp>
        <p:nvSpPr>
          <p:cNvPr id="3" name="Прямоугольник 2"/>
          <p:cNvSpPr/>
          <p:nvPr/>
        </p:nvSpPr>
        <p:spPr>
          <a:xfrm>
            <a:off x="467544" y="267494"/>
            <a:ext cx="898003" cy="1631216"/>
          </a:xfrm>
          <a:prstGeom prst="rect">
            <a:avLst/>
          </a:prstGeom>
        </p:spPr>
        <p:txBody>
          <a:bodyPr wrap="none">
            <a:spAutoFit/>
          </a:bodyPr>
          <a:lstStyle/>
          <a:p>
            <a:r>
              <a:rPr lang="ru-RU" sz="10000" dirty="0" smtClean="0">
                <a:solidFill>
                  <a:schemeClr val="accent5">
                    <a:lumMod val="20000"/>
                    <a:lumOff val="80000"/>
                  </a:schemeClr>
                </a:solidFill>
                <a:latin typeface="Raleway Regular"/>
              </a:rPr>
              <a:t>3</a:t>
            </a:r>
            <a:endParaRPr lang="ru-RU" sz="10000" dirty="0">
              <a:solidFill>
                <a:schemeClr val="accent5">
                  <a:lumMod val="20000"/>
                  <a:lumOff val="80000"/>
                </a:schemeClr>
              </a:solidFill>
            </a:endParaRPr>
          </a:p>
        </p:txBody>
      </p:sp>
    </p:spTree>
    <p:extLst>
      <p:ext uri="{BB962C8B-B14F-4D97-AF65-F5344CB8AC3E}">
        <p14:creationId xmlns="" xmlns:p14="http://schemas.microsoft.com/office/powerpoint/2010/main" val="4025159118"/>
      </p:ext>
    </p:extLst>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randombar(horizontal)">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randombar(horizontal)">
                                      <p:cBhvr>
                                        <p:cTn id="2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2960" y="771550"/>
            <a:ext cx="3826768" cy="857250"/>
          </a:xfrm>
        </p:spPr>
        <p:txBody>
          <a:bodyPr>
            <a:normAutofit fontScale="90000"/>
          </a:bodyPr>
          <a:lstStyle/>
          <a:p>
            <a:pPr lvl="0"/>
            <a:r>
              <a:rPr lang="en-US" sz="8900" dirty="0" smtClean="0">
                <a:solidFill>
                  <a:srgbClr val="F2C4CD"/>
                </a:solidFill>
                <a:latin typeface="Century" panose="02040604050505020304" pitchFamily="18" charset="0"/>
              </a:rPr>
              <a:t>Film</a:t>
            </a:r>
            <a:endParaRPr lang="ru-RU" dirty="0">
              <a:solidFill>
                <a:srgbClr val="F2C4CD"/>
              </a:solidFill>
              <a:latin typeface="Century" panose="02040604050505020304" pitchFamily="18" charset="0"/>
            </a:endParaRPr>
          </a:p>
        </p:txBody>
      </p:sp>
      <p:pic>
        <p:nvPicPr>
          <p:cNvPr id="3" name="Объект 3"/>
          <p:cNvPicPr>
            <a:picLocks noGrp="1" noChangeAspect="1"/>
          </p:cNvPicPr>
          <p:nvPr>
            <p:ph sz="quarter" idx="4294967295"/>
          </p:nvPr>
        </p:nvPicPr>
        <p:blipFill rotWithShape="1">
          <a:blip r:embed="rId2">
            <a:extLst>
              <a:ext uri="{28A0092B-C50C-407E-A947-70E740481C1C}">
                <a14:useLocalDpi xmlns="" xmlns:a14="http://schemas.microsoft.com/office/drawing/2010/main" val="0"/>
              </a:ext>
            </a:extLst>
          </a:blip>
          <a:srcRect l="28432" r="18573"/>
          <a:stretch/>
        </p:blipFill>
        <p:spPr>
          <a:xfrm>
            <a:off x="4932040" y="247243"/>
            <a:ext cx="3816424" cy="4501013"/>
          </a:xfrm>
          <a:prstGeom prst="rect">
            <a:avLst/>
          </a:prstGeom>
          <a:ln>
            <a:noFill/>
          </a:ln>
          <a:effectLst>
            <a:outerShdw blurRad="292100" dist="139700" dir="2700000" algn="tl" rotWithShape="0">
              <a:srgbClr val="333333">
                <a:alpha val="65000"/>
              </a:srgbClr>
            </a:outerShdw>
          </a:effectLst>
        </p:spPr>
      </p:pic>
      <p:pic>
        <p:nvPicPr>
          <p:cNvPr id="4" name="Рисунок 3"/>
          <p:cNvPicPr>
            <a:picLocks noChangeAspect="1"/>
          </p:cNvPicPr>
          <p:nvPr/>
        </p:nvPicPr>
        <p:blipFill rotWithShape="1">
          <a:blip r:embed="rId3" cstate="print">
            <a:extLst>
              <a:ext uri="{28A0092B-C50C-407E-A947-70E740481C1C}">
                <a14:useLocalDpi xmlns="" xmlns:a14="http://schemas.microsoft.com/office/drawing/2010/main" val="0"/>
              </a:ext>
            </a:extLst>
          </a:blip>
          <a:srcRect l="31882" r="31882"/>
          <a:stretch/>
        </p:blipFill>
        <p:spPr>
          <a:xfrm>
            <a:off x="5148064" y="339502"/>
            <a:ext cx="3384376" cy="4320480"/>
          </a:xfrm>
          <a:prstGeom prst="rect">
            <a:avLst/>
          </a:prstGeom>
          <a:ln>
            <a:noFill/>
          </a:ln>
          <a:effectLst>
            <a:outerShdw blurRad="292100" dist="139700" dir="2700000" algn="tl" rotWithShape="0">
              <a:srgbClr val="333333">
                <a:alpha val="65000"/>
              </a:srgbClr>
            </a:outerShdw>
          </a:effectLst>
        </p:spPr>
      </p:pic>
      <p:sp>
        <p:nvSpPr>
          <p:cNvPr id="6" name="Прямоугольник 5"/>
          <p:cNvSpPr/>
          <p:nvPr/>
        </p:nvSpPr>
        <p:spPr>
          <a:xfrm>
            <a:off x="730862" y="1809896"/>
            <a:ext cx="3654152" cy="1200329"/>
          </a:xfrm>
          <a:prstGeom prst="rect">
            <a:avLst/>
          </a:prstGeom>
          <a:ln>
            <a:solidFill>
              <a:srgbClr val="B9D948"/>
            </a:solidFill>
          </a:ln>
        </p:spPr>
        <p:style>
          <a:lnRef idx="2">
            <a:schemeClr val="accent3"/>
          </a:lnRef>
          <a:fillRef idx="1">
            <a:schemeClr val="lt1"/>
          </a:fillRef>
          <a:effectRef idx="0">
            <a:schemeClr val="accent3"/>
          </a:effectRef>
          <a:fontRef idx="minor">
            <a:schemeClr val="dk1"/>
          </a:fontRef>
        </p:style>
        <p:txBody>
          <a:bodyPr wrap="square">
            <a:spAutoFit/>
          </a:bodyPr>
          <a:lstStyle/>
          <a:p>
            <a:pPr marL="285750" indent="-285750" algn="just">
              <a:buFont typeface="Wingdings" panose="05000000000000000000" pitchFamily="2" charset="2"/>
              <a:buChar char="ü"/>
            </a:pPr>
            <a:r>
              <a:rPr lang="en-US" dirty="0" smtClean="0"/>
              <a:t>A lot of information in one video</a:t>
            </a:r>
            <a:endParaRPr lang="en-US" dirty="0"/>
          </a:p>
          <a:p>
            <a:pPr marL="285750" indent="-285750" algn="just">
              <a:buFont typeface="Wingdings" panose="05000000000000000000" pitchFamily="2" charset="2"/>
              <a:buChar char="ü"/>
            </a:pPr>
            <a:r>
              <a:rPr lang="en-US" dirty="0"/>
              <a:t>P</a:t>
            </a:r>
            <a:r>
              <a:rPr lang="en-US" dirty="0" smtClean="0"/>
              <a:t>repared </a:t>
            </a:r>
            <a:r>
              <a:rPr lang="en-US" dirty="0"/>
              <a:t>by a team of </a:t>
            </a:r>
            <a:r>
              <a:rPr lang="en-US" dirty="0" smtClean="0"/>
              <a:t>professionals</a:t>
            </a:r>
          </a:p>
          <a:p>
            <a:pPr marL="285750" indent="-285750" algn="just">
              <a:buFont typeface="Wingdings" panose="05000000000000000000" pitchFamily="2" charset="2"/>
              <a:buChar char="ü"/>
            </a:pPr>
            <a:r>
              <a:rPr lang="en-US" dirty="0" smtClean="0"/>
              <a:t>More </a:t>
            </a:r>
            <a:r>
              <a:rPr lang="en-US" dirty="0"/>
              <a:t>thorough preparation</a:t>
            </a:r>
            <a:endParaRPr lang="en-US" dirty="0" smtClean="0"/>
          </a:p>
        </p:txBody>
      </p:sp>
      <p:sp>
        <p:nvSpPr>
          <p:cNvPr id="7" name="Прямоугольник 6"/>
          <p:cNvSpPr/>
          <p:nvPr/>
        </p:nvSpPr>
        <p:spPr>
          <a:xfrm>
            <a:off x="321001" y="3556674"/>
            <a:ext cx="869149" cy="1569660"/>
          </a:xfrm>
          <a:prstGeom prst="rect">
            <a:avLst/>
          </a:prstGeom>
        </p:spPr>
        <p:txBody>
          <a:bodyPr wrap="none">
            <a:spAutoFit/>
          </a:bodyPr>
          <a:lstStyle/>
          <a:p>
            <a:r>
              <a:rPr lang="ru-RU" sz="9600" dirty="0">
                <a:solidFill>
                  <a:schemeClr val="bg1">
                    <a:lumMod val="95000"/>
                  </a:schemeClr>
                </a:solidFill>
                <a:latin typeface="Raleway Regular"/>
              </a:rPr>
              <a:t>4</a:t>
            </a:r>
            <a:endParaRPr lang="ru-RU" dirty="0">
              <a:solidFill>
                <a:schemeClr val="bg1">
                  <a:lumMod val="95000"/>
                </a:schemeClr>
              </a:solidFill>
            </a:endParaRPr>
          </a:p>
        </p:txBody>
      </p:sp>
    </p:spTree>
    <p:extLst>
      <p:ext uri="{BB962C8B-B14F-4D97-AF65-F5344CB8AC3E}">
        <p14:creationId xmlns="" xmlns:p14="http://schemas.microsoft.com/office/powerpoint/2010/main" val="1134891702"/>
      </p:ext>
    </p:extLst>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bg/>
                                          </p:spTgt>
                                        </p:tgtEl>
                                        <p:attrNameLst>
                                          <p:attrName>style.visibility</p:attrName>
                                        </p:attrNameLst>
                                      </p:cBhvr>
                                      <p:to>
                                        <p:strVal val="visible"/>
                                      </p:to>
                                    </p:set>
                                    <p:animEffect transition="in" filter="fade">
                                      <p:cBhvr>
                                        <p:cTn id="12" dur="500"/>
                                        <p:tgtEl>
                                          <p:spTgt spid="6">
                                            <p:bg/>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fade">
                                      <p:cBhvr>
                                        <p:cTn id="17" dur="5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1" end="1"/>
                                            </p:txEl>
                                          </p:spTgt>
                                        </p:tgtEl>
                                        <p:attrNameLst>
                                          <p:attrName>style.visibility</p:attrName>
                                        </p:attrNameLst>
                                      </p:cBhvr>
                                      <p:to>
                                        <p:strVal val="visible"/>
                                      </p:to>
                                    </p:set>
                                    <p:animEffect transition="in" filter="fade">
                                      <p:cBhvr>
                                        <p:cTn id="22" dur="500"/>
                                        <p:tgtEl>
                                          <p:spTgt spid="6">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2" end="2"/>
                                            </p:txEl>
                                          </p:spTgt>
                                        </p:tgtEl>
                                        <p:attrNameLst>
                                          <p:attrName>style.visibility</p:attrName>
                                        </p:attrNameLst>
                                      </p:cBhvr>
                                      <p:to>
                                        <p:strVal val="visible"/>
                                      </p:to>
                                    </p:set>
                                    <p:animEffect transition="in" filter="fade">
                                      <p:cBhvr>
                                        <p:cTn id="27" dur="500"/>
                                        <p:tgtEl>
                                          <p:spTgt spid="6">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500"/>
                                        <p:tgtEl>
                                          <p:spTgt spid="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2C4CD"/>
        </a:solidFill>
        <a:effectLst/>
      </p:bgPr>
    </p:bg>
    <p:spTree>
      <p:nvGrpSpPr>
        <p:cNvPr id="1" name=""/>
        <p:cNvGrpSpPr/>
        <p:nvPr/>
      </p:nvGrpSpPr>
      <p:grpSpPr>
        <a:xfrm>
          <a:off x="0" y="0"/>
          <a:ext cx="0" cy="0"/>
          <a:chOff x="0" y="0"/>
          <a:chExt cx="0" cy="0"/>
        </a:xfrm>
      </p:grpSpPr>
      <p:sp>
        <p:nvSpPr>
          <p:cNvPr id="4" name="Прямоугольник 3"/>
          <p:cNvSpPr/>
          <p:nvPr/>
        </p:nvSpPr>
        <p:spPr>
          <a:xfrm>
            <a:off x="683568" y="345604"/>
            <a:ext cx="7704856" cy="4464496"/>
          </a:xfrm>
          <a:prstGeom prst="rect">
            <a:avLst/>
          </a:prstGeom>
          <a:solidFill>
            <a:srgbClr val="EEECE1">
              <a:alpha val="45098"/>
            </a:srgbClr>
          </a:solidFill>
          <a:ln>
            <a:solidFill>
              <a:schemeClr val="bg1"/>
            </a:solid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effectLst>
                <a:reflection blurRad="6350" stA="55000" endA="300" endPos="45500" dir="5400000" sy="-100000" algn="bl" rotWithShape="0"/>
              </a:effectLst>
            </a:endParaRPr>
          </a:p>
        </p:txBody>
      </p:sp>
      <p:graphicFrame>
        <p:nvGraphicFramePr>
          <p:cNvPr id="5" name="Объект 3">
            <a:hlinkClick r:id="" action="ppaction://hlinkshowjump?jump=nextslide"/>
          </p:cNvPr>
          <p:cNvGraphicFramePr>
            <a:graphicFrameLocks noGrp="1"/>
          </p:cNvGraphicFramePr>
          <p:nvPr>
            <p:ph sz="quarter" idx="4294967295"/>
            <p:extLst>
              <p:ext uri="{D42A27DB-BD31-4B8C-83A1-F6EECF244321}">
                <p14:modId xmlns="" xmlns:p14="http://schemas.microsoft.com/office/powerpoint/2010/main" val="2344014987"/>
              </p:ext>
            </p:extLst>
          </p:nvPr>
        </p:nvGraphicFramePr>
        <p:xfrm>
          <a:off x="1114636" y="1673289"/>
          <a:ext cx="6842720" cy="2866628"/>
        </p:xfrm>
        <a:graphic>
          <a:graphicData uri="http://schemas.openxmlformats.org/drawingml/2006/chart">
            <c:chart xmlns:c="http://schemas.openxmlformats.org/drawingml/2006/chart" xmlns:r="http://schemas.openxmlformats.org/officeDocument/2006/relationships" r:id="rId2"/>
          </a:graphicData>
        </a:graphic>
      </p:graphicFrame>
      <p:sp>
        <p:nvSpPr>
          <p:cNvPr id="6" name="Прямоугольник 5"/>
          <p:cNvSpPr/>
          <p:nvPr/>
        </p:nvSpPr>
        <p:spPr>
          <a:xfrm>
            <a:off x="683568" y="367334"/>
            <a:ext cx="7704856" cy="1323439"/>
          </a:xfrm>
          <a:prstGeom prst="rect">
            <a:avLst/>
          </a:prstGeom>
        </p:spPr>
        <p:txBody>
          <a:bodyPr wrap="square">
            <a:spAutoFit/>
          </a:bodyPr>
          <a:lstStyle/>
          <a:p>
            <a:pPr algn="ctr"/>
            <a:r>
              <a:rPr lang="en-US" sz="4000" dirty="0">
                <a:solidFill>
                  <a:srgbClr val="0D0807"/>
                </a:solidFill>
                <a:latin typeface="Felix Titling" panose="04060505060202020A04" pitchFamily="82" charset="0"/>
              </a:rPr>
              <a:t>Types of presentation information.</a:t>
            </a:r>
            <a:endParaRPr lang="ru-RU" sz="4000" dirty="0">
              <a:solidFill>
                <a:srgbClr val="0D0807"/>
              </a:solidFill>
            </a:endParaRPr>
          </a:p>
        </p:txBody>
      </p:sp>
    </p:spTree>
    <p:extLst>
      <p:ext uri="{BB962C8B-B14F-4D97-AF65-F5344CB8AC3E}">
        <p14:creationId xmlns="" xmlns:p14="http://schemas.microsoft.com/office/powerpoint/2010/main" val="1464032421"/>
      </p:ext>
    </p:extLst>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ppt_w</p:attrName>
                                        </p:attrNameLst>
                                      </p:cBhvr>
                                      <p:tavLst>
                                        <p:tav tm="0">
                                          <p:val>
                                            <p:fltVal val="0"/>
                                          </p:val>
                                        </p:tav>
                                        <p:tav tm="100000">
                                          <p:val>
                                            <p:strVal val="#ppt_w"/>
                                          </p:val>
                                        </p:tav>
                                      </p:tavLst>
                                    </p:anim>
                                    <p:anim calcmode="lin" valueType="num">
                                      <p:cBhvr>
                                        <p:cTn id="13" dur="1000" fill="hold"/>
                                        <p:tgtEl>
                                          <p:spTgt spid="5"/>
                                        </p:tgtEl>
                                        <p:attrNameLst>
                                          <p:attrName>ppt_h</p:attrName>
                                        </p:attrNameLst>
                                      </p:cBhvr>
                                      <p:tavLst>
                                        <p:tav tm="0">
                                          <p:val>
                                            <p:fltVal val="0"/>
                                          </p:val>
                                        </p:tav>
                                        <p:tav tm="100000">
                                          <p:val>
                                            <p:strVal val="#ppt_h"/>
                                          </p:val>
                                        </p:tav>
                                      </p:tavLst>
                                    </p:anim>
                                    <p:animEffect transition="in" filter="fade">
                                      <p:cBhvr>
                                        <p:cTn id="1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dirty="0">
                <a:solidFill>
                  <a:srgbClr val="93A603"/>
                </a:solidFill>
                <a:latin typeface="Felix Titling" panose="04060505060202020A04" pitchFamily="82" charset="0"/>
              </a:rPr>
              <a:t>Mass media is the forth </a:t>
            </a:r>
            <a:r>
              <a:rPr lang="en-US" dirty="0" smtClean="0">
                <a:solidFill>
                  <a:srgbClr val="93A603"/>
                </a:solidFill>
                <a:latin typeface="Felix Titling" panose="04060505060202020A04" pitchFamily="82" charset="0"/>
              </a:rPr>
              <a:t>branch </a:t>
            </a:r>
            <a:r>
              <a:rPr lang="en-US" dirty="0">
                <a:solidFill>
                  <a:srgbClr val="93A603"/>
                </a:solidFill>
                <a:latin typeface="Felix Titling" panose="04060505060202020A04" pitchFamily="82" charset="0"/>
              </a:rPr>
              <a:t>of </a:t>
            </a:r>
            <a:r>
              <a:rPr lang="en-US" dirty="0" smtClean="0">
                <a:solidFill>
                  <a:srgbClr val="93A603"/>
                </a:solidFill>
                <a:latin typeface="Felix Titling" panose="04060505060202020A04" pitchFamily="82" charset="0"/>
              </a:rPr>
              <a:t>government</a:t>
            </a:r>
            <a:endParaRPr lang="ru-RU" dirty="0">
              <a:solidFill>
                <a:srgbClr val="93A603"/>
              </a:solidFill>
            </a:endParaRPr>
          </a:p>
        </p:txBody>
      </p:sp>
      <p:cxnSp>
        <p:nvCxnSpPr>
          <p:cNvPr id="8" name="Прямая со стрелкой 7"/>
          <p:cNvCxnSpPr/>
          <p:nvPr/>
        </p:nvCxnSpPr>
        <p:spPr>
          <a:xfrm flipH="1">
            <a:off x="1979712" y="1275606"/>
            <a:ext cx="3168352" cy="72008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Прямая со стрелкой 9"/>
          <p:cNvCxnSpPr/>
          <p:nvPr/>
        </p:nvCxnSpPr>
        <p:spPr>
          <a:xfrm flipH="1">
            <a:off x="4283968" y="1311610"/>
            <a:ext cx="1338589" cy="12601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Прямая со стрелкой 11"/>
          <p:cNvCxnSpPr/>
          <p:nvPr/>
        </p:nvCxnSpPr>
        <p:spPr>
          <a:xfrm>
            <a:off x="5824616" y="1311610"/>
            <a:ext cx="475576" cy="21962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13" name="Рисунок 12"/>
          <p:cNvPicPr>
            <a:picLocks noChangeAspect="1"/>
          </p:cNvPicPr>
          <p:nvPr/>
        </p:nvPicPr>
        <p:blipFill>
          <a:blip r:embed="rId2" cstate="print">
            <a:extLst>
              <a:ext uri="{BEBA8EAE-BF5A-486C-A8C5-ECC9F3942E4B}">
                <a14:imgProps xmlns="" xmlns:a14="http://schemas.microsoft.com/office/drawing/2010/main">
                  <a14:imgLayer r:embed="rId3">
                    <a14:imgEffect>
                      <a14:saturation sat="0"/>
                    </a14:imgEffect>
                  </a14:imgLayer>
                </a14:imgProps>
              </a:ext>
              <a:ext uri="{28A0092B-C50C-407E-A947-70E740481C1C}">
                <a14:useLocalDpi xmlns="" xmlns:a14="http://schemas.microsoft.com/office/drawing/2010/main" val="0"/>
              </a:ext>
            </a:extLst>
          </a:blip>
          <a:stretch>
            <a:fillRect/>
          </a:stretch>
        </p:blipFill>
        <p:spPr>
          <a:xfrm>
            <a:off x="683568" y="1723417"/>
            <a:ext cx="1156031" cy="1038622"/>
          </a:xfrm>
          <a:prstGeom prst="rect">
            <a:avLst/>
          </a:prstGeom>
        </p:spPr>
      </p:pic>
      <p:pic>
        <p:nvPicPr>
          <p:cNvPr id="14" name="Рисунок 13"/>
          <p:cNvPicPr>
            <a:picLocks noChangeAspect="1"/>
          </p:cNvPicPr>
          <p:nvPr/>
        </p:nvPicPr>
        <p:blipFill>
          <a:blip r:embed="rId4">
            <a:extLst>
              <a:ext uri="{28A0092B-C50C-407E-A947-70E740481C1C}">
                <a14:useLocalDpi xmlns="" xmlns:a14="http://schemas.microsoft.com/office/drawing/2010/main" val="0"/>
              </a:ext>
            </a:extLst>
          </a:blip>
          <a:stretch>
            <a:fillRect/>
          </a:stretch>
        </p:blipFill>
        <p:spPr>
          <a:xfrm>
            <a:off x="5724128" y="3757480"/>
            <a:ext cx="1224136" cy="820171"/>
          </a:xfrm>
          <a:prstGeom prst="rect">
            <a:avLst/>
          </a:prstGeom>
        </p:spPr>
      </p:pic>
      <p:pic>
        <p:nvPicPr>
          <p:cNvPr id="15" name="Рисунок 14"/>
          <p:cNvPicPr>
            <a:picLocks noChangeAspect="1"/>
          </p:cNvPicPr>
          <p:nvPr/>
        </p:nvPicPr>
        <p:blipFill>
          <a:blip r:embed="rId5" cstate="print">
            <a:extLst>
              <a:ext uri="{BEBA8EAE-BF5A-486C-A8C5-ECC9F3942E4B}">
                <a14:imgProps xmlns="" xmlns:a14="http://schemas.microsoft.com/office/drawing/2010/main">
                  <a14:imgLayer r:embed="rId6">
                    <a14:imgEffect>
                      <a14:saturation sat="0"/>
                    </a14:imgEffect>
                  </a14:imgLayer>
                </a14:imgProps>
              </a:ext>
              <a:ext uri="{28A0092B-C50C-407E-A947-70E740481C1C}">
                <a14:useLocalDpi xmlns="" xmlns:a14="http://schemas.microsoft.com/office/drawing/2010/main" val="0"/>
              </a:ext>
            </a:extLst>
          </a:blip>
          <a:stretch>
            <a:fillRect/>
          </a:stretch>
        </p:blipFill>
        <p:spPr>
          <a:xfrm>
            <a:off x="2699792" y="2711248"/>
            <a:ext cx="1880437" cy="1059582"/>
          </a:xfrm>
          <a:prstGeom prst="rect">
            <a:avLst/>
          </a:prstGeom>
        </p:spPr>
      </p:pic>
      <p:cxnSp>
        <p:nvCxnSpPr>
          <p:cNvPr id="17" name="Прямая со стрелкой 16"/>
          <p:cNvCxnSpPr/>
          <p:nvPr/>
        </p:nvCxnSpPr>
        <p:spPr>
          <a:xfrm>
            <a:off x="6228184" y="1311610"/>
            <a:ext cx="1224136" cy="576064"/>
          </a:xfrm>
          <a:prstGeom prst="straightConnector1">
            <a:avLst/>
          </a:prstGeom>
          <a:ln>
            <a:solidFill>
              <a:schemeClr val="accent6">
                <a:lumMod val="75000"/>
              </a:schemeClr>
            </a:solidFill>
            <a:prstDash val="lgDash"/>
            <a:tailEnd type="arrow" w="lg" len="lg"/>
          </a:ln>
        </p:spPr>
        <p:style>
          <a:lnRef idx="1">
            <a:schemeClr val="accent2"/>
          </a:lnRef>
          <a:fillRef idx="0">
            <a:schemeClr val="accent2"/>
          </a:fillRef>
          <a:effectRef idx="0">
            <a:schemeClr val="accent2"/>
          </a:effectRef>
          <a:fontRef idx="minor">
            <a:schemeClr val="tx1"/>
          </a:fontRef>
        </p:style>
      </p:cxnSp>
      <p:pic>
        <p:nvPicPr>
          <p:cNvPr id="20" name="Рисунок 19"/>
          <p:cNvPicPr>
            <a:picLocks noChangeAspect="1"/>
          </p:cNvPicPr>
          <p:nvPr/>
        </p:nvPicPr>
        <p:blipFill>
          <a:blip r:embed="rId7" cstate="print">
            <a:extLst>
              <a:ext uri="{BEBA8EAE-BF5A-486C-A8C5-ECC9F3942E4B}">
                <a14:imgProps xmlns="" xmlns:a14="http://schemas.microsoft.com/office/drawing/2010/main">
                  <a14:imgLayer r:embed="rId8">
                    <a14:imgEffect>
                      <a14:backgroundRemoval t="0" b="100000" l="462" r="100000">
                        <a14:foregroundMark x1="22923" y1="30811" x2="22923" y2="30811"/>
                        <a14:foregroundMark x1="24923" y1="31532" x2="24923" y2="31532"/>
                        <a14:foregroundMark x1="75231" y1="5045" x2="75231" y2="5045"/>
                        <a14:foregroundMark x1="77846" y1="7207" x2="77846" y2="7207"/>
                        <a14:foregroundMark x1="71846" y1="7387" x2="71846" y2="7387"/>
                        <a14:foregroundMark x1="73385" y1="9189" x2="73385" y2="9189"/>
                        <a14:foregroundMark x1="80923" y1="15676" x2="80923" y2="15676"/>
                        <a14:foregroundMark x1="85846" y1="36757" x2="85846" y2="36757"/>
                        <a14:foregroundMark x1="76462" y1="35856" x2="76462" y2="35856"/>
                        <a14:foregroundMark x1="76000" y1="40541" x2="76000" y2="48829"/>
                        <a14:foregroundMark x1="95231" y1="40000" x2="95846" y2="49369"/>
                        <a14:foregroundMark x1="87385" y1="42523" x2="87538" y2="45225"/>
                        <a14:foregroundMark x1="97077" y1="53874" x2="97077" y2="53874"/>
                        <a14:foregroundMark x1="72923" y1="55135" x2="73692" y2="55135"/>
                        <a14:foregroundMark x1="78769" y1="41081" x2="78462" y2="42703"/>
                        <a14:foregroundMark x1="78308" y1="53694" x2="78615" y2="54775"/>
                        <a14:foregroundMark x1="78923" y1="52432" x2="79538" y2="52432"/>
                        <a14:foregroundMark x1="91385" y1="51712" x2="92615" y2="52793"/>
                        <a14:foregroundMark x1="89846" y1="47748" x2="90000" y2="48288"/>
                        <a14:foregroundMark x1="91231" y1="39279" x2="91538" y2="39099"/>
                        <a14:foregroundMark x1="84308" y1="46847" x2="84308" y2="46847"/>
                        <a14:foregroundMark x1="85692" y1="70811" x2="85692" y2="70811"/>
                        <a14:foregroundMark x1="87538" y1="68468" x2="87538" y2="68468"/>
                        <a14:foregroundMark x1="90000" y1="84685" x2="90000" y2="84685"/>
                        <a14:foregroundMark x1="17231" y1="79459" x2="17231" y2="79459"/>
                        <a14:foregroundMark x1="24923" y1="89009" x2="24923" y2="89009"/>
                        <a14:foregroundMark x1="23231" y1="85405" x2="46308" y2="89550"/>
                        <a14:foregroundMark x1="49385" y1="87568" x2="50615" y2="91532"/>
                        <a14:foregroundMark x1="45846" y1="64144" x2="56769" y2="66486"/>
                        <a14:foregroundMark x1="45231" y1="53333" x2="65385" y2="60721"/>
                        <a14:foregroundMark x1="54000" y1="23423" x2="55692" y2="24865"/>
                        <a14:foregroundMark x1="43692" y1="23784" x2="45385" y2="24685"/>
                        <a14:foregroundMark x1="51692" y1="22342" x2="53385" y2="21982"/>
                        <a14:foregroundMark x1="51385" y1="23784" x2="53692" y2="27027"/>
                        <a14:foregroundMark x1="68154" y1="5766" x2="69692" y2="8288"/>
                        <a14:foregroundMark x1="68769" y1="11532" x2="72769" y2="11712"/>
                        <a14:foregroundMark x1="65692" y1="3604" x2="65538" y2="10991"/>
                        <a14:foregroundMark x1="80308" y1="4865" x2="81231" y2="9369"/>
                        <a14:foregroundMark x1="73692" y1="35315" x2="76923" y2="34414"/>
                        <a14:foregroundMark x1="79077" y1="36757" x2="96462" y2="36396"/>
                        <a14:foregroundMark x1="78154" y1="55856" x2="92769" y2="54595"/>
                        <a14:foregroundMark x1="83692" y1="43964" x2="83692" y2="47748"/>
                        <a14:foregroundMark x1="77538" y1="89009" x2="77077" y2="91171"/>
                        <a14:foregroundMark x1="21077" y1="29550" x2="21231" y2="31532"/>
                        <a14:foregroundMark x1="42154" y1="22342" x2="42154" y2="24324"/>
                      </a14:backgroundRemoval>
                    </a14:imgEffect>
                  </a14:imgLayer>
                </a14:imgProps>
              </a:ext>
              <a:ext uri="{28A0092B-C50C-407E-A947-70E740481C1C}">
                <a14:useLocalDpi xmlns="" xmlns:a14="http://schemas.microsoft.com/office/drawing/2010/main" val="0"/>
              </a:ext>
            </a:extLst>
          </a:blip>
          <a:stretch>
            <a:fillRect/>
          </a:stretch>
        </p:blipFill>
        <p:spPr>
          <a:xfrm>
            <a:off x="7164288" y="2085717"/>
            <a:ext cx="1584176" cy="1352643"/>
          </a:xfrm>
          <a:prstGeom prst="rect">
            <a:avLst/>
          </a:prstGeom>
        </p:spPr>
      </p:pic>
    </p:spTree>
    <p:extLst>
      <p:ext uri="{BB962C8B-B14F-4D97-AF65-F5344CB8AC3E}">
        <p14:creationId xmlns="" xmlns:p14="http://schemas.microsoft.com/office/powerpoint/2010/main" val="1641953480"/>
      </p:ext>
    </p:extLst>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solidFill>
                  <a:srgbClr val="F2C4CD"/>
                </a:solidFill>
                <a:latin typeface="Felix Titling" panose="04060505060202020A04" pitchFamily="82" charset="0"/>
              </a:rPr>
              <a:t>expectation </a:t>
            </a:r>
            <a:r>
              <a:rPr lang="en-US" dirty="0" err="1" smtClean="0">
                <a:solidFill>
                  <a:srgbClr val="F2C4CD"/>
                </a:solidFill>
                <a:latin typeface="Felix Titling" panose="04060505060202020A04" pitchFamily="82" charset="0"/>
              </a:rPr>
              <a:t>vs</a:t>
            </a:r>
            <a:r>
              <a:rPr lang="en-US" dirty="0" smtClean="0">
                <a:solidFill>
                  <a:srgbClr val="F2C4CD"/>
                </a:solidFill>
                <a:latin typeface="Felix Titling" panose="04060505060202020A04" pitchFamily="82" charset="0"/>
              </a:rPr>
              <a:t> reality</a:t>
            </a:r>
            <a:endParaRPr lang="ru-RU" dirty="0">
              <a:solidFill>
                <a:srgbClr val="F2C4CD"/>
              </a:solidFill>
            </a:endParaRPr>
          </a:p>
        </p:txBody>
      </p:sp>
      <p:cxnSp>
        <p:nvCxnSpPr>
          <p:cNvPr id="5" name="Прямая соединительная линия 4"/>
          <p:cNvCxnSpPr>
            <a:stCxn id="2" idx="2"/>
            <a:endCxn id="2" idx="2"/>
          </p:cNvCxnSpPr>
          <p:nvPr/>
        </p:nvCxnSpPr>
        <p:spPr>
          <a:xfrm>
            <a:off x="4572000" y="1063229"/>
            <a:ext cx="0" cy="0"/>
          </a:xfrm>
          <a:prstGeom prst="line">
            <a:avLst/>
          </a:prstGeom>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rotWithShape="1">
          <a:blip r:embed="rId2">
            <a:extLst>
              <a:ext uri="{28A0092B-C50C-407E-A947-70E740481C1C}">
                <a14:useLocalDpi xmlns="" xmlns:a14="http://schemas.microsoft.com/office/drawing/2010/main" val="0"/>
              </a:ext>
            </a:extLst>
          </a:blip>
          <a:srcRect l="25500" t="33801" r="7167" b="19831"/>
          <a:stretch/>
        </p:blipFill>
        <p:spPr bwMode="auto">
          <a:xfrm>
            <a:off x="6896" y="1779662"/>
            <a:ext cx="4647413" cy="18002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cxnSp>
        <p:nvCxnSpPr>
          <p:cNvPr id="10" name="Прямая соединительная линия 9"/>
          <p:cNvCxnSpPr/>
          <p:nvPr/>
        </p:nvCxnSpPr>
        <p:spPr>
          <a:xfrm>
            <a:off x="4644008" y="1063229"/>
            <a:ext cx="0" cy="3668761"/>
          </a:xfrm>
          <a:prstGeom prst="line">
            <a:avLst/>
          </a:prstGeom>
        </p:spPr>
        <p:style>
          <a:lnRef idx="1">
            <a:schemeClr val="accent5"/>
          </a:lnRef>
          <a:fillRef idx="0">
            <a:schemeClr val="accent5"/>
          </a:fillRef>
          <a:effectRef idx="0">
            <a:schemeClr val="accent5"/>
          </a:effectRef>
          <a:fontRef idx="minor">
            <a:schemeClr val="tx1"/>
          </a:fontRef>
        </p:style>
      </p:cxnSp>
      <p:sp>
        <p:nvSpPr>
          <p:cNvPr id="11" name="Прямоугольник 10"/>
          <p:cNvSpPr/>
          <p:nvPr/>
        </p:nvSpPr>
        <p:spPr>
          <a:xfrm>
            <a:off x="1907704" y="1410330"/>
            <a:ext cx="1835631" cy="369332"/>
          </a:xfrm>
          <a:prstGeom prst="rect">
            <a:avLst/>
          </a:prstGeom>
        </p:spPr>
        <p:txBody>
          <a:bodyPr wrap="none">
            <a:spAutoFit/>
          </a:bodyPr>
          <a:lstStyle/>
          <a:p>
            <a:r>
              <a:rPr lang="en-US" dirty="0">
                <a:effectLst>
                  <a:outerShdw blurRad="38100" dist="38100" dir="2700000" algn="tl">
                    <a:srgbClr val="000000">
                      <a:alpha val="43137"/>
                    </a:srgbClr>
                  </a:outerShdw>
                </a:effectLst>
                <a:latin typeface="Felix Titling" panose="04060505060202020A04" pitchFamily="82" charset="0"/>
              </a:rPr>
              <a:t>government</a:t>
            </a:r>
            <a:endParaRPr lang="ru-RU" dirty="0">
              <a:effectLst>
                <a:outerShdw blurRad="38100" dist="38100" dir="2700000" algn="tl">
                  <a:srgbClr val="000000">
                    <a:alpha val="43137"/>
                  </a:srgbClr>
                </a:outerShdw>
              </a:effectLst>
            </a:endParaRPr>
          </a:p>
        </p:txBody>
      </p:sp>
      <p:sp>
        <p:nvSpPr>
          <p:cNvPr id="12" name="Прямоугольник 11"/>
          <p:cNvSpPr/>
          <p:nvPr/>
        </p:nvSpPr>
        <p:spPr>
          <a:xfrm>
            <a:off x="6084168" y="1347614"/>
            <a:ext cx="1835631" cy="369332"/>
          </a:xfrm>
          <a:prstGeom prst="rect">
            <a:avLst/>
          </a:prstGeom>
        </p:spPr>
        <p:txBody>
          <a:bodyPr wrap="none">
            <a:spAutoFit/>
          </a:bodyPr>
          <a:lstStyle/>
          <a:p>
            <a:r>
              <a:rPr lang="en-US" dirty="0">
                <a:effectLst>
                  <a:outerShdw blurRad="38100" dist="38100" dir="2700000" algn="tl">
                    <a:srgbClr val="000000">
                      <a:alpha val="43137"/>
                    </a:srgbClr>
                  </a:outerShdw>
                </a:effectLst>
                <a:latin typeface="Felix Titling" panose="04060505060202020A04" pitchFamily="82" charset="0"/>
              </a:rPr>
              <a:t>government</a:t>
            </a:r>
            <a:endParaRPr lang="ru-RU" dirty="0">
              <a:effectLst>
                <a:outerShdw blurRad="38100" dist="38100" dir="2700000" algn="tl">
                  <a:srgbClr val="000000">
                    <a:alpha val="43137"/>
                  </a:srgbClr>
                </a:outerShdw>
              </a:effectLst>
            </a:endParaRPr>
          </a:p>
        </p:txBody>
      </p:sp>
      <p:cxnSp>
        <p:nvCxnSpPr>
          <p:cNvPr id="14" name="Прямая со стрелкой 13"/>
          <p:cNvCxnSpPr/>
          <p:nvPr/>
        </p:nvCxnSpPr>
        <p:spPr>
          <a:xfrm flipH="1">
            <a:off x="5580112" y="1779662"/>
            <a:ext cx="792088" cy="5040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Прямая со стрелкой 15"/>
          <p:cNvCxnSpPr/>
          <p:nvPr/>
        </p:nvCxnSpPr>
        <p:spPr>
          <a:xfrm>
            <a:off x="7092280" y="1779662"/>
            <a:ext cx="0" cy="7920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Прямая со стрелкой 17"/>
          <p:cNvCxnSpPr/>
          <p:nvPr/>
        </p:nvCxnSpPr>
        <p:spPr>
          <a:xfrm>
            <a:off x="7812360" y="1779662"/>
            <a:ext cx="648072" cy="5760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20" name="Рисунок 19"/>
          <p:cNvPicPr>
            <a:picLocks noChangeAspect="1"/>
          </p:cNvPicPr>
          <p:nvPr/>
        </p:nvPicPr>
        <p:blipFill>
          <a:blip r:embed="rId3" cstate="print">
            <a:extLst>
              <a:ext uri="{BEBA8EAE-BF5A-486C-A8C5-ECC9F3942E4B}">
                <a14:imgProps xmlns="" xmlns:a14="http://schemas.microsoft.com/office/drawing/2010/main">
                  <a14:imgLayer r:embed="rId4">
                    <a14:imgEffect>
                      <a14:saturation sat="400000"/>
                    </a14:imgEffect>
                  </a14:imgLayer>
                </a14:imgProps>
              </a:ext>
              <a:ext uri="{28A0092B-C50C-407E-A947-70E740481C1C}">
                <a14:useLocalDpi xmlns="" xmlns:a14="http://schemas.microsoft.com/office/drawing/2010/main" val="0"/>
              </a:ext>
            </a:extLst>
          </a:blip>
          <a:stretch>
            <a:fillRect/>
          </a:stretch>
        </p:blipFill>
        <p:spPr>
          <a:xfrm>
            <a:off x="4902531" y="2211562"/>
            <a:ext cx="1042254" cy="936400"/>
          </a:xfrm>
          <a:prstGeom prst="rect">
            <a:avLst/>
          </a:prstGeom>
        </p:spPr>
      </p:pic>
      <p:pic>
        <p:nvPicPr>
          <p:cNvPr id="21" name="Рисунок 20"/>
          <p:cNvPicPr>
            <a:picLocks noChangeAspect="1"/>
          </p:cNvPicPr>
          <p:nvPr/>
        </p:nvPicPr>
        <p:blipFill>
          <a:blip r:embed="rId5" cstate="print">
            <a:extLst>
              <a:ext uri="{BEBA8EAE-BF5A-486C-A8C5-ECC9F3942E4B}">
                <a14:imgProps xmlns="" xmlns:a14="http://schemas.microsoft.com/office/drawing/2010/main">
                  <a14:imgLayer r:embed="rId6">
                    <a14:imgEffect>
                      <a14:saturation sat="300000"/>
                    </a14:imgEffect>
                  </a14:imgLayer>
                </a14:imgProps>
              </a:ext>
              <a:ext uri="{28A0092B-C50C-407E-A947-70E740481C1C}">
                <a14:useLocalDpi xmlns="" xmlns:a14="http://schemas.microsoft.com/office/drawing/2010/main" val="0"/>
              </a:ext>
            </a:extLst>
          </a:blip>
          <a:stretch>
            <a:fillRect/>
          </a:stretch>
        </p:blipFill>
        <p:spPr>
          <a:xfrm>
            <a:off x="6362697" y="2679762"/>
            <a:ext cx="1469613" cy="828092"/>
          </a:xfrm>
          <a:prstGeom prst="rect">
            <a:avLst/>
          </a:prstGeom>
        </p:spPr>
      </p:pic>
      <p:pic>
        <p:nvPicPr>
          <p:cNvPr id="22" name="Рисунок 21"/>
          <p:cNvPicPr>
            <a:picLocks noChangeAspect="1"/>
          </p:cNvPicPr>
          <p:nvPr/>
        </p:nvPicPr>
        <p:blipFill>
          <a:blip r:embed="rId7">
            <a:duotone>
              <a:prstClr val="black"/>
              <a:schemeClr val="accent6">
                <a:tint val="45000"/>
                <a:satMod val="400000"/>
              </a:schemeClr>
            </a:duotone>
            <a:extLst>
              <a:ext uri="{28A0092B-C50C-407E-A947-70E740481C1C}">
                <a14:useLocalDpi xmlns="" xmlns:a14="http://schemas.microsoft.com/office/drawing/2010/main" val="0"/>
              </a:ext>
            </a:extLst>
          </a:blip>
          <a:stretch>
            <a:fillRect/>
          </a:stretch>
        </p:blipFill>
        <p:spPr>
          <a:xfrm>
            <a:off x="8057291" y="2395577"/>
            <a:ext cx="1072246" cy="718405"/>
          </a:xfrm>
          <a:prstGeom prst="rect">
            <a:avLst/>
          </a:prstGeom>
        </p:spPr>
      </p:pic>
      <p:sp>
        <p:nvSpPr>
          <p:cNvPr id="23" name="Прямоугольник 22"/>
          <p:cNvSpPr/>
          <p:nvPr/>
        </p:nvSpPr>
        <p:spPr>
          <a:xfrm>
            <a:off x="4902531" y="3723878"/>
            <a:ext cx="4039407" cy="45719"/>
          </a:xfrm>
          <a:prstGeom prst="rect">
            <a:avLst/>
          </a:prstGeom>
          <a:solidFill>
            <a:srgbClr val="0D080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25" name="Прямая со стрелкой 24"/>
          <p:cNvCxnSpPr/>
          <p:nvPr/>
        </p:nvCxnSpPr>
        <p:spPr>
          <a:xfrm>
            <a:off x="5423658" y="3219822"/>
            <a:ext cx="0" cy="549775"/>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8" name="Прямая со стрелкой 27"/>
          <p:cNvCxnSpPr/>
          <p:nvPr/>
        </p:nvCxnSpPr>
        <p:spPr>
          <a:xfrm>
            <a:off x="8559504" y="3206000"/>
            <a:ext cx="0" cy="549775"/>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9" name="Прямая со стрелкой 28"/>
          <p:cNvCxnSpPr/>
          <p:nvPr/>
        </p:nvCxnSpPr>
        <p:spPr>
          <a:xfrm>
            <a:off x="7091322" y="3471850"/>
            <a:ext cx="958" cy="274887"/>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5501647" y="3579862"/>
            <a:ext cx="3135846" cy="707886"/>
          </a:xfrm>
          <a:prstGeom prst="rect">
            <a:avLst/>
          </a:prstGeom>
          <a:noFill/>
        </p:spPr>
        <p:txBody>
          <a:bodyPr wrap="square" rtlCol="0">
            <a:spAutoFit/>
          </a:bodyPr>
          <a:lstStyle/>
          <a:p>
            <a:pPr algn="ctr"/>
            <a:r>
              <a:rPr lang="en-US" sz="4000" dirty="0" smtClean="0">
                <a:latin typeface="Bodoni MT Condensed" panose="02070606080606020203" pitchFamily="18" charset="0"/>
              </a:rPr>
              <a:t>mass media</a:t>
            </a:r>
            <a:endParaRPr lang="ru-RU" sz="4000" dirty="0"/>
          </a:p>
        </p:txBody>
      </p:sp>
      <p:pic>
        <p:nvPicPr>
          <p:cNvPr id="32" name="Рисунок 31"/>
          <p:cNvPicPr>
            <a:picLocks noChangeAspect="1"/>
          </p:cNvPicPr>
          <p:nvPr/>
        </p:nvPicPr>
        <p:blipFill>
          <a:blip r:embed="rId8" cstate="print">
            <a:extLst>
              <a:ext uri="{BEBA8EAE-BF5A-486C-A8C5-ECC9F3942E4B}">
                <a14:imgProps xmlns="" xmlns:a14="http://schemas.microsoft.com/office/drawing/2010/main">
                  <a14:imgLayer r:embed="rId9">
                    <a14:imgEffect>
                      <a14:backgroundRemoval t="0" b="100000" l="462" r="100000">
                        <a14:foregroundMark x1="22923" y1="30811" x2="22923" y2="30811"/>
                        <a14:foregroundMark x1="24923" y1="31532" x2="24923" y2="31532"/>
                        <a14:foregroundMark x1="75231" y1="5045" x2="75231" y2="5045"/>
                        <a14:foregroundMark x1="77846" y1="7207" x2="77846" y2="7207"/>
                        <a14:foregroundMark x1="71846" y1="7387" x2="71846" y2="7387"/>
                        <a14:foregroundMark x1="73385" y1="9189" x2="73385" y2="9189"/>
                        <a14:foregroundMark x1="80923" y1="15676" x2="80923" y2="15676"/>
                        <a14:foregroundMark x1="85846" y1="36757" x2="85846" y2="36757"/>
                        <a14:foregroundMark x1="76462" y1="35856" x2="76462" y2="35856"/>
                        <a14:foregroundMark x1="76000" y1="40541" x2="76000" y2="48829"/>
                        <a14:foregroundMark x1="95231" y1="40000" x2="95846" y2="49369"/>
                        <a14:foregroundMark x1="87385" y1="42523" x2="87538" y2="45225"/>
                        <a14:foregroundMark x1="97077" y1="53874" x2="97077" y2="53874"/>
                        <a14:foregroundMark x1="72923" y1="55135" x2="73692" y2="55135"/>
                        <a14:foregroundMark x1="78769" y1="41081" x2="78462" y2="42703"/>
                        <a14:foregroundMark x1="78308" y1="53694" x2="78615" y2="54775"/>
                        <a14:foregroundMark x1="78923" y1="52432" x2="79538" y2="52432"/>
                        <a14:foregroundMark x1="91385" y1="51712" x2="92615" y2="52793"/>
                        <a14:foregroundMark x1="89846" y1="47748" x2="90000" y2="48288"/>
                        <a14:foregroundMark x1="91231" y1="39279" x2="91538" y2="39099"/>
                        <a14:foregroundMark x1="84308" y1="46847" x2="84308" y2="46847"/>
                        <a14:foregroundMark x1="85692" y1="70811" x2="85692" y2="70811"/>
                        <a14:foregroundMark x1="87538" y1="68468" x2="87538" y2="68468"/>
                        <a14:foregroundMark x1="90000" y1="84685" x2="90000" y2="84685"/>
                        <a14:foregroundMark x1="17231" y1="79459" x2="17231" y2="79459"/>
                        <a14:foregroundMark x1="24923" y1="89009" x2="24923" y2="89009"/>
                        <a14:foregroundMark x1="23231" y1="85405" x2="46308" y2="89550"/>
                        <a14:foregroundMark x1="49385" y1="87568" x2="50615" y2="91532"/>
                        <a14:foregroundMark x1="45846" y1="64144" x2="56769" y2="66486"/>
                        <a14:foregroundMark x1="45231" y1="53333" x2="65385" y2="60721"/>
                        <a14:foregroundMark x1="54000" y1="23423" x2="55692" y2="24865"/>
                        <a14:foregroundMark x1="43692" y1="23784" x2="45385" y2="24685"/>
                        <a14:foregroundMark x1="51692" y1="22342" x2="53385" y2="21982"/>
                        <a14:foregroundMark x1="51385" y1="23784" x2="53692" y2="27027"/>
                        <a14:foregroundMark x1="68154" y1="5766" x2="69692" y2="8288"/>
                        <a14:foregroundMark x1="68769" y1="11532" x2="72769" y2="11712"/>
                        <a14:foregroundMark x1="65692" y1="3604" x2="65538" y2="10991"/>
                        <a14:foregroundMark x1="80308" y1="4865" x2="81231" y2="9369"/>
                        <a14:foregroundMark x1="73692" y1="35315" x2="76923" y2="34414"/>
                        <a14:foregroundMark x1="79077" y1="36757" x2="96462" y2="36396"/>
                        <a14:foregroundMark x1="78154" y1="55856" x2="92769" y2="54595"/>
                        <a14:foregroundMark x1="83692" y1="43964" x2="83692" y2="47748"/>
                        <a14:foregroundMark x1="77538" y1="89009" x2="77077" y2="91171"/>
                        <a14:foregroundMark x1="21077" y1="29550" x2="21231" y2="31532"/>
                        <a14:foregroundMark x1="42154" y1="22342" x2="42154" y2="24324"/>
                      </a14:backgroundRemoval>
                    </a14:imgEffect>
                    <a14:imgEffect>
                      <a14:saturation sat="0"/>
                    </a14:imgEffect>
                  </a14:imgLayer>
                </a14:imgProps>
              </a:ext>
              <a:ext uri="{28A0092B-C50C-407E-A947-70E740481C1C}">
                <a14:useLocalDpi xmlns="" xmlns:a14="http://schemas.microsoft.com/office/drawing/2010/main" val="0"/>
              </a:ext>
            </a:extLst>
          </a:blip>
          <a:stretch>
            <a:fillRect/>
          </a:stretch>
        </p:blipFill>
        <p:spPr>
          <a:xfrm>
            <a:off x="6689173" y="4285114"/>
            <a:ext cx="816659" cy="697301"/>
          </a:xfrm>
          <a:prstGeom prst="rect">
            <a:avLst/>
          </a:prstGeom>
        </p:spPr>
      </p:pic>
    </p:spTree>
    <p:extLst>
      <p:ext uri="{BB962C8B-B14F-4D97-AF65-F5344CB8AC3E}">
        <p14:creationId xmlns="" xmlns:p14="http://schemas.microsoft.com/office/powerpoint/2010/main" val="2020324001"/>
      </p:ext>
    </p:extLst>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771550"/>
            <a:ext cx="8229600" cy="3384376"/>
          </a:xfrm>
        </p:spPr>
        <p:txBody>
          <a:bodyPr>
            <a:noAutofit/>
          </a:bodyPr>
          <a:lstStyle/>
          <a:p>
            <a:r>
              <a:rPr lang="en-US" sz="6600" dirty="0" smtClean="0">
                <a:solidFill>
                  <a:srgbClr val="BFD6D9"/>
                </a:solidFill>
              </a:rPr>
              <a:t>How </a:t>
            </a:r>
            <a:r>
              <a:rPr lang="en-US" sz="6600" dirty="0" smtClean="0">
                <a:solidFill>
                  <a:srgbClr val="BFD6D9"/>
                </a:solidFill>
              </a:rPr>
              <a:t>does </a:t>
            </a:r>
            <a:r>
              <a:rPr lang="en-US" sz="6600" dirty="0" smtClean="0">
                <a:solidFill>
                  <a:srgbClr val="BFD6D9"/>
                </a:solidFill>
              </a:rPr>
              <a:t>the </a:t>
            </a:r>
            <a:r>
              <a:rPr lang="en-US" sz="6600" b="1" dirty="0">
                <a:solidFill>
                  <a:srgbClr val="BFD6D9"/>
                </a:solidFill>
              </a:rPr>
              <a:t>media</a:t>
            </a:r>
            <a:r>
              <a:rPr lang="en-US" sz="6600" dirty="0">
                <a:solidFill>
                  <a:srgbClr val="BFD6D9"/>
                </a:solidFill>
              </a:rPr>
              <a:t> </a:t>
            </a:r>
            <a:r>
              <a:rPr lang="en-US" sz="6600" b="1" dirty="0" smtClean="0">
                <a:solidFill>
                  <a:srgbClr val="BFD6D9"/>
                </a:solidFill>
              </a:rPr>
              <a:t>affect</a:t>
            </a:r>
            <a:r>
              <a:rPr lang="en-US" sz="6600" dirty="0" smtClean="0">
                <a:solidFill>
                  <a:srgbClr val="BFD6D9"/>
                </a:solidFill>
              </a:rPr>
              <a:t> </a:t>
            </a:r>
            <a:r>
              <a:rPr lang="en-US" sz="6600" dirty="0"/>
              <a:t>the opinion of </a:t>
            </a:r>
            <a:r>
              <a:rPr lang="en-US" sz="6600" dirty="0" smtClean="0"/>
              <a:t>residents</a:t>
            </a:r>
            <a:r>
              <a:rPr lang="ru-RU" sz="6600" dirty="0" smtClean="0"/>
              <a:t>?</a:t>
            </a:r>
            <a:endParaRPr lang="ru-RU" sz="6600" dirty="0"/>
          </a:p>
        </p:txBody>
      </p:sp>
    </p:spTree>
    <p:extLst>
      <p:ext uri="{BB962C8B-B14F-4D97-AF65-F5344CB8AC3E}">
        <p14:creationId xmlns="" xmlns:p14="http://schemas.microsoft.com/office/powerpoint/2010/main" val="151722413"/>
      </p:ext>
    </p:extLst>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BFD6D9"/>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19672" y="339502"/>
            <a:ext cx="6275040" cy="857250"/>
          </a:xfrm>
        </p:spPr>
        <p:txBody>
          <a:bodyPr>
            <a:normAutofit fontScale="90000"/>
          </a:bodyPr>
          <a:lstStyle/>
          <a:p>
            <a:r>
              <a:rPr lang="en-US" dirty="0">
                <a:solidFill>
                  <a:schemeClr val="bg1"/>
                </a:solidFill>
                <a:latin typeface="Felix Titling" panose="04060505060202020A04" pitchFamily="82" charset="0"/>
              </a:rPr>
              <a:t>The principle </a:t>
            </a:r>
            <a:r>
              <a:rPr lang="en-US" dirty="0" smtClean="0">
                <a:solidFill>
                  <a:schemeClr val="bg1"/>
                </a:solidFill>
                <a:latin typeface="Felix Titling" panose="04060505060202020A04" pitchFamily="82" charset="0"/>
              </a:rPr>
              <a:t>of </a:t>
            </a:r>
            <a:r>
              <a:rPr lang="en-US" dirty="0">
                <a:solidFill>
                  <a:schemeClr val="bg1"/>
                </a:solidFill>
                <a:latin typeface="Felix Titling" panose="04060505060202020A04" pitchFamily="82" charset="0"/>
              </a:rPr>
              <a:t>priority</a:t>
            </a:r>
            <a:endParaRPr lang="ru-RU" dirty="0">
              <a:solidFill>
                <a:schemeClr val="bg1"/>
              </a:solidFill>
            </a:endParaRPr>
          </a:p>
        </p:txBody>
      </p:sp>
      <p:pic>
        <p:nvPicPr>
          <p:cNvPr id="5" name="Рисунок 4"/>
          <p:cNvPicPr>
            <a:picLocks noChangeAspect="1"/>
          </p:cNvPicPr>
          <p:nvPr/>
        </p:nvPicPr>
        <p:blipFill>
          <a:blip r:embed="rId2">
            <a:extLst>
              <a:ext uri="{BEBA8EAE-BF5A-486C-A8C5-ECC9F3942E4B}">
                <a14:imgProps xmlns="" xmlns:a14="http://schemas.microsoft.com/office/drawing/2010/main">
                  <a14:imgLayer r:embed="rId3">
                    <a14:imgEffect>
                      <a14:backgroundRemoval t="0" b="100000" l="0" r="100000"/>
                    </a14:imgEffect>
                    <a14:imgEffect>
                      <a14:artisticPaintStrokes/>
                    </a14:imgEffect>
                  </a14:imgLayer>
                </a14:imgProps>
              </a:ext>
              <a:ext uri="{28A0092B-C50C-407E-A947-70E740481C1C}">
                <a14:useLocalDpi xmlns="" xmlns:a14="http://schemas.microsoft.com/office/drawing/2010/main" val="0"/>
              </a:ext>
            </a:extLst>
          </a:blip>
          <a:stretch>
            <a:fillRect/>
          </a:stretch>
        </p:blipFill>
        <p:spPr>
          <a:xfrm flipH="1">
            <a:off x="5004048" y="1459931"/>
            <a:ext cx="3960440" cy="3960440"/>
          </a:xfrm>
          <a:prstGeom prst="rect">
            <a:avLst/>
          </a:prstGeom>
        </p:spPr>
      </p:pic>
      <p:sp>
        <p:nvSpPr>
          <p:cNvPr id="7" name="Блок-схема: альтернативный процесс 6"/>
          <p:cNvSpPr/>
          <p:nvPr/>
        </p:nvSpPr>
        <p:spPr>
          <a:xfrm>
            <a:off x="899592" y="1707654"/>
            <a:ext cx="2088232" cy="576064"/>
          </a:xfrm>
          <a:prstGeom prst="flowChartAlternateProcess">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Блок-схема: альтернативный процесс 7"/>
          <p:cNvSpPr/>
          <p:nvPr/>
        </p:nvSpPr>
        <p:spPr>
          <a:xfrm>
            <a:off x="899592" y="3152119"/>
            <a:ext cx="2088232" cy="576064"/>
          </a:xfrm>
          <a:prstGeom prst="flowChartAlternateProcess">
            <a:avLst/>
          </a:prstGeom>
          <a:noFill/>
          <a:ln>
            <a:solidFill>
              <a:srgbClr val="4873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TextBox 8"/>
          <p:cNvSpPr txBox="1"/>
          <p:nvPr/>
        </p:nvSpPr>
        <p:spPr>
          <a:xfrm>
            <a:off x="899592" y="1830158"/>
            <a:ext cx="2016224" cy="369332"/>
          </a:xfrm>
          <a:prstGeom prst="rect">
            <a:avLst/>
          </a:prstGeom>
          <a:noFill/>
        </p:spPr>
        <p:txBody>
          <a:bodyPr wrap="square" rtlCol="0">
            <a:spAutoFit/>
          </a:bodyPr>
          <a:lstStyle/>
          <a:p>
            <a:pPr algn="ctr"/>
            <a:r>
              <a:rPr lang="en-US" dirty="0" smtClean="0">
                <a:solidFill>
                  <a:srgbClr val="C00000"/>
                </a:solidFill>
              </a:rPr>
              <a:t>Information 1</a:t>
            </a:r>
            <a:endParaRPr lang="ru-RU" dirty="0">
              <a:solidFill>
                <a:srgbClr val="C00000"/>
              </a:solidFill>
            </a:endParaRPr>
          </a:p>
        </p:txBody>
      </p:sp>
      <p:sp>
        <p:nvSpPr>
          <p:cNvPr id="10" name="Прямоугольник 9"/>
          <p:cNvSpPr/>
          <p:nvPr/>
        </p:nvSpPr>
        <p:spPr>
          <a:xfrm>
            <a:off x="899592" y="3255485"/>
            <a:ext cx="2088232" cy="369332"/>
          </a:xfrm>
          <a:prstGeom prst="rect">
            <a:avLst/>
          </a:prstGeom>
        </p:spPr>
        <p:txBody>
          <a:bodyPr wrap="square">
            <a:spAutoFit/>
          </a:bodyPr>
          <a:lstStyle/>
          <a:p>
            <a:pPr algn="ctr"/>
            <a:r>
              <a:rPr lang="en-US" dirty="0">
                <a:solidFill>
                  <a:schemeClr val="accent3">
                    <a:lumMod val="50000"/>
                  </a:schemeClr>
                </a:solidFill>
              </a:rPr>
              <a:t>Information </a:t>
            </a:r>
            <a:r>
              <a:rPr lang="en-US" dirty="0" smtClean="0">
                <a:solidFill>
                  <a:schemeClr val="accent3">
                    <a:lumMod val="50000"/>
                  </a:schemeClr>
                </a:solidFill>
              </a:rPr>
              <a:t>2</a:t>
            </a:r>
            <a:endParaRPr lang="ru-RU" dirty="0">
              <a:solidFill>
                <a:schemeClr val="accent3">
                  <a:lumMod val="50000"/>
                </a:schemeClr>
              </a:solidFill>
            </a:endParaRPr>
          </a:p>
        </p:txBody>
      </p:sp>
      <p:cxnSp>
        <p:nvCxnSpPr>
          <p:cNvPr id="12" name="Соединительная линия уступом 11"/>
          <p:cNvCxnSpPr>
            <a:stCxn id="7" idx="3"/>
          </p:cNvCxnSpPr>
          <p:nvPr/>
        </p:nvCxnSpPr>
        <p:spPr>
          <a:xfrm>
            <a:off x="2987824" y="1995686"/>
            <a:ext cx="3096344" cy="288032"/>
          </a:xfrm>
          <a:prstGeom prst="bentConnector3">
            <a:avLst/>
          </a:prstGeom>
          <a:ln>
            <a:solidFill>
              <a:schemeClr val="tx1">
                <a:lumMod val="95000"/>
                <a:lumOff val="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3" name="Соединительная линия уступом 12"/>
          <p:cNvCxnSpPr/>
          <p:nvPr/>
        </p:nvCxnSpPr>
        <p:spPr>
          <a:xfrm flipV="1">
            <a:off x="2977161" y="2427734"/>
            <a:ext cx="3107007" cy="1053067"/>
          </a:xfrm>
          <a:prstGeom prst="bentConnector3">
            <a:avLst/>
          </a:prstGeom>
          <a:ln>
            <a:solidFill>
              <a:schemeClr val="tx1">
                <a:lumMod val="95000"/>
                <a:lumOff val="5000"/>
              </a:schemeClr>
            </a:solidFill>
            <a:tailEnd type="arrow"/>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4788024" y="1928726"/>
            <a:ext cx="1008112" cy="369332"/>
          </a:xfrm>
          <a:prstGeom prst="rect">
            <a:avLst/>
          </a:prstGeom>
          <a:noFill/>
        </p:spPr>
        <p:txBody>
          <a:bodyPr wrap="square" rtlCol="0">
            <a:spAutoFit/>
          </a:bodyPr>
          <a:lstStyle/>
          <a:p>
            <a:pPr algn="ctr"/>
            <a:r>
              <a:rPr lang="en-US" dirty="0" smtClean="0">
                <a:solidFill>
                  <a:srgbClr val="487353"/>
                </a:solidFill>
                <a:latin typeface="Felix Titling" panose="04060505060202020A04" pitchFamily="82" charset="0"/>
              </a:rPr>
              <a:t>Right!</a:t>
            </a:r>
            <a:endParaRPr lang="ru-RU" dirty="0">
              <a:solidFill>
                <a:srgbClr val="487353"/>
              </a:solidFill>
            </a:endParaRPr>
          </a:p>
        </p:txBody>
      </p:sp>
      <p:sp>
        <p:nvSpPr>
          <p:cNvPr id="17" name="TextBox 16"/>
          <p:cNvSpPr txBox="1"/>
          <p:nvPr/>
        </p:nvSpPr>
        <p:spPr>
          <a:xfrm>
            <a:off x="4716016" y="2440411"/>
            <a:ext cx="1152128" cy="369332"/>
          </a:xfrm>
          <a:prstGeom prst="rect">
            <a:avLst/>
          </a:prstGeom>
          <a:noFill/>
        </p:spPr>
        <p:txBody>
          <a:bodyPr wrap="square" rtlCol="0">
            <a:spAutoFit/>
          </a:bodyPr>
          <a:lstStyle/>
          <a:p>
            <a:pPr algn="ctr"/>
            <a:r>
              <a:rPr lang="en-US" dirty="0" smtClean="0">
                <a:solidFill>
                  <a:srgbClr val="C00000"/>
                </a:solidFill>
                <a:latin typeface="Felix Titling" panose="04060505060202020A04" pitchFamily="82" charset="0"/>
              </a:rPr>
              <a:t>WRONG!</a:t>
            </a:r>
            <a:endParaRPr lang="ru-RU" dirty="0">
              <a:solidFill>
                <a:srgbClr val="C00000"/>
              </a:solidFill>
            </a:endParaRPr>
          </a:p>
        </p:txBody>
      </p:sp>
    </p:spTree>
    <p:extLst>
      <p:ext uri="{BB962C8B-B14F-4D97-AF65-F5344CB8AC3E}">
        <p14:creationId xmlns="" xmlns:p14="http://schemas.microsoft.com/office/powerpoint/2010/main" val="782164013"/>
      </p:ext>
    </p:extLst>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10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iterate type="lt">
                                    <p:tmAbs val="0"/>
                                  </p:iterate>
                                  <p:childTnLst>
                                    <p:set>
                                      <p:cBhvr>
                                        <p:cTn id="21" dur="1" fill="hold">
                                          <p:stCondLst>
                                            <p:cond delay="749"/>
                                          </p:stCondLst>
                                        </p:cTn>
                                        <p:tgtEl>
                                          <p:spTgt spid="16">
                                            <p:txEl>
                                              <p:pRg st="0" end="0"/>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34" presetClass="emph" presetSubtype="0" fill="hold" grpId="0" nodeType="clickEffect">
                                  <p:stCondLst>
                                    <p:cond delay="0"/>
                                  </p:stCondLst>
                                  <p:iterate type="lt">
                                    <p:tmPct val="10000"/>
                                  </p:iterate>
                                  <p:childTnLst>
                                    <p:animMotion origin="layout" path="M 0.0 0.0 L 0.0 -0.07213" pathEditMode="relative" ptsTypes="">
                                      <p:cBhvr>
                                        <p:cTn id="25" dur="250" accel="50000" decel="50000" autoRev="1" fill="hold">
                                          <p:stCondLst>
                                            <p:cond delay="0"/>
                                          </p:stCondLst>
                                        </p:cTn>
                                        <p:tgtEl>
                                          <p:spTgt spid="16">
                                            <p:txEl>
                                              <p:pRg st="0" end="0"/>
                                            </p:txEl>
                                          </p:spTgt>
                                        </p:tgtEl>
                                        <p:attrNameLst>
                                          <p:attrName>ppt_x</p:attrName>
                                          <p:attrName>ppt_y</p:attrName>
                                        </p:attrNameLst>
                                      </p:cBhvr>
                                    </p:animMotion>
                                    <p:animRot by="1500000">
                                      <p:cBhvr>
                                        <p:cTn id="26" dur="125" fill="hold">
                                          <p:stCondLst>
                                            <p:cond delay="0"/>
                                          </p:stCondLst>
                                        </p:cTn>
                                        <p:tgtEl>
                                          <p:spTgt spid="16">
                                            <p:txEl>
                                              <p:pRg st="0" end="0"/>
                                            </p:txEl>
                                          </p:spTgt>
                                        </p:tgtEl>
                                        <p:attrNameLst>
                                          <p:attrName>r</p:attrName>
                                        </p:attrNameLst>
                                      </p:cBhvr>
                                    </p:animRot>
                                    <p:animRot by="-1500000">
                                      <p:cBhvr>
                                        <p:cTn id="27" dur="125" fill="hold">
                                          <p:stCondLst>
                                            <p:cond delay="125"/>
                                          </p:stCondLst>
                                        </p:cTn>
                                        <p:tgtEl>
                                          <p:spTgt spid="16">
                                            <p:txEl>
                                              <p:pRg st="0" end="0"/>
                                            </p:txEl>
                                          </p:spTgt>
                                        </p:tgtEl>
                                        <p:attrNameLst>
                                          <p:attrName>r</p:attrName>
                                        </p:attrNameLst>
                                      </p:cBhvr>
                                    </p:animRot>
                                    <p:animRot by="-1500000">
                                      <p:cBhvr>
                                        <p:cTn id="28" dur="125" fill="hold">
                                          <p:stCondLst>
                                            <p:cond delay="250"/>
                                          </p:stCondLst>
                                        </p:cTn>
                                        <p:tgtEl>
                                          <p:spTgt spid="16">
                                            <p:txEl>
                                              <p:pRg st="0" end="0"/>
                                            </p:txEl>
                                          </p:spTgt>
                                        </p:tgtEl>
                                        <p:attrNameLst>
                                          <p:attrName>r</p:attrName>
                                        </p:attrNameLst>
                                      </p:cBhvr>
                                    </p:animRot>
                                    <p:animRot by="1500000">
                                      <p:cBhvr>
                                        <p:cTn id="29" dur="125" fill="hold">
                                          <p:stCondLst>
                                            <p:cond delay="375"/>
                                          </p:stCondLst>
                                        </p:cTn>
                                        <p:tgtEl>
                                          <p:spTgt spid="16">
                                            <p:txEl>
                                              <p:pRg st="0" end="0"/>
                                            </p:txEl>
                                          </p:spTgt>
                                        </p:tgtEl>
                                        <p:attrNameLst>
                                          <p:attrName>r</p:attrName>
                                        </p:attrNameLst>
                                      </p:cBhvr>
                                    </p:animRo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wipe(left)">
                                      <p:cBhvr>
                                        <p:cTn id="44" dur="1000"/>
                                        <p:tgtEl>
                                          <p:spTgt spid="13"/>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iterate type="lt">
                                    <p:tmPct val="0"/>
                                  </p:iterate>
                                  <p:childTnLst>
                                    <p:set>
                                      <p:cBhvr>
                                        <p:cTn id="48" dur="1" fill="hold">
                                          <p:stCondLst>
                                            <p:cond delay="0"/>
                                          </p:stCondLst>
                                        </p:cTn>
                                        <p:tgtEl>
                                          <p:spTgt spid="17">
                                            <p:txEl>
                                              <p:pRg st="0" end="0"/>
                                            </p:txEl>
                                          </p:spTgt>
                                        </p:tgtEl>
                                        <p:attrNameLst>
                                          <p:attrName>style.visibility</p:attrName>
                                        </p:attrNameLst>
                                      </p:cBhvr>
                                      <p:to>
                                        <p:strVal val="visible"/>
                                      </p:to>
                                    </p:set>
                                    <p:animEffect transition="in" filter="fade">
                                      <p:cBhvr>
                                        <p:cTn id="49" dur="500"/>
                                        <p:tgtEl>
                                          <p:spTgt spid="17">
                                            <p:txEl>
                                              <p:pRg st="0" end="0"/>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34" presetClass="emph" presetSubtype="0" fill="hold" grpId="0" nodeType="clickEffect">
                                  <p:stCondLst>
                                    <p:cond delay="0"/>
                                  </p:stCondLst>
                                  <p:iterate type="lt">
                                    <p:tmPct val="10000"/>
                                  </p:iterate>
                                  <p:childTnLst>
                                    <p:animMotion origin="layout" path="M 0.0 0.0 L 0.0 -0.07213" pathEditMode="relative" ptsTypes="">
                                      <p:cBhvr>
                                        <p:cTn id="53" dur="250" accel="50000" decel="50000" autoRev="1" fill="hold">
                                          <p:stCondLst>
                                            <p:cond delay="0"/>
                                          </p:stCondLst>
                                        </p:cTn>
                                        <p:tgtEl>
                                          <p:spTgt spid="17">
                                            <p:txEl>
                                              <p:pRg st="0" end="0"/>
                                            </p:txEl>
                                          </p:spTgt>
                                        </p:tgtEl>
                                        <p:attrNameLst>
                                          <p:attrName>ppt_x</p:attrName>
                                          <p:attrName>ppt_y</p:attrName>
                                        </p:attrNameLst>
                                      </p:cBhvr>
                                    </p:animMotion>
                                    <p:animRot by="1500000">
                                      <p:cBhvr>
                                        <p:cTn id="54" dur="125" fill="hold">
                                          <p:stCondLst>
                                            <p:cond delay="0"/>
                                          </p:stCondLst>
                                        </p:cTn>
                                        <p:tgtEl>
                                          <p:spTgt spid="17">
                                            <p:txEl>
                                              <p:pRg st="0" end="0"/>
                                            </p:txEl>
                                          </p:spTgt>
                                        </p:tgtEl>
                                        <p:attrNameLst>
                                          <p:attrName>r</p:attrName>
                                        </p:attrNameLst>
                                      </p:cBhvr>
                                    </p:animRot>
                                    <p:animRot by="-1500000">
                                      <p:cBhvr>
                                        <p:cTn id="55" dur="125" fill="hold">
                                          <p:stCondLst>
                                            <p:cond delay="125"/>
                                          </p:stCondLst>
                                        </p:cTn>
                                        <p:tgtEl>
                                          <p:spTgt spid="17">
                                            <p:txEl>
                                              <p:pRg st="0" end="0"/>
                                            </p:txEl>
                                          </p:spTgt>
                                        </p:tgtEl>
                                        <p:attrNameLst>
                                          <p:attrName>r</p:attrName>
                                        </p:attrNameLst>
                                      </p:cBhvr>
                                    </p:animRot>
                                    <p:animRot by="-1500000">
                                      <p:cBhvr>
                                        <p:cTn id="56" dur="125" fill="hold">
                                          <p:stCondLst>
                                            <p:cond delay="250"/>
                                          </p:stCondLst>
                                        </p:cTn>
                                        <p:tgtEl>
                                          <p:spTgt spid="17">
                                            <p:txEl>
                                              <p:pRg st="0" end="0"/>
                                            </p:txEl>
                                          </p:spTgt>
                                        </p:tgtEl>
                                        <p:attrNameLst>
                                          <p:attrName>r</p:attrName>
                                        </p:attrNameLst>
                                      </p:cBhvr>
                                    </p:animRot>
                                    <p:animRot by="1500000">
                                      <p:cBhvr>
                                        <p:cTn id="57" dur="125" fill="hold">
                                          <p:stCondLst>
                                            <p:cond delay="375"/>
                                          </p:stCondLst>
                                        </p:cTn>
                                        <p:tgtEl>
                                          <p:spTgt spid="1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p:bldP spid="16" grpId="0" build="allAtOnce"/>
      <p:bldP spid="17" grpId="0" build="allAtOnce"/>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2C4CD"/>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02332"/>
            <a:ext cx="8229600" cy="857250"/>
          </a:xfrm>
        </p:spPr>
        <p:txBody>
          <a:bodyPr/>
          <a:lstStyle/>
          <a:p>
            <a:r>
              <a:rPr lang="en-US" dirty="0" smtClean="0">
                <a:solidFill>
                  <a:schemeClr val="bg1"/>
                </a:solidFill>
                <a:latin typeface="Felix Titling" panose="04060505060202020A04" pitchFamily="82" charset="0"/>
              </a:rPr>
              <a:t>Repeating</a:t>
            </a:r>
            <a:endParaRPr lang="ru-RU" dirty="0">
              <a:solidFill>
                <a:schemeClr val="bg1"/>
              </a:solidFill>
            </a:endParaRPr>
          </a:p>
        </p:txBody>
      </p:sp>
      <p:pic>
        <p:nvPicPr>
          <p:cNvPr id="4" name="Объект 3"/>
          <p:cNvPicPr>
            <a:picLocks noGrp="1" noChangeAspect="1"/>
          </p:cNvPicPr>
          <p:nvPr>
            <p:ph idx="1"/>
          </p:nvPr>
        </p:nvPicPr>
        <p:blipFill>
          <a:blip r:embed="rId2">
            <a:extLst>
              <a:ext uri="{BEBA8EAE-BF5A-486C-A8C5-ECC9F3942E4B}">
                <a14:imgProps xmlns="" xmlns:a14="http://schemas.microsoft.com/office/drawing/2010/main">
                  <a14:imgLayer r:embed="rId3">
                    <a14:imgEffect>
                      <a14:backgroundRemoval t="2941" b="100000" l="0" r="100000">
                        <a14:foregroundMark x1="46000" y1="14118" x2="46667" y2="67255"/>
                        <a14:foregroundMark x1="52000" y1="63725" x2="50333" y2="69804"/>
                        <a14:foregroundMark x1="42000" y1="60784" x2="44500" y2="64902"/>
                      </a14:backgroundRemoval>
                    </a14:imgEffect>
                  </a14:imgLayer>
                </a14:imgProps>
              </a:ext>
              <a:ext uri="{28A0092B-C50C-407E-A947-70E740481C1C}">
                <a14:useLocalDpi xmlns="" xmlns:a14="http://schemas.microsoft.com/office/drawing/2010/main" val="0"/>
              </a:ext>
            </a:extLst>
          </a:blip>
          <a:stretch>
            <a:fillRect/>
          </a:stretch>
        </p:blipFill>
        <p:spPr>
          <a:xfrm>
            <a:off x="395536" y="1491630"/>
            <a:ext cx="3134466" cy="2664296"/>
          </a:xfrm>
        </p:spPr>
      </p:pic>
      <p:sp>
        <p:nvSpPr>
          <p:cNvPr id="7" name="TextBox 6"/>
          <p:cNvSpPr txBox="1"/>
          <p:nvPr/>
        </p:nvSpPr>
        <p:spPr>
          <a:xfrm>
            <a:off x="2393324" y="1424130"/>
            <a:ext cx="1377300" cy="646331"/>
          </a:xfrm>
          <a:prstGeom prst="rect">
            <a:avLst/>
          </a:prstGeom>
          <a:noFill/>
        </p:spPr>
        <p:txBody>
          <a:bodyPr wrap="none" rtlCol="0">
            <a:spAutoFit/>
          </a:bodyPr>
          <a:lstStyle/>
          <a:p>
            <a:pPr algn="ctr"/>
            <a:r>
              <a:rPr lang="en-US" dirty="0" smtClean="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Cats better </a:t>
            </a:r>
          </a:p>
          <a:p>
            <a:pPr algn="ctr"/>
            <a:r>
              <a:rPr lang="en-US" dirty="0" smtClean="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than dogs</a:t>
            </a:r>
            <a:endParaRPr lang="ru-RU" dirty="0">
              <a:solidFill>
                <a:schemeClr val="tx1">
                  <a:lumMod val="65000"/>
                  <a:lumOff val="35000"/>
                </a:schemeClr>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pic>
        <p:nvPicPr>
          <p:cNvPr id="2050" name="Picture 2" descr="Картинки по запросу &quot;репортер&quot;"/>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5148064" y="1059582"/>
            <a:ext cx="1152128" cy="1152128"/>
          </a:xfrm>
          <a:prstGeom prst="rect">
            <a:avLst/>
          </a:prstGeom>
          <a:noFill/>
          <a:extLst>
            <a:ext uri="{909E8E84-426E-40DD-AFC4-6F175D3DCCD1}">
              <a14:hiddenFill xmlns="" xmlns:a14="http://schemas.microsoft.com/office/drawing/2010/main">
                <a:solidFill>
                  <a:srgbClr val="FFFFFF"/>
                </a:solidFill>
              </a14:hiddenFill>
            </a:ext>
          </a:extLst>
        </p:spPr>
      </p:pic>
      <p:sp>
        <p:nvSpPr>
          <p:cNvPr id="8" name="TextBox 7"/>
          <p:cNvSpPr txBox="1"/>
          <p:nvPr/>
        </p:nvSpPr>
        <p:spPr>
          <a:xfrm>
            <a:off x="6444208" y="1424130"/>
            <a:ext cx="2376264" cy="369332"/>
          </a:xfrm>
          <a:prstGeom prst="rect">
            <a:avLst/>
          </a:prstGeom>
          <a:noFill/>
        </p:spPr>
        <p:txBody>
          <a:bodyPr wrap="square" rtlCol="0">
            <a:spAutoFit/>
          </a:bodyPr>
          <a:lstStyle/>
          <a:p>
            <a:r>
              <a:rPr lang="en-US" dirty="0" smtClean="0"/>
              <a:t>-Dogs better than cats</a:t>
            </a:r>
            <a:endParaRPr lang="ru-RU" dirty="0"/>
          </a:p>
        </p:txBody>
      </p:sp>
      <p:pic>
        <p:nvPicPr>
          <p:cNvPr id="10" name="Рисунок 9"/>
          <p:cNvPicPr>
            <a:picLocks noChangeAspect="1"/>
          </p:cNvPicPr>
          <p:nvPr/>
        </p:nvPicPr>
        <p:blipFill rotWithShape="1">
          <a:blip r:embed="rId5" cstate="print">
            <a:extLst>
              <a:ext uri="{28A0092B-C50C-407E-A947-70E740481C1C}">
                <a14:useLocalDpi xmlns="" xmlns:a14="http://schemas.microsoft.com/office/drawing/2010/main" val="0"/>
              </a:ext>
            </a:extLst>
          </a:blip>
          <a:srcRect l="8642" r="22216"/>
          <a:stretch/>
        </p:blipFill>
        <p:spPr>
          <a:xfrm>
            <a:off x="5142630" y="2427734"/>
            <a:ext cx="1152128" cy="1152128"/>
          </a:xfrm>
          <a:prstGeom prst="rect">
            <a:avLst/>
          </a:prstGeom>
        </p:spPr>
      </p:pic>
      <p:sp>
        <p:nvSpPr>
          <p:cNvPr id="13" name="Прямоугольник 12"/>
          <p:cNvSpPr/>
          <p:nvPr/>
        </p:nvSpPr>
        <p:spPr>
          <a:xfrm>
            <a:off x="6502767" y="2819132"/>
            <a:ext cx="2259145" cy="369332"/>
          </a:xfrm>
          <a:prstGeom prst="rect">
            <a:avLst/>
          </a:prstGeom>
        </p:spPr>
        <p:txBody>
          <a:bodyPr wrap="none">
            <a:spAutoFit/>
          </a:bodyPr>
          <a:lstStyle/>
          <a:p>
            <a:r>
              <a:rPr lang="en-US" dirty="0"/>
              <a:t>-Dogs better than cats</a:t>
            </a:r>
            <a:endParaRPr lang="ru-RU" dirty="0"/>
          </a:p>
        </p:txBody>
      </p:sp>
      <p:pic>
        <p:nvPicPr>
          <p:cNvPr id="14" name="Рисунок 13"/>
          <p:cNvPicPr>
            <a:picLocks noChangeAspect="1"/>
          </p:cNvPicPr>
          <p:nvPr/>
        </p:nvPicPr>
        <p:blipFill rotWithShape="1">
          <a:blip r:embed="rId6" cstate="print">
            <a:extLst>
              <a:ext uri="{28A0092B-C50C-407E-A947-70E740481C1C}">
                <a14:useLocalDpi xmlns="" xmlns:a14="http://schemas.microsoft.com/office/drawing/2010/main" val="0"/>
              </a:ext>
            </a:extLst>
          </a:blip>
          <a:srcRect l="3971" r="27302"/>
          <a:stretch/>
        </p:blipFill>
        <p:spPr>
          <a:xfrm>
            <a:off x="5160740" y="3795886"/>
            <a:ext cx="1152128" cy="1109472"/>
          </a:xfrm>
          <a:prstGeom prst="rect">
            <a:avLst/>
          </a:prstGeom>
        </p:spPr>
      </p:pic>
      <p:sp>
        <p:nvSpPr>
          <p:cNvPr id="16" name="Прямоугольник 15"/>
          <p:cNvSpPr/>
          <p:nvPr/>
        </p:nvSpPr>
        <p:spPr>
          <a:xfrm>
            <a:off x="6510506" y="4178671"/>
            <a:ext cx="2259145" cy="369332"/>
          </a:xfrm>
          <a:prstGeom prst="rect">
            <a:avLst/>
          </a:prstGeom>
        </p:spPr>
        <p:txBody>
          <a:bodyPr wrap="none">
            <a:spAutoFit/>
          </a:bodyPr>
          <a:lstStyle/>
          <a:p>
            <a:r>
              <a:rPr lang="en-US" dirty="0"/>
              <a:t>-Dogs better than cats</a:t>
            </a:r>
            <a:endParaRPr lang="ru-RU" dirty="0"/>
          </a:p>
        </p:txBody>
      </p:sp>
      <p:cxnSp>
        <p:nvCxnSpPr>
          <p:cNvPr id="17" name="Соединительная линия уступом 16"/>
          <p:cNvCxnSpPr>
            <a:stCxn id="4" idx="3"/>
          </p:cNvCxnSpPr>
          <p:nvPr/>
        </p:nvCxnSpPr>
        <p:spPr>
          <a:xfrm flipV="1">
            <a:off x="3530002" y="1635646"/>
            <a:ext cx="1258022" cy="1188132"/>
          </a:xfrm>
          <a:prstGeom prst="bentConnector3">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9" name="Прямая со стрелкой 18"/>
          <p:cNvCxnSpPr>
            <a:stCxn id="4" idx="3"/>
          </p:cNvCxnSpPr>
          <p:nvPr/>
        </p:nvCxnSpPr>
        <p:spPr>
          <a:xfrm flipV="1">
            <a:off x="3530002" y="2819132"/>
            <a:ext cx="1474046" cy="4646"/>
          </a:xfrm>
          <a:prstGeom prst="straightConnector1">
            <a:avLst/>
          </a:prstGeom>
          <a:ln>
            <a:solidFill>
              <a:schemeClr val="tx1">
                <a:lumMod val="50000"/>
                <a:lumOff val="50000"/>
              </a:schemeClr>
            </a:solidFill>
            <a:tailEnd type="arrow"/>
          </a:ln>
        </p:spPr>
        <p:style>
          <a:lnRef idx="1">
            <a:schemeClr val="accent6"/>
          </a:lnRef>
          <a:fillRef idx="0">
            <a:schemeClr val="accent6"/>
          </a:fillRef>
          <a:effectRef idx="0">
            <a:schemeClr val="accent6"/>
          </a:effectRef>
          <a:fontRef idx="minor">
            <a:schemeClr val="tx1"/>
          </a:fontRef>
        </p:style>
      </p:cxnSp>
      <p:cxnSp>
        <p:nvCxnSpPr>
          <p:cNvPr id="21" name="Соединительная линия уступом 20"/>
          <p:cNvCxnSpPr>
            <a:stCxn id="4" idx="3"/>
            <a:endCxn id="14" idx="1"/>
          </p:cNvCxnSpPr>
          <p:nvPr/>
        </p:nvCxnSpPr>
        <p:spPr>
          <a:xfrm>
            <a:off x="3530002" y="2823778"/>
            <a:ext cx="1630738" cy="1526844"/>
          </a:xfrm>
          <a:prstGeom prst="bentConnector3">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4227766" y="2449800"/>
            <a:ext cx="749436" cy="369332"/>
          </a:xfrm>
          <a:prstGeom prst="rect">
            <a:avLst/>
          </a:prstGeom>
          <a:noFill/>
        </p:spPr>
        <p:txBody>
          <a:bodyPr wrap="none" rtlCol="0">
            <a:spAutoFit/>
          </a:bodyPr>
          <a:lstStyle/>
          <a:p>
            <a:r>
              <a:rPr lang="en-US" dirty="0" smtClean="0">
                <a:solidFill>
                  <a:srgbClr val="BF755A"/>
                </a:solidFill>
              </a:rPr>
              <a:t>watch</a:t>
            </a:r>
            <a:endParaRPr lang="ru-RU" dirty="0">
              <a:solidFill>
                <a:srgbClr val="BF755A"/>
              </a:solidFill>
            </a:endParaRPr>
          </a:p>
        </p:txBody>
      </p:sp>
      <p:sp>
        <p:nvSpPr>
          <p:cNvPr id="23" name="Прямоугольник 22"/>
          <p:cNvSpPr/>
          <p:nvPr/>
        </p:nvSpPr>
        <p:spPr>
          <a:xfrm>
            <a:off x="4144378" y="1239464"/>
            <a:ext cx="689356" cy="369332"/>
          </a:xfrm>
          <a:prstGeom prst="rect">
            <a:avLst/>
          </a:prstGeom>
        </p:spPr>
        <p:txBody>
          <a:bodyPr wrap="none">
            <a:spAutoFit/>
          </a:bodyPr>
          <a:lstStyle/>
          <a:p>
            <a:r>
              <a:rPr lang="en-US" dirty="0" smtClean="0">
                <a:solidFill>
                  <a:srgbClr val="BF755A"/>
                </a:solidFill>
              </a:rPr>
              <a:t>listen</a:t>
            </a:r>
            <a:endParaRPr lang="ru-RU" dirty="0"/>
          </a:p>
        </p:txBody>
      </p:sp>
      <p:sp>
        <p:nvSpPr>
          <p:cNvPr id="24" name="Прямоугольник 23"/>
          <p:cNvSpPr/>
          <p:nvPr/>
        </p:nvSpPr>
        <p:spPr>
          <a:xfrm>
            <a:off x="4483197" y="3981290"/>
            <a:ext cx="609654" cy="369332"/>
          </a:xfrm>
          <a:prstGeom prst="rect">
            <a:avLst/>
          </a:prstGeom>
        </p:spPr>
        <p:txBody>
          <a:bodyPr wrap="none">
            <a:spAutoFit/>
          </a:bodyPr>
          <a:lstStyle/>
          <a:p>
            <a:r>
              <a:rPr lang="en-US" dirty="0" smtClean="0">
                <a:solidFill>
                  <a:srgbClr val="BF755A"/>
                </a:solidFill>
              </a:rPr>
              <a:t>read</a:t>
            </a:r>
            <a:endParaRPr lang="ru-RU" dirty="0"/>
          </a:p>
        </p:txBody>
      </p:sp>
      <p:sp>
        <p:nvSpPr>
          <p:cNvPr id="25" name="TextBox 24"/>
          <p:cNvSpPr txBox="1"/>
          <p:nvPr/>
        </p:nvSpPr>
        <p:spPr>
          <a:xfrm>
            <a:off x="2267744" y="1424130"/>
            <a:ext cx="1728192" cy="646331"/>
          </a:xfrm>
          <a:prstGeom prst="rect">
            <a:avLst/>
          </a:prstGeom>
          <a:noFill/>
        </p:spPr>
        <p:txBody>
          <a:bodyPr wrap="square" rtlCol="0">
            <a:spAutoFit/>
          </a:bodyPr>
          <a:lstStyle/>
          <a:p>
            <a:pPr algn="ctr"/>
            <a:r>
              <a:rPr lang="en-US" dirty="0" smtClean="0"/>
              <a:t>DOGS BETTER THAN CATS</a:t>
            </a:r>
            <a:endParaRPr lang="ru-RU" dirty="0"/>
          </a:p>
        </p:txBody>
      </p:sp>
    </p:spTree>
    <p:extLst>
      <p:ext uri="{BB962C8B-B14F-4D97-AF65-F5344CB8AC3E}">
        <p14:creationId xmlns="" xmlns:p14="http://schemas.microsoft.com/office/powerpoint/2010/main" val="3497344979"/>
      </p:ext>
    </p:extLst>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grpId="0" nodeType="clickEffect">
                                  <p:stCondLst>
                                    <p:cond delay="0"/>
                                  </p:stCondLst>
                                  <p:childTnLst>
                                    <p:animEffect transition="out" filter="wheel(1)">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5">
                                            <p:txEl>
                                              <p:pRg st="0" end="0"/>
                                            </p:txEl>
                                          </p:spTgt>
                                        </p:tgtEl>
                                        <p:attrNameLst>
                                          <p:attrName>style.visibility</p:attrName>
                                        </p:attrNameLst>
                                      </p:cBhvr>
                                      <p:to>
                                        <p:strVal val="visible"/>
                                      </p:to>
                                    </p:set>
                                    <p:animEffect transition="in" filter="fade">
                                      <p:cBhvr>
                                        <p:cTn id="12" dur="500"/>
                                        <p:tgtEl>
                                          <p:spTgt spid="2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dirty="0">
                <a:solidFill>
                  <a:srgbClr val="B9D948"/>
                </a:solidFill>
                <a:latin typeface="Felix Titling" panose="04060505060202020A04" pitchFamily="82" charset="0"/>
              </a:rPr>
              <a:t>Everyday </a:t>
            </a:r>
            <a:r>
              <a:rPr lang="en-US" dirty="0" smtClean="0">
                <a:solidFill>
                  <a:srgbClr val="B9D948"/>
                </a:solidFill>
                <a:latin typeface="Felix Titling" panose="04060505060202020A04" pitchFamily="82" charset="0"/>
              </a:rPr>
              <a:t>tale</a:t>
            </a:r>
            <a:endParaRPr lang="ru-RU" dirty="0">
              <a:solidFill>
                <a:srgbClr val="B9D948"/>
              </a:solidFill>
            </a:endParaRPr>
          </a:p>
        </p:txBody>
      </p:sp>
      <p:pic>
        <p:nvPicPr>
          <p:cNvPr id="4" name="Объект 3"/>
          <p:cNvPicPr>
            <a:picLocks noGrp="1" noChangeAspect="1"/>
          </p:cNvPicPr>
          <p:nvPr>
            <p:ph idx="1"/>
          </p:nvPr>
        </p:nvPicPr>
        <p:blipFill>
          <a:blip r:embed="rId2">
            <a:extLst>
              <a:ext uri="{BEBA8EAE-BF5A-486C-A8C5-ECC9F3942E4B}">
                <a14:imgProps xmlns="" xmlns:a14="http://schemas.microsoft.com/office/drawing/2010/main">
                  <a14:imgLayer r:embed="rId3">
                    <a14:imgEffect>
                      <a14:backgroundRemoval t="0" b="100000" l="2333" r="100000">
                        <a14:backgroundMark x1="38333" y1="74423" x2="38333" y2="74423"/>
                      </a14:backgroundRemoval>
                    </a14:imgEffect>
                  </a14:imgLayer>
                </a14:imgProps>
              </a:ext>
              <a:ext uri="{28A0092B-C50C-407E-A947-70E740481C1C}">
                <a14:useLocalDpi xmlns="" xmlns:a14="http://schemas.microsoft.com/office/drawing/2010/main" val="0"/>
              </a:ext>
            </a:extLst>
          </a:blip>
          <a:stretch>
            <a:fillRect/>
          </a:stretch>
        </p:blipFill>
        <p:spPr>
          <a:xfrm>
            <a:off x="2051720" y="2139702"/>
            <a:ext cx="5359056" cy="3096344"/>
          </a:xfrm>
        </p:spPr>
      </p:pic>
      <p:sp>
        <p:nvSpPr>
          <p:cNvPr id="5" name="Прямоугольная выноска 4"/>
          <p:cNvSpPr/>
          <p:nvPr/>
        </p:nvSpPr>
        <p:spPr>
          <a:xfrm flipH="1">
            <a:off x="3032212" y="1006000"/>
            <a:ext cx="1895623" cy="834056"/>
          </a:xfrm>
          <a:prstGeom prst="wedgeRectCallout">
            <a:avLst/>
          </a:prstGeom>
          <a:noFill/>
          <a:ln>
            <a:solidFill>
              <a:srgbClr val="4873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TextBox 5"/>
          <p:cNvSpPr txBox="1"/>
          <p:nvPr/>
        </p:nvSpPr>
        <p:spPr>
          <a:xfrm>
            <a:off x="2240124" y="2643758"/>
            <a:ext cx="1584176" cy="923330"/>
          </a:xfrm>
          <a:prstGeom prst="rect">
            <a:avLst/>
          </a:prstGeom>
          <a:noFill/>
        </p:spPr>
        <p:txBody>
          <a:bodyPr wrap="square" rtlCol="0">
            <a:spAutoFit/>
          </a:bodyPr>
          <a:lstStyle/>
          <a:p>
            <a:pPr algn="just"/>
            <a:r>
              <a:rPr lang="en-US" dirty="0" smtClean="0">
                <a:solidFill>
                  <a:schemeClr val="tx1">
                    <a:lumMod val="50000"/>
                    <a:lumOff val="50000"/>
                  </a:schemeClr>
                </a:solidFill>
              </a:rPr>
              <a:t>Today was the best </a:t>
            </a:r>
          </a:p>
          <a:p>
            <a:pPr algn="just"/>
            <a:r>
              <a:rPr lang="en-US" dirty="0" smtClean="0">
                <a:solidFill>
                  <a:schemeClr val="tx1">
                    <a:lumMod val="50000"/>
                    <a:lumOff val="50000"/>
                  </a:schemeClr>
                </a:solidFill>
              </a:rPr>
              <a:t>weather </a:t>
            </a:r>
            <a:endParaRPr lang="ru-RU" dirty="0">
              <a:solidFill>
                <a:schemeClr val="tx1">
                  <a:lumMod val="50000"/>
                  <a:lumOff val="50000"/>
                </a:schemeClr>
              </a:solidFill>
            </a:endParaRPr>
          </a:p>
        </p:txBody>
      </p:sp>
      <p:sp>
        <p:nvSpPr>
          <p:cNvPr id="7" name="Прямоугольная выноска 6"/>
          <p:cNvSpPr/>
          <p:nvPr/>
        </p:nvSpPr>
        <p:spPr>
          <a:xfrm>
            <a:off x="5652120" y="2121700"/>
            <a:ext cx="1908212" cy="900100"/>
          </a:xfrm>
          <a:prstGeom prst="wedgeRectCallout">
            <a:avLst/>
          </a:prstGeom>
          <a:noFill/>
          <a:ln>
            <a:solidFill>
              <a:srgbClr val="4873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Box 7"/>
          <p:cNvSpPr txBox="1"/>
          <p:nvPr/>
        </p:nvSpPr>
        <p:spPr>
          <a:xfrm>
            <a:off x="5683117" y="2121700"/>
            <a:ext cx="1877215" cy="923330"/>
          </a:xfrm>
          <a:prstGeom prst="rect">
            <a:avLst/>
          </a:prstGeom>
          <a:noFill/>
        </p:spPr>
        <p:txBody>
          <a:bodyPr wrap="square" rtlCol="0">
            <a:spAutoFit/>
          </a:bodyPr>
          <a:lstStyle/>
          <a:p>
            <a:r>
              <a:rPr lang="en-US" dirty="0" smtClean="0">
                <a:solidFill>
                  <a:schemeClr val="tx1">
                    <a:lumMod val="50000"/>
                    <a:lumOff val="50000"/>
                  </a:schemeClr>
                </a:solidFill>
              </a:rPr>
              <a:t>There were a lot of people</a:t>
            </a:r>
          </a:p>
          <a:p>
            <a:r>
              <a:rPr lang="en-US" dirty="0" smtClean="0">
                <a:solidFill>
                  <a:schemeClr val="tx1">
                    <a:lumMod val="50000"/>
                    <a:lumOff val="50000"/>
                  </a:schemeClr>
                </a:solidFill>
              </a:rPr>
              <a:t>walking outside</a:t>
            </a:r>
            <a:endParaRPr lang="ru-RU" dirty="0">
              <a:solidFill>
                <a:schemeClr val="tx1">
                  <a:lumMod val="50000"/>
                  <a:lumOff val="50000"/>
                </a:schemeClr>
              </a:solidFill>
            </a:endParaRPr>
          </a:p>
        </p:txBody>
      </p:sp>
      <p:sp>
        <p:nvSpPr>
          <p:cNvPr id="9" name="Прямоугольная выноска 8"/>
          <p:cNvSpPr/>
          <p:nvPr/>
        </p:nvSpPr>
        <p:spPr>
          <a:xfrm flipH="1">
            <a:off x="2132112" y="2571750"/>
            <a:ext cx="1800200" cy="1088504"/>
          </a:xfrm>
          <a:prstGeom prst="wedgeRectCallout">
            <a:avLst/>
          </a:prstGeom>
          <a:noFill/>
          <a:ln>
            <a:solidFill>
              <a:srgbClr val="4873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TextBox 9"/>
          <p:cNvSpPr txBox="1"/>
          <p:nvPr/>
        </p:nvSpPr>
        <p:spPr>
          <a:xfrm>
            <a:off x="3051435" y="1009059"/>
            <a:ext cx="1895623" cy="830997"/>
          </a:xfrm>
          <a:prstGeom prst="rect">
            <a:avLst/>
          </a:prstGeom>
          <a:noFill/>
        </p:spPr>
        <p:txBody>
          <a:bodyPr wrap="square" rtlCol="0">
            <a:spAutoFit/>
          </a:bodyPr>
          <a:lstStyle/>
          <a:p>
            <a:r>
              <a:rPr lang="en-US" sz="1200" dirty="0">
                <a:solidFill>
                  <a:schemeClr val="tx1">
                    <a:lumMod val="50000"/>
                    <a:lumOff val="50000"/>
                  </a:schemeClr>
                </a:solidFill>
              </a:rPr>
              <a:t>B</a:t>
            </a:r>
            <a:r>
              <a:rPr lang="en-US" sz="1200" dirty="0" smtClean="0">
                <a:solidFill>
                  <a:schemeClr val="tx1">
                    <a:lumMod val="50000"/>
                    <a:lumOff val="50000"/>
                  </a:schemeClr>
                </a:solidFill>
              </a:rPr>
              <a:t>y </a:t>
            </a:r>
            <a:r>
              <a:rPr lang="en-US" sz="1200" dirty="0">
                <a:solidFill>
                  <a:schemeClr val="tx1">
                    <a:lumMod val="50000"/>
                    <a:lumOff val="50000"/>
                  </a:schemeClr>
                </a:solidFill>
              </a:rPr>
              <a:t>the way, aliens arrived and took </a:t>
            </a:r>
            <a:endParaRPr lang="ru-RU" sz="1200" dirty="0" smtClean="0">
              <a:solidFill>
                <a:schemeClr val="tx1">
                  <a:lumMod val="50000"/>
                  <a:lumOff val="50000"/>
                </a:schemeClr>
              </a:solidFill>
            </a:endParaRPr>
          </a:p>
          <a:p>
            <a:r>
              <a:rPr lang="en-US" sz="1200" dirty="0" smtClean="0">
                <a:solidFill>
                  <a:schemeClr val="tx1">
                    <a:lumMod val="50000"/>
                    <a:lumOff val="50000"/>
                  </a:schemeClr>
                </a:solidFill>
              </a:rPr>
              <a:t>a </a:t>
            </a:r>
            <a:r>
              <a:rPr lang="en-US" sz="1200" dirty="0">
                <a:solidFill>
                  <a:schemeClr val="tx1">
                    <a:lumMod val="50000"/>
                    <a:lumOff val="50000"/>
                  </a:schemeClr>
                </a:solidFill>
              </a:rPr>
              <a:t>couple of people</a:t>
            </a:r>
            <a:r>
              <a:rPr lang="en-US" sz="1200" dirty="0" smtClean="0">
                <a:solidFill>
                  <a:schemeClr val="tx1">
                    <a:lumMod val="50000"/>
                    <a:lumOff val="50000"/>
                  </a:schemeClr>
                </a:solidFill>
              </a:rPr>
              <a:t>,</a:t>
            </a:r>
            <a:endParaRPr lang="ru-RU" sz="1200" dirty="0" smtClean="0">
              <a:solidFill>
                <a:schemeClr val="tx1">
                  <a:lumMod val="50000"/>
                  <a:lumOff val="50000"/>
                </a:schemeClr>
              </a:solidFill>
            </a:endParaRPr>
          </a:p>
          <a:p>
            <a:r>
              <a:rPr lang="en-US" sz="1200" dirty="0" smtClean="0">
                <a:solidFill>
                  <a:schemeClr val="tx1">
                    <a:lumMod val="50000"/>
                    <a:lumOff val="50000"/>
                  </a:schemeClr>
                </a:solidFill>
              </a:rPr>
              <a:t>but </a:t>
            </a:r>
            <a:r>
              <a:rPr lang="en-US" sz="1200" dirty="0">
                <a:solidFill>
                  <a:schemeClr val="tx1">
                    <a:lumMod val="50000"/>
                    <a:lumOff val="50000"/>
                  </a:schemeClr>
                </a:solidFill>
              </a:rPr>
              <a:t>it doesn’t matter</a:t>
            </a:r>
            <a:endParaRPr lang="ru-RU" sz="1200" dirty="0">
              <a:solidFill>
                <a:schemeClr val="tx1">
                  <a:lumMod val="50000"/>
                  <a:lumOff val="50000"/>
                </a:schemeClr>
              </a:solidFill>
            </a:endParaRPr>
          </a:p>
        </p:txBody>
      </p:sp>
    </p:spTree>
    <p:extLst>
      <p:ext uri="{BB962C8B-B14F-4D97-AF65-F5344CB8AC3E}">
        <p14:creationId xmlns="" xmlns:p14="http://schemas.microsoft.com/office/powerpoint/2010/main" val="726736174"/>
      </p:ext>
    </p:extLst>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BFD6D9"/>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347614"/>
            <a:ext cx="8229600" cy="1433314"/>
          </a:xfrm>
        </p:spPr>
        <p:txBody>
          <a:bodyPr>
            <a:noAutofit/>
          </a:bodyPr>
          <a:lstStyle/>
          <a:p>
            <a:r>
              <a:rPr lang="en-US" sz="5400" b="1" dirty="0">
                <a:solidFill>
                  <a:schemeClr val="bg1"/>
                </a:solidFill>
                <a:latin typeface="Felix Titling" panose="04060505060202020A04" pitchFamily="82" charset="0"/>
              </a:rPr>
              <a:t>News in </a:t>
            </a:r>
            <a:r>
              <a:rPr lang="ru-RU" sz="5400" b="1" dirty="0" smtClean="0">
                <a:solidFill>
                  <a:schemeClr val="bg1"/>
                </a:solidFill>
                <a:latin typeface="Felix Titling" panose="04060505060202020A04" pitchFamily="82" charset="0"/>
              </a:rPr>
              <a:t/>
            </a:r>
            <a:br>
              <a:rPr lang="ru-RU" sz="5400" b="1" dirty="0" smtClean="0">
                <a:solidFill>
                  <a:schemeClr val="bg1"/>
                </a:solidFill>
                <a:latin typeface="Felix Titling" panose="04060505060202020A04" pitchFamily="82" charset="0"/>
              </a:rPr>
            </a:br>
            <a:r>
              <a:rPr lang="en-US" sz="5400" b="1" dirty="0" smtClean="0">
                <a:solidFill>
                  <a:schemeClr val="bg1"/>
                </a:solidFill>
                <a:latin typeface="Felix Titling" panose="04060505060202020A04" pitchFamily="82" charset="0"/>
              </a:rPr>
              <a:t>The USA </a:t>
            </a:r>
            <a:r>
              <a:rPr lang="en-US" sz="5400" b="1" dirty="0">
                <a:solidFill>
                  <a:schemeClr val="bg1"/>
                </a:solidFill>
                <a:latin typeface="Felix Titling" panose="04060505060202020A04" pitchFamily="82" charset="0"/>
              </a:rPr>
              <a:t>and in </a:t>
            </a:r>
            <a:r>
              <a:rPr lang="en-US" sz="5400" b="1" dirty="0" smtClean="0">
                <a:solidFill>
                  <a:schemeClr val="bg1"/>
                </a:solidFill>
                <a:latin typeface="Felix Titling" panose="04060505060202020A04" pitchFamily="82" charset="0"/>
              </a:rPr>
              <a:t>Russia</a:t>
            </a:r>
            <a:endParaRPr lang="ru-RU" sz="5400" dirty="0">
              <a:solidFill>
                <a:schemeClr val="bg1"/>
              </a:solidFill>
            </a:endParaRPr>
          </a:p>
        </p:txBody>
      </p:sp>
    </p:spTree>
    <p:extLst>
      <p:ext uri="{BB962C8B-B14F-4D97-AF65-F5344CB8AC3E}">
        <p14:creationId xmlns="" xmlns:p14="http://schemas.microsoft.com/office/powerpoint/2010/main" val="4290116638"/>
      </p:ext>
    </p:extLst>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 xmlns:a14="http://schemas.microsoft.com/office/drawing/2010/main" val="0"/>
              </a:ext>
            </a:extLst>
          </a:blip>
          <a:srcRect l="14860" t="6708" r="27526" b="4451"/>
          <a:stretch/>
        </p:blipFill>
        <p:spPr bwMode="auto">
          <a:xfrm>
            <a:off x="683568" y="83416"/>
            <a:ext cx="3961245" cy="3435846"/>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rotWithShape="1">
          <a:blip r:embed="rId3" cstate="print">
            <a:extLst>
              <a:ext uri="{28A0092B-C50C-407E-A947-70E740481C1C}">
                <a14:useLocalDpi xmlns="" xmlns:a14="http://schemas.microsoft.com/office/drawing/2010/main" val="0"/>
              </a:ext>
            </a:extLst>
          </a:blip>
          <a:srcRect l="22346" t="8907" r="29246" b="5170"/>
          <a:stretch/>
        </p:blipFill>
        <p:spPr bwMode="auto">
          <a:xfrm>
            <a:off x="5076056" y="195486"/>
            <a:ext cx="2773057" cy="27686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rotWithShape="1">
          <a:blip r:embed="rId4" cstate="print">
            <a:extLst>
              <a:ext uri="{28A0092B-C50C-407E-A947-70E740481C1C}">
                <a14:useLocalDpi xmlns="" xmlns:a14="http://schemas.microsoft.com/office/drawing/2010/main" val="0"/>
              </a:ext>
            </a:extLst>
          </a:blip>
          <a:srcRect l="10083" t="8443" r="12354" b="7292"/>
          <a:stretch/>
        </p:blipFill>
        <p:spPr bwMode="auto">
          <a:xfrm>
            <a:off x="3539993" y="1801339"/>
            <a:ext cx="5029200" cy="3073400"/>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rotWithShape="1">
          <a:blip r:embed="rId5" cstate="print">
            <a:extLst>
              <a:ext uri="{28A0092B-C50C-407E-A947-70E740481C1C}">
                <a14:useLocalDpi xmlns="" xmlns:a14="http://schemas.microsoft.com/office/drawing/2010/main" val="0"/>
              </a:ext>
            </a:extLst>
          </a:blip>
          <a:srcRect t="6753" b="4232"/>
          <a:stretch/>
        </p:blipFill>
        <p:spPr bwMode="auto">
          <a:xfrm>
            <a:off x="190760" y="1635646"/>
            <a:ext cx="5687522" cy="2847826"/>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3635031411"/>
      </p:ext>
    </p:extLst>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27"/>
                                        </p:tgtEl>
                                        <p:attrNameLst>
                                          <p:attrName>style.visibility</p:attrName>
                                        </p:attrNameLst>
                                      </p:cBhvr>
                                      <p:to>
                                        <p:strVal val="visible"/>
                                      </p:to>
                                    </p:set>
                                    <p:animEffect transition="in" filter="fade">
                                      <p:cBhvr>
                                        <p:cTn id="12" dur="500"/>
                                        <p:tgtEl>
                                          <p:spTgt spid="102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animEffect transition="in" filter="fade">
                                      <p:cBhvr>
                                        <p:cTn id="17" dur="500"/>
                                        <p:tgtEl>
                                          <p:spTgt spid="102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29"/>
                                        </p:tgtEl>
                                        <p:attrNameLst>
                                          <p:attrName>style.visibility</p:attrName>
                                        </p:attrNameLst>
                                      </p:cBhvr>
                                      <p:to>
                                        <p:strVal val="visible"/>
                                      </p:to>
                                    </p:set>
                                    <p:animEffect transition="in" filter="fade">
                                      <p:cBhvr>
                                        <p:cTn id="22" dur="500"/>
                                        <p:tgtEl>
                                          <p:spTgt spid="10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solidFill>
                  <a:srgbClr val="BFD6D9"/>
                </a:solidFill>
                <a:latin typeface="Felix Titling" panose="04060505060202020A04" pitchFamily="82" charset="0"/>
              </a:rPr>
              <a:t>USA news</a:t>
            </a:r>
            <a:endParaRPr lang="ru-RU" dirty="0">
              <a:solidFill>
                <a:srgbClr val="BFD6D9"/>
              </a:solidFill>
            </a:endParaRPr>
          </a:p>
        </p:txBody>
      </p:sp>
      <p:pic>
        <p:nvPicPr>
          <p:cNvPr id="4" name="Picture 6"/>
          <p:cNvPicPr>
            <a:picLocks noChangeAspect="1" noChangeArrowheads="1"/>
          </p:cNvPicPr>
          <p:nvPr/>
        </p:nvPicPr>
        <p:blipFill rotWithShape="1">
          <a:blip r:embed="rId2" cstate="print">
            <a:extLst>
              <a:ext uri="{28A0092B-C50C-407E-A947-70E740481C1C}">
                <a14:useLocalDpi xmlns="" xmlns:a14="http://schemas.microsoft.com/office/drawing/2010/main" val="0"/>
              </a:ext>
            </a:extLst>
          </a:blip>
          <a:srcRect t="10498" r="11370" b="5243"/>
          <a:stretch/>
        </p:blipFill>
        <p:spPr bwMode="auto">
          <a:xfrm>
            <a:off x="305796" y="1347614"/>
            <a:ext cx="4984659" cy="2664296"/>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2050" name="Picture 2"/>
          <p:cNvPicPr>
            <a:picLocks noChangeAspect="1" noChangeArrowheads="1"/>
          </p:cNvPicPr>
          <p:nvPr/>
        </p:nvPicPr>
        <p:blipFill rotWithShape="1">
          <a:blip r:embed="rId3" cstate="print">
            <a:extLst>
              <a:ext uri="{28A0092B-C50C-407E-A947-70E740481C1C}">
                <a14:useLocalDpi xmlns="" xmlns:a14="http://schemas.microsoft.com/office/drawing/2010/main" val="0"/>
              </a:ext>
            </a:extLst>
          </a:blip>
          <a:srcRect t="7610" r="1847" b="4265"/>
          <a:stretch/>
        </p:blipFill>
        <p:spPr bwMode="auto">
          <a:xfrm>
            <a:off x="3874239" y="2139702"/>
            <a:ext cx="4953001" cy="2657161"/>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cxnSp>
        <p:nvCxnSpPr>
          <p:cNvPr id="7" name="Прямая со стрелкой 6"/>
          <p:cNvCxnSpPr>
            <a:endCxn id="4" idx="0"/>
          </p:cNvCxnSpPr>
          <p:nvPr/>
        </p:nvCxnSpPr>
        <p:spPr>
          <a:xfrm flipH="1">
            <a:off x="2798126" y="987574"/>
            <a:ext cx="1076113" cy="360040"/>
          </a:xfrm>
          <a:prstGeom prst="straightConnector1">
            <a:avLst/>
          </a:prstGeom>
          <a:ln>
            <a:solidFill>
              <a:srgbClr val="B9D948"/>
            </a:solidFill>
            <a:tailEnd type="arrow"/>
          </a:ln>
        </p:spPr>
        <p:style>
          <a:lnRef idx="1">
            <a:schemeClr val="accent1"/>
          </a:lnRef>
          <a:fillRef idx="0">
            <a:schemeClr val="accent1"/>
          </a:fillRef>
          <a:effectRef idx="0">
            <a:schemeClr val="accent1"/>
          </a:effectRef>
          <a:fontRef idx="minor">
            <a:schemeClr val="tx1"/>
          </a:fontRef>
        </p:style>
      </p:cxnSp>
      <p:cxnSp>
        <p:nvCxnSpPr>
          <p:cNvPr id="9" name="Прямая со стрелкой 8"/>
          <p:cNvCxnSpPr/>
          <p:nvPr/>
        </p:nvCxnSpPr>
        <p:spPr>
          <a:xfrm>
            <a:off x="5652120" y="987574"/>
            <a:ext cx="1250462" cy="1025847"/>
          </a:xfrm>
          <a:prstGeom prst="straightConnector1">
            <a:avLst/>
          </a:prstGeom>
          <a:ln>
            <a:solidFill>
              <a:srgbClr val="B9D948"/>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4251821216"/>
      </p:ext>
    </p:extLst>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fade">
                                      <p:cBhvr>
                                        <p:cTn id="12"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51470"/>
            <a:ext cx="8229600" cy="857250"/>
          </a:xfrm>
        </p:spPr>
        <p:txBody>
          <a:bodyPr>
            <a:normAutofit/>
          </a:bodyPr>
          <a:lstStyle/>
          <a:p>
            <a:r>
              <a:rPr lang="en-US" sz="3600" b="1" dirty="0" smtClean="0">
                <a:solidFill>
                  <a:srgbClr val="487353"/>
                </a:solidFill>
                <a:latin typeface="Felix Titling" panose="04060505060202020A04" pitchFamily="82" charset="0"/>
              </a:rPr>
              <a:t>Popularity of news searching</a:t>
            </a:r>
            <a:endParaRPr lang="ru-RU" sz="3600" b="1" dirty="0">
              <a:solidFill>
                <a:srgbClr val="487353"/>
              </a:solidFill>
            </a:endParaRPr>
          </a:p>
        </p:txBody>
      </p:sp>
      <p:pic>
        <p:nvPicPr>
          <p:cNvPr id="4" name="Объект 3"/>
          <p:cNvPicPr/>
          <p:nvPr/>
        </p:nvPicPr>
        <p:blipFill>
          <a:blip r:embed="rId2">
            <a:extLst>
              <a:ext uri="{BEBA8EAE-BF5A-486C-A8C5-ECC9F3942E4B}">
                <a14:imgProps xmlns="" xmlns:a14="http://schemas.microsoft.com/office/drawing/2010/main">
                  <a14:imgLayer r:embed="rId3">
                    <a14:imgEffect>
                      <a14:sharpenSoften amount="50000"/>
                    </a14:imgEffect>
                    <a14:imgEffect>
                      <a14:saturation sat="400000"/>
                    </a14:imgEffect>
                  </a14:imgLayer>
                </a14:imgProps>
              </a:ext>
              <a:ext uri="{28A0092B-C50C-407E-A947-70E740481C1C}">
                <a14:useLocalDpi xmlns="" xmlns:a14="http://schemas.microsoft.com/office/drawing/2010/main" val="0"/>
              </a:ext>
            </a:extLst>
          </a:blip>
          <a:stretch>
            <a:fillRect/>
          </a:stretch>
        </p:blipFill>
        <p:spPr>
          <a:xfrm>
            <a:off x="229029" y="987573"/>
            <a:ext cx="6266815" cy="18002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Рисунок 4"/>
          <p:cNvPicPr/>
          <p:nvPr/>
        </p:nvPicPr>
        <p:blipFill>
          <a:blip r:embed="rId4" cstate="print">
            <a:extLst>
              <a:ext uri="{BEBA8EAE-BF5A-486C-A8C5-ECC9F3942E4B}">
                <a14:imgProps xmlns="" xmlns:a14="http://schemas.microsoft.com/office/drawing/2010/main">
                  <a14:imgLayer r:embed="rId5">
                    <a14:imgEffect>
                      <a14:sharpenSoften amount="50000"/>
                    </a14:imgEffect>
                  </a14:imgLayer>
                </a14:imgProps>
              </a:ext>
              <a:ext uri="{28A0092B-C50C-407E-A947-70E740481C1C}">
                <a14:useLocalDpi xmlns="" xmlns:a14="http://schemas.microsoft.com/office/drawing/2010/main" val="0"/>
              </a:ext>
            </a:extLst>
          </a:blip>
          <a:stretch>
            <a:fillRect/>
          </a:stretch>
        </p:blipFill>
        <p:spPr>
          <a:xfrm>
            <a:off x="2924175" y="3160400"/>
            <a:ext cx="6219825" cy="1724025"/>
          </a:xfrm>
          <a:prstGeom prst="rect">
            <a:avLst/>
          </a:prstGeom>
          <a:ln>
            <a:noFill/>
          </a:ln>
          <a:effectLst>
            <a:softEdge rad="112500"/>
          </a:effectLst>
        </p:spPr>
      </p:pic>
      <p:sp>
        <p:nvSpPr>
          <p:cNvPr id="6" name="TextBox 5"/>
          <p:cNvSpPr txBox="1"/>
          <p:nvPr/>
        </p:nvSpPr>
        <p:spPr>
          <a:xfrm>
            <a:off x="7092280" y="1574561"/>
            <a:ext cx="1152128" cy="584775"/>
          </a:xfrm>
          <a:prstGeom prst="rect">
            <a:avLst/>
          </a:prstGeom>
          <a:noFill/>
        </p:spPr>
        <p:txBody>
          <a:bodyPr wrap="square" rtlCol="0">
            <a:spAutoFit/>
          </a:bodyPr>
          <a:lstStyle/>
          <a:p>
            <a:r>
              <a:rPr lang="en-US" sz="3200" dirty="0" smtClean="0">
                <a:solidFill>
                  <a:srgbClr val="BF755A"/>
                </a:solidFill>
                <a:latin typeface="Felix Titling" panose="04060505060202020A04" pitchFamily="82" charset="0"/>
              </a:rPr>
              <a:t>USA</a:t>
            </a:r>
            <a:endParaRPr lang="ru-RU" sz="3200" dirty="0">
              <a:solidFill>
                <a:srgbClr val="BF755A"/>
              </a:solidFill>
            </a:endParaRPr>
          </a:p>
        </p:txBody>
      </p:sp>
      <p:sp>
        <p:nvSpPr>
          <p:cNvPr id="7" name="TextBox 6"/>
          <p:cNvSpPr txBox="1"/>
          <p:nvPr/>
        </p:nvSpPr>
        <p:spPr>
          <a:xfrm>
            <a:off x="395536" y="3760802"/>
            <a:ext cx="1584176" cy="584775"/>
          </a:xfrm>
          <a:prstGeom prst="rect">
            <a:avLst/>
          </a:prstGeom>
          <a:noFill/>
        </p:spPr>
        <p:txBody>
          <a:bodyPr wrap="square" rtlCol="0">
            <a:spAutoFit/>
          </a:bodyPr>
          <a:lstStyle/>
          <a:p>
            <a:r>
              <a:rPr lang="en-US" sz="3200" dirty="0" smtClean="0">
                <a:solidFill>
                  <a:srgbClr val="BF755A"/>
                </a:solidFill>
                <a:latin typeface="Felix Titling" panose="04060505060202020A04" pitchFamily="82" charset="0"/>
              </a:rPr>
              <a:t>Russia</a:t>
            </a:r>
            <a:endParaRPr lang="ru-RU" sz="2000" dirty="0">
              <a:solidFill>
                <a:srgbClr val="BF755A"/>
              </a:solidFill>
            </a:endParaRPr>
          </a:p>
        </p:txBody>
      </p:sp>
      <p:sp>
        <p:nvSpPr>
          <p:cNvPr id="8" name="TextBox 7"/>
          <p:cNvSpPr txBox="1"/>
          <p:nvPr/>
        </p:nvSpPr>
        <p:spPr>
          <a:xfrm>
            <a:off x="5580112" y="688497"/>
            <a:ext cx="3024336" cy="338554"/>
          </a:xfrm>
          <a:prstGeom prst="rect">
            <a:avLst/>
          </a:prstGeom>
          <a:noFill/>
        </p:spPr>
        <p:txBody>
          <a:bodyPr wrap="square" rtlCol="0">
            <a:spAutoFit/>
          </a:bodyPr>
          <a:lstStyle/>
          <a:p>
            <a:r>
              <a:rPr lang="en-US" sz="1600" dirty="0">
                <a:solidFill>
                  <a:srgbClr val="B9D948"/>
                </a:solidFill>
              </a:rPr>
              <a:t>G</a:t>
            </a:r>
            <a:r>
              <a:rPr lang="en-US" sz="1600" dirty="0" smtClean="0">
                <a:solidFill>
                  <a:srgbClr val="B9D948"/>
                </a:solidFill>
              </a:rPr>
              <a:t>oogle analytics service was used</a:t>
            </a:r>
            <a:endParaRPr lang="ru-RU" sz="1600" dirty="0">
              <a:solidFill>
                <a:srgbClr val="B9D948"/>
              </a:solidFill>
            </a:endParaRPr>
          </a:p>
        </p:txBody>
      </p:sp>
      <p:sp>
        <p:nvSpPr>
          <p:cNvPr id="3" name="TextBox 2"/>
          <p:cNvSpPr txBox="1"/>
          <p:nvPr/>
        </p:nvSpPr>
        <p:spPr>
          <a:xfrm rot="16200000">
            <a:off x="-477203" y="1517082"/>
            <a:ext cx="1240007" cy="276999"/>
          </a:xfrm>
          <a:prstGeom prst="rect">
            <a:avLst/>
          </a:prstGeom>
          <a:noFill/>
        </p:spPr>
        <p:txBody>
          <a:bodyPr wrap="square" rtlCol="0">
            <a:spAutoFit/>
          </a:bodyPr>
          <a:lstStyle/>
          <a:p>
            <a:r>
              <a:rPr lang="en-US" sz="1200" dirty="0" smtClean="0"/>
              <a:t>% of residents</a:t>
            </a:r>
            <a:endParaRPr lang="ru-RU" sz="1200" dirty="0"/>
          </a:p>
        </p:txBody>
      </p:sp>
      <p:sp>
        <p:nvSpPr>
          <p:cNvPr id="9" name="TextBox 8"/>
          <p:cNvSpPr txBox="1"/>
          <p:nvPr/>
        </p:nvSpPr>
        <p:spPr>
          <a:xfrm rot="16200000">
            <a:off x="2190505" y="3801402"/>
            <a:ext cx="1240007" cy="276999"/>
          </a:xfrm>
          <a:prstGeom prst="rect">
            <a:avLst/>
          </a:prstGeom>
          <a:noFill/>
        </p:spPr>
        <p:txBody>
          <a:bodyPr wrap="square" rtlCol="0">
            <a:spAutoFit/>
          </a:bodyPr>
          <a:lstStyle/>
          <a:p>
            <a:r>
              <a:rPr lang="en-US" sz="1200" dirty="0" smtClean="0"/>
              <a:t>% of residents</a:t>
            </a:r>
            <a:endParaRPr lang="ru-RU" sz="1200" dirty="0"/>
          </a:p>
        </p:txBody>
      </p:sp>
      <p:sp>
        <p:nvSpPr>
          <p:cNvPr id="10" name="TextBox 9"/>
          <p:cNvSpPr txBox="1"/>
          <p:nvPr/>
        </p:nvSpPr>
        <p:spPr>
          <a:xfrm>
            <a:off x="5364088" y="4619135"/>
            <a:ext cx="1131756" cy="276999"/>
          </a:xfrm>
          <a:prstGeom prst="rect">
            <a:avLst/>
          </a:prstGeom>
          <a:noFill/>
        </p:spPr>
        <p:txBody>
          <a:bodyPr wrap="square" rtlCol="0">
            <a:spAutoFit/>
          </a:bodyPr>
          <a:lstStyle/>
          <a:p>
            <a:pPr algn="ctr"/>
            <a:r>
              <a:rPr lang="en-US" sz="1200" dirty="0" smtClean="0"/>
              <a:t>period of time</a:t>
            </a:r>
            <a:endParaRPr lang="ru-RU" sz="1200" dirty="0"/>
          </a:p>
        </p:txBody>
      </p:sp>
      <p:sp>
        <p:nvSpPr>
          <p:cNvPr id="11" name="TextBox 10"/>
          <p:cNvSpPr txBox="1"/>
          <p:nvPr/>
        </p:nvSpPr>
        <p:spPr>
          <a:xfrm>
            <a:off x="2555776" y="2277412"/>
            <a:ext cx="1131756" cy="276999"/>
          </a:xfrm>
          <a:prstGeom prst="rect">
            <a:avLst/>
          </a:prstGeom>
          <a:noFill/>
        </p:spPr>
        <p:txBody>
          <a:bodyPr wrap="square" rtlCol="0">
            <a:spAutoFit/>
          </a:bodyPr>
          <a:lstStyle/>
          <a:p>
            <a:pPr algn="ctr"/>
            <a:r>
              <a:rPr lang="en-US" sz="1200" dirty="0" smtClean="0"/>
              <a:t>period of time</a:t>
            </a:r>
            <a:endParaRPr lang="ru-RU" sz="1200" dirty="0"/>
          </a:p>
        </p:txBody>
      </p:sp>
    </p:spTree>
    <p:extLst>
      <p:ext uri="{BB962C8B-B14F-4D97-AF65-F5344CB8AC3E}">
        <p14:creationId xmlns="" xmlns:p14="http://schemas.microsoft.com/office/powerpoint/2010/main" val="1866646174"/>
      </p:ext>
    </p:extLst>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BFD6D9"/>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635646"/>
            <a:ext cx="8229600" cy="1402531"/>
          </a:xfrm>
        </p:spPr>
        <p:txBody>
          <a:bodyPr>
            <a:noAutofit/>
          </a:bodyPr>
          <a:lstStyle/>
          <a:p>
            <a:r>
              <a:rPr lang="en-US" sz="8000" b="1" dirty="0">
                <a:solidFill>
                  <a:schemeClr val="bg1"/>
                </a:solidFill>
                <a:latin typeface="Felix Titling" panose="04060505060202020A04" pitchFamily="82" charset="0"/>
              </a:rPr>
              <a:t>The </a:t>
            </a:r>
            <a:r>
              <a:rPr lang="en-US" sz="8000" b="1" dirty="0" smtClean="0">
                <a:solidFill>
                  <a:schemeClr val="bg1"/>
                </a:solidFill>
                <a:latin typeface="Felix Titling" panose="04060505060202020A04" pitchFamily="82" charset="0"/>
              </a:rPr>
              <a:t>survey</a:t>
            </a:r>
            <a:endParaRPr lang="ru-RU" sz="8000" dirty="0">
              <a:solidFill>
                <a:schemeClr val="bg1"/>
              </a:solidFill>
            </a:endParaRPr>
          </a:p>
        </p:txBody>
      </p:sp>
      <p:sp>
        <p:nvSpPr>
          <p:cNvPr id="3" name="TextBox 2"/>
          <p:cNvSpPr txBox="1"/>
          <p:nvPr/>
        </p:nvSpPr>
        <p:spPr>
          <a:xfrm>
            <a:off x="2309312" y="1204472"/>
            <a:ext cx="4608512" cy="646331"/>
          </a:xfrm>
          <a:prstGeom prst="rect">
            <a:avLst/>
          </a:prstGeom>
          <a:noFill/>
        </p:spPr>
        <p:txBody>
          <a:bodyPr wrap="square" rtlCol="0">
            <a:spAutoFit/>
          </a:bodyPr>
          <a:lstStyle/>
          <a:p>
            <a:pPr algn="ctr"/>
            <a:r>
              <a:rPr lang="en-US" b="1" spc="2000" dirty="0" smtClean="0">
                <a:solidFill>
                  <a:srgbClr val="EEECE1"/>
                </a:solidFill>
                <a:latin typeface="Bahnschrift Light" panose="020B0502040204020203" pitchFamily="34" charset="0"/>
              </a:rPr>
              <a:t>practical part</a:t>
            </a:r>
            <a:endParaRPr lang="ru-RU" b="1" spc="2000" dirty="0">
              <a:solidFill>
                <a:srgbClr val="EEECE1"/>
              </a:solidFill>
              <a:latin typeface="Bahnschrift Light" panose="020B0502040204020203" pitchFamily="34" charset="0"/>
            </a:endParaRPr>
          </a:p>
        </p:txBody>
      </p:sp>
    </p:spTree>
    <p:extLst>
      <p:ext uri="{BB962C8B-B14F-4D97-AF65-F5344CB8AC3E}">
        <p14:creationId xmlns="" xmlns:p14="http://schemas.microsoft.com/office/powerpoint/2010/main" val="2649729351"/>
      </p:ext>
    </p:extLst>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extLst>
              <a:ext uri="{BEBA8EAE-BF5A-486C-A8C5-ECC9F3942E4B}">
                <a14:imgProps xmlns="" xmlns:a14="http://schemas.microsoft.com/office/drawing/2010/main">
                  <a14:imgLayer r:embed="rId3">
                    <a14:imgEffect>
                      <a14:saturation sat="121000"/>
                    </a14:imgEffect>
                    <a14:imgEffect>
                      <a14:brightnessContrast bright="-30000"/>
                    </a14:imgEffect>
                  </a14:imgLayer>
                </a14:imgProps>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736929461"/>
      </p:ext>
    </p:extLst>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4003485478"/>
      </p:ext>
    </p:extLst>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aphicFrame>
        <p:nvGraphicFramePr>
          <p:cNvPr id="6" name="Объект 5"/>
          <p:cNvGraphicFramePr>
            <a:graphicFrameLocks noGrp="1"/>
          </p:cNvGraphicFramePr>
          <p:nvPr>
            <p:ph idx="1"/>
            <p:extLst>
              <p:ext uri="{D42A27DB-BD31-4B8C-83A1-F6EECF244321}">
                <p14:modId xmlns="" xmlns:p14="http://schemas.microsoft.com/office/powerpoint/2010/main" val="1560225845"/>
              </p:ext>
            </p:extLst>
          </p:nvPr>
        </p:nvGraphicFramePr>
        <p:xfrm>
          <a:off x="179512" y="195486"/>
          <a:ext cx="8856984" cy="4752527"/>
        </p:xfrm>
        <a:graphic>
          <a:graphicData uri="http://schemas.openxmlformats.org/drawingml/2006/table">
            <a:tbl>
              <a:tblPr firstRow="1" firstCol="1">
                <a:tableStyleId>{F5AB1C69-6EDB-4FF4-983F-18BD219EF322}</a:tableStyleId>
              </a:tblPr>
              <a:tblGrid>
                <a:gridCol w="2906409"/>
                <a:gridCol w="3055341"/>
                <a:gridCol w="2895234"/>
              </a:tblGrid>
              <a:tr h="856430">
                <a:tc>
                  <a:txBody>
                    <a:bodyPr/>
                    <a:lstStyle/>
                    <a:p>
                      <a:endParaRPr lang="ru-RU" dirty="0"/>
                    </a:p>
                  </a:txBody>
                  <a:tcPr>
                    <a:solidFill>
                      <a:schemeClr val="tx1">
                        <a:lumMod val="85000"/>
                        <a:lumOff val="15000"/>
                      </a:schemeClr>
                    </a:solidFill>
                  </a:tcPr>
                </a:tc>
                <a:tc>
                  <a:txBody>
                    <a:bodyPr/>
                    <a:lstStyle/>
                    <a:p>
                      <a:pPr algn="ctr"/>
                      <a:r>
                        <a:rPr lang="en-US" sz="2800" b="0" dirty="0" smtClean="0">
                          <a:latin typeface="Bell MT" panose="02020503060305020303" pitchFamily="18" charset="0"/>
                        </a:rPr>
                        <a:t>Russia</a:t>
                      </a:r>
                      <a:endParaRPr lang="ru-RU" sz="2800" b="0" dirty="0">
                        <a:latin typeface="Franklin Gothic Book" panose="020B0503020102020204" pitchFamily="34" charset="0"/>
                      </a:endParaRPr>
                    </a:p>
                  </a:txBody>
                  <a:tcPr anchor="ctr">
                    <a:solidFill>
                      <a:schemeClr val="tx1">
                        <a:lumMod val="85000"/>
                        <a:lumOff val="15000"/>
                      </a:schemeClr>
                    </a:solidFill>
                  </a:tcPr>
                </a:tc>
                <a:tc>
                  <a:txBody>
                    <a:bodyPr/>
                    <a:lstStyle/>
                    <a:p>
                      <a:pPr algn="ctr"/>
                      <a:r>
                        <a:rPr lang="en-US" sz="2800" b="0" dirty="0" smtClean="0">
                          <a:latin typeface="Bell MT" panose="02020503060305020303" pitchFamily="18" charset="0"/>
                        </a:rPr>
                        <a:t>USA</a:t>
                      </a:r>
                      <a:endParaRPr lang="ru-RU" b="0" dirty="0">
                        <a:latin typeface="Franklin Gothic Book" panose="020B0503020102020204" pitchFamily="34" charset="0"/>
                      </a:endParaRPr>
                    </a:p>
                  </a:txBody>
                  <a:tcPr anchor="ctr">
                    <a:solidFill>
                      <a:schemeClr val="tx1">
                        <a:lumMod val="85000"/>
                        <a:lumOff val="15000"/>
                      </a:schemeClr>
                    </a:solidFill>
                  </a:tcPr>
                </a:tc>
              </a:tr>
              <a:tr h="1095434">
                <a:tc>
                  <a:txBody>
                    <a:bodyPr/>
                    <a:lstStyle/>
                    <a:p>
                      <a:pPr algn="ctr"/>
                      <a:r>
                        <a:rPr lang="en-US" b="0" dirty="0" smtClean="0">
                          <a:latin typeface="Bell MT" panose="02020503060305020303" pitchFamily="18" charset="0"/>
                        </a:rPr>
                        <a:t>Regularity</a:t>
                      </a:r>
                      <a:r>
                        <a:rPr lang="en-US" b="0" baseline="0" dirty="0" smtClean="0">
                          <a:latin typeface="Bell MT" panose="02020503060305020303" pitchFamily="18" charset="0"/>
                        </a:rPr>
                        <a:t> of search</a:t>
                      </a:r>
                      <a:endParaRPr lang="ru-RU" b="0" dirty="0"/>
                    </a:p>
                  </a:txBody>
                  <a:tcPr anchor="ctr">
                    <a:solidFill>
                      <a:schemeClr val="tx1">
                        <a:lumMod val="85000"/>
                        <a:lumOff val="15000"/>
                      </a:schemeClr>
                    </a:solidFill>
                  </a:tcPr>
                </a:tc>
                <a:tc>
                  <a:txBody>
                    <a:bodyPr/>
                    <a:lstStyle/>
                    <a:p>
                      <a:endParaRPr lang="ru-RU" dirty="0"/>
                    </a:p>
                  </a:txBody>
                  <a:tcPr>
                    <a:solidFill>
                      <a:schemeClr val="tx1">
                        <a:lumMod val="85000"/>
                        <a:lumOff val="1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sz="1400" dirty="0" smtClean="0">
                        <a:solidFill>
                          <a:schemeClr val="accent6">
                            <a:lumMod val="60000"/>
                            <a:lumOff val="40000"/>
                          </a:schemeClr>
                        </a:solidFill>
                      </a:endParaRPr>
                    </a:p>
                  </a:txBody>
                  <a:tcPr>
                    <a:solidFill>
                      <a:schemeClr val="tx1">
                        <a:lumMod val="85000"/>
                        <a:lumOff val="15000"/>
                      </a:schemeClr>
                    </a:solidFill>
                  </a:tcPr>
                </a:tc>
              </a:tr>
              <a:tr h="109543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b="0" dirty="0" smtClean="0">
                          <a:latin typeface="Bell MT" panose="02020503060305020303" pitchFamily="18" charset="0"/>
                        </a:rPr>
                        <a:t>Kinds of</a:t>
                      </a:r>
                      <a:r>
                        <a:rPr lang="en-US" b="0" baseline="0" dirty="0" smtClean="0">
                          <a:latin typeface="Bell MT" panose="02020503060305020303" pitchFamily="18" charset="0"/>
                        </a:rPr>
                        <a:t> </a:t>
                      </a:r>
                      <a:r>
                        <a:rPr lang="en-US" b="0" dirty="0" smtClean="0">
                          <a:latin typeface="Bell MT" panose="02020503060305020303" pitchFamily="18" charset="0"/>
                        </a:rPr>
                        <a:t>sources</a:t>
                      </a:r>
                      <a:endParaRPr lang="ru-RU" b="0" dirty="0" smtClean="0"/>
                    </a:p>
                  </a:txBody>
                  <a:tcPr anchor="ctr">
                    <a:solidFill>
                      <a:schemeClr val="tx1">
                        <a:lumMod val="85000"/>
                        <a:lumOff val="15000"/>
                      </a:schemeClr>
                    </a:solidFill>
                  </a:tcPr>
                </a:tc>
                <a:tc>
                  <a:txBody>
                    <a:bodyPr/>
                    <a:lstStyle/>
                    <a:p>
                      <a:endParaRPr lang="ru-RU" dirty="0"/>
                    </a:p>
                  </a:txBody>
                  <a:tcPr>
                    <a:solidFill>
                      <a:schemeClr val="tx1">
                        <a:lumMod val="85000"/>
                        <a:lumOff val="15000"/>
                      </a:schemeClr>
                    </a:solidFill>
                  </a:tcPr>
                </a:tc>
                <a:tc>
                  <a:txBody>
                    <a:bodyPr/>
                    <a:lstStyle/>
                    <a:p>
                      <a:endParaRPr lang="ru-RU" dirty="0"/>
                    </a:p>
                  </a:txBody>
                  <a:tcPr>
                    <a:solidFill>
                      <a:schemeClr val="tx1">
                        <a:lumMod val="85000"/>
                        <a:lumOff val="15000"/>
                      </a:schemeClr>
                    </a:solidFill>
                  </a:tcPr>
                </a:tc>
              </a:tr>
              <a:tr h="170522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b="0" dirty="0" smtClean="0">
                          <a:latin typeface="Bell MT" panose="02020503060305020303" pitchFamily="18" charset="0"/>
                        </a:rPr>
                        <a:t>Types of news</a:t>
                      </a:r>
                      <a:endParaRPr lang="ru-RU" b="0" dirty="0" smtClean="0"/>
                    </a:p>
                  </a:txBody>
                  <a:tcPr anchor="ctr">
                    <a:solidFill>
                      <a:schemeClr val="tx1">
                        <a:lumMod val="85000"/>
                        <a:lumOff val="15000"/>
                      </a:schemeClr>
                    </a:solidFill>
                  </a:tcPr>
                </a:tc>
                <a:tc>
                  <a:txBody>
                    <a:bodyPr/>
                    <a:lstStyle/>
                    <a:p>
                      <a:endParaRPr lang="ru-RU" dirty="0"/>
                    </a:p>
                  </a:txBody>
                  <a:tcPr>
                    <a:solidFill>
                      <a:schemeClr val="tx1">
                        <a:lumMod val="85000"/>
                        <a:lumOff val="15000"/>
                      </a:schemeClr>
                    </a:solidFill>
                  </a:tcPr>
                </a:tc>
                <a:tc>
                  <a:txBody>
                    <a:bodyPr/>
                    <a:lstStyle/>
                    <a:p>
                      <a:endParaRPr lang="ru-RU" dirty="0"/>
                    </a:p>
                  </a:txBody>
                  <a:tcPr>
                    <a:solidFill>
                      <a:schemeClr val="tx1">
                        <a:lumMod val="85000"/>
                        <a:lumOff val="15000"/>
                      </a:schemeClr>
                    </a:solidFill>
                  </a:tcPr>
                </a:tc>
              </a:tr>
            </a:tbl>
          </a:graphicData>
        </a:graphic>
      </p:graphicFrame>
      <p:cxnSp>
        <p:nvCxnSpPr>
          <p:cNvPr id="8" name="Прямая со стрелкой 7"/>
          <p:cNvCxnSpPr/>
          <p:nvPr/>
        </p:nvCxnSpPr>
        <p:spPr>
          <a:xfrm flipV="1">
            <a:off x="3491880" y="1311610"/>
            <a:ext cx="1689720" cy="504056"/>
          </a:xfrm>
          <a:prstGeom prst="straightConnector1">
            <a:avLst/>
          </a:prstGeom>
          <a:ln>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0" name="Прямая со стрелкой 9"/>
          <p:cNvCxnSpPr/>
          <p:nvPr/>
        </p:nvCxnSpPr>
        <p:spPr>
          <a:xfrm>
            <a:off x="6804248" y="1311610"/>
            <a:ext cx="1728192" cy="432048"/>
          </a:xfrm>
          <a:prstGeom prst="straightConnector1">
            <a:avLst/>
          </a:prstGeom>
          <a:ln>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12" name="Прямоугольник 11"/>
          <p:cNvSpPr/>
          <p:nvPr/>
        </p:nvSpPr>
        <p:spPr>
          <a:xfrm>
            <a:off x="4702578" y="1635646"/>
            <a:ext cx="1417594" cy="523220"/>
          </a:xfrm>
          <a:prstGeom prst="rect">
            <a:avLst/>
          </a:prstGeom>
        </p:spPr>
        <p:txBody>
          <a:bodyPr wrap="square">
            <a:spAutoFit/>
          </a:bodyPr>
          <a:lstStyle/>
          <a:p>
            <a:pPr algn="r"/>
            <a:r>
              <a:rPr lang="en-US" sz="1400" dirty="0">
                <a:solidFill>
                  <a:schemeClr val="accent6">
                    <a:lumMod val="60000"/>
                    <a:lumOff val="40000"/>
                  </a:schemeClr>
                </a:solidFill>
              </a:rPr>
              <a:t>56,5% every </a:t>
            </a:r>
            <a:r>
              <a:rPr lang="en-US" sz="1400" dirty="0" smtClean="0">
                <a:solidFill>
                  <a:schemeClr val="accent6">
                    <a:lumMod val="60000"/>
                    <a:lumOff val="40000"/>
                  </a:schemeClr>
                </a:solidFill>
              </a:rPr>
              <a:t>day</a:t>
            </a:r>
          </a:p>
          <a:p>
            <a:pPr algn="r"/>
            <a:r>
              <a:rPr lang="en-US" sz="1400" dirty="0">
                <a:solidFill>
                  <a:schemeClr val="accent6">
                    <a:lumMod val="60000"/>
                    <a:lumOff val="40000"/>
                  </a:schemeClr>
                </a:solidFill>
              </a:rPr>
              <a:t>20,7 % never </a:t>
            </a:r>
            <a:endParaRPr lang="ru-RU" sz="1400" dirty="0">
              <a:solidFill>
                <a:schemeClr val="accent6">
                  <a:lumMod val="60000"/>
                  <a:lumOff val="40000"/>
                </a:schemeClr>
              </a:solidFill>
            </a:endParaRPr>
          </a:p>
        </p:txBody>
      </p:sp>
      <p:sp>
        <p:nvSpPr>
          <p:cNvPr id="13" name="TextBox 12"/>
          <p:cNvSpPr txBox="1"/>
          <p:nvPr/>
        </p:nvSpPr>
        <p:spPr>
          <a:xfrm>
            <a:off x="6120172" y="1635646"/>
            <a:ext cx="1368152" cy="523220"/>
          </a:xfrm>
          <a:prstGeom prst="rect">
            <a:avLst/>
          </a:prstGeom>
          <a:noFill/>
        </p:spPr>
        <p:txBody>
          <a:bodyPr wrap="square" rtlCol="0">
            <a:spAutoFit/>
          </a:bodyPr>
          <a:lstStyle/>
          <a:p>
            <a:pPr>
              <a:defRPr/>
            </a:pPr>
            <a:r>
              <a:rPr lang="en-US" sz="1400" dirty="0">
                <a:solidFill>
                  <a:schemeClr val="accent6">
                    <a:lumMod val="60000"/>
                    <a:lumOff val="40000"/>
                  </a:schemeClr>
                </a:solidFill>
              </a:rPr>
              <a:t>32% every </a:t>
            </a:r>
            <a:r>
              <a:rPr lang="en-US" sz="1400" dirty="0" smtClean="0">
                <a:solidFill>
                  <a:schemeClr val="accent6">
                    <a:lumMod val="60000"/>
                    <a:lumOff val="40000"/>
                  </a:schemeClr>
                </a:solidFill>
              </a:rPr>
              <a:t>day</a:t>
            </a:r>
          </a:p>
          <a:p>
            <a:pPr>
              <a:defRPr/>
            </a:pPr>
            <a:r>
              <a:rPr lang="en-US" sz="1400" dirty="0" smtClean="0">
                <a:solidFill>
                  <a:schemeClr val="accent6">
                    <a:lumMod val="60000"/>
                    <a:lumOff val="40000"/>
                  </a:schemeClr>
                </a:solidFill>
              </a:rPr>
              <a:t>25</a:t>
            </a:r>
            <a:r>
              <a:rPr lang="en-US" sz="1400" dirty="0">
                <a:solidFill>
                  <a:schemeClr val="accent6">
                    <a:lumMod val="60000"/>
                    <a:lumOff val="40000"/>
                  </a:schemeClr>
                </a:solidFill>
              </a:rPr>
              <a:t>% </a:t>
            </a:r>
            <a:r>
              <a:rPr lang="en-US" sz="1400" dirty="0" smtClean="0">
                <a:solidFill>
                  <a:schemeClr val="accent6">
                    <a:lumMod val="60000"/>
                    <a:lumOff val="40000"/>
                  </a:schemeClr>
                </a:solidFill>
              </a:rPr>
              <a:t>never</a:t>
            </a:r>
            <a:endParaRPr lang="en-US" sz="1400" dirty="0">
              <a:solidFill>
                <a:schemeClr val="accent6">
                  <a:lumMod val="60000"/>
                  <a:lumOff val="40000"/>
                </a:schemeClr>
              </a:solidFill>
            </a:endParaRPr>
          </a:p>
        </p:txBody>
      </p:sp>
      <p:sp>
        <p:nvSpPr>
          <p:cNvPr id="14" name="TextBox 13"/>
          <p:cNvSpPr txBox="1"/>
          <p:nvPr/>
        </p:nvSpPr>
        <p:spPr>
          <a:xfrm>
            <a:off x="3398693" y="2266154"/>
            <a:ext cx="2097054" cy="923330"/>
          </a:xfrm>
          <a:prstGeom prst="rect">
            <a:avLst/>
          </a:prstGeom>
          <a:noFill/>
        </p:spPr>
        <p:txBody>
          <a:bodyPr wrap="square" rtlCol="0">
            <a:spAutoFit/>
          </a:bodyPr>
          <a:lstStyle/>
          <a:p>
            <a:pPr marL="342900" indent="-342900" algn="just">
              <a:buAutoNum type="arabicPeriod"/>
            </a:pPr>
            <a:r>
              <a:rPr lang="en-US" dirty="0" smtClean="0">
                <a:solidFill>
                  <a:schemeClr val="accent2">
                    <a:lumMod val="60000"/>
                    <a:lumOff val="4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Internet</a:t>
            </a:r>
          </a:p>
          <a:p>
            <a:pPr marL="342900" indent="-342900" algn="just">
              <a:buAutoNum type="arabicPeriod"/>
            </a:pPr>
            <a:r>
              <a:rPr lang="en-US" dirty="0" smtClean="0">
                <a:solidFill>
                  <a:schemeClr val="accent2">
                    <a:lumMod val="60000"/>
                    <a:lumOff val="4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Social media</a:t>
            </a:r>
          </a:p>
          <a:p>
            <a:pPr marL="342900" indent="-342900" algn="just">
              <a:buAutoNum type="arabicPeriod"/>
            </a:pPr>
            <a:r>
              <a:rPr lang="en-US" dirty="0" smtClean="0">
                <a:solidFill>
                  <a:schemeClr val="accent2">
                    <a:lumMod val="60000"/>
                    <a:lumOff val="4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TV</a:t>
            </a:r>
            <a:endParaRPr lang="ru-RU" dirty="0">
              <a:solidFill>
                <a:schemeClr val="accent2">
                  <a:lumMod val="60000"/>
                  <a:lumOff val="40000"/>
                </a:schemeClr>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5" name="TextBox 14"/>
          <p:cNvSpPr txBox="1"/>
          <p:nvPr/>
        </p:nvSpPr>
        <p:spPr>
          <a:xfrm>
            <a:off x="6323356" y="2266154"/>
            <a:ext cx="2097054" cy="923330"/>
          </a:xfrm>
          <a:prstGeom prst="rect">
            <a:avLst/>
          </a:prstGeom>
          <a:noFill/>
        </p:spPr>
        <p:txBody>
          <a:bodyPr wrap="square" rtlCol="0">
            <a:spAutoFit/>
          </a:bodyPr>
          <a:lstStyle/>
          <a:p>
            <a:pPr marL="342900" indent="-342900" algn="just">
              <a:buFontTx/>
              <a:buAutoNum type="arabicPeriod"/>
            </a:pPr>
            <a:r>
              <a:rPr lang="en-US" dirty="0">
                <a:solidFill>
                  <a:schemeClr val="accent2">
                    <a:lumMod val="60000"/>
                    <a:lumOff val="4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TV</a:t>
            </a:r>
          </a:p>
          <a:p>
            <a:pPr marL="342900" indent="-342900" algn="just">
              <a:buAutoNum type="arabicPeriod"/>
            </a:pPr>
            <a:r>
              <a:rPr lang="en-US" dirty="0" smtClean="0">
                <a:solidFill>
                  <a:schemeClr val="accent2">
                    <a:lumMod val="60000"/>
                    <a:lumOff val="4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Internet</a:t>
            </a:r>
          </a:p>
          <a:p>
            <a:pPr marL="342900" indent="-342900" algn="just">
              <a:buAutoNum type="arabicPeriod"/>
            </a:pPr>
            <a:r>
              <a:rPr lang="en-US" dirty="0" smtClean="0">
                <a:solidFill>
                  <a:schemeClr val="accent2">
                    <a:lumMod val="60000"/>
                    <a:lumOff val="4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Print</a:t>
            </a:r>
            <a:endParaRPr lang="ru-RU" dirty="0">
              <a:solidFill>
                <a:schemeClr val="accent2">
                  <a:lumMod val="60000"/>
                  <a:lumOff val="40000"/>
                </a:schemeClr>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7" name="Прямоугольник 16"/>
          <p:cNvSpPr/>
          <p:nvPr/>
        </p:nvSpPr>
        <p:spPr>
          <a:xfrm>
            <a:off x="3217985" y="3291830"/>
            <a:ext cx="2785746" cy="1569660"/>
          </a:xfrm>
          <a:prstGeom prst="rect">
            <a:avLst/>
          </a:prstGeom>
        </p:spPr>
        <p:txBody>
          <a:bodyPr wrap="square">
            <a:spAutoFit/>
          </a:bodyPr>
          <a:lstStyle/>
          <a:p>
            <a:r>
              <a:rPr lang="en-US" sz="1600" u="sng" dirty="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worldwide</a:t>
            </a:r>
            <a:r>
              <a:rPr lang="en-US" sz="1600" dirty="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 events and politics (</a:t>
            </a:r>
            <a:r>
              <a:rPr lang="en-US" sz="1600" b="1" dirty="0">
                <a:solidFill>
                  <a:srgbClr val="BF755A"/>
                </a:solidFill>
                <a:latin typeface="Arial Unicode MS" panose="020B0604020202020204" pitchFamily="34" charset="-128"/>
                <a:ea typeface="Arial Unicode MS" panose="020B0604020202020204" pitchFamily="34" charset="-128"/>
                <a:cs typeface="Arial Unicode MS" panose="020B0604020202020204" pitchFamily="34" charset="-128"/>
              </a:rPr>
              <a:t>64,1%</a:t>
            </a:r>
            <a:r>
              <a:rPr lang="en-US" sz="1600" dirty="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 and </a:t>
            </a:r>
            <a:r>
              <a:rPr lang="en-US" sz="1600" b="1" dirty="0">
                <a:solidFill>
                  <a:srgbClr val="BF755A"/>
                </a:solidFill>
                <a:latin typeface="Arial Unicode MS" panose="020B0604020202020204" pitchFamily="34" charset="-128"/>
                <a:ea typeface="Arial Unicode MS" panose="020B0604020202020204" pitchFamily="34" charset="-128"/>
                <a:cs typeface="Arial Unicode MS" panose="020B0604020202020204" pitchFamily="34" charset="-128"/>
              </a:rPr>
              <a:t>37%</a:t>
            </a:r>
            <a:r>
              <a:rPr lang="en-US" sz="1600" dirty="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 </a:t>
            </a:r>
            <a:endParaRPr lang="en-US" sz="1600" dirty="0" smtClean="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endParaRPr>
          </a:p>
          <a:p>
            <a:r>
              <a:rPr lang="en-US" sz="1600" dirty="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news about their </a:t>
            </a:r>
            <a:r>
              <a:rPr lang="en-US" sz="1600" u="sng" dirty="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regions</a:t>
            </a:r>
            <a:r>
              <a:rPr lang="en-US" sz="1600" dirty="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 or cities (</a:t>
            </a:r>
            <a:r>
              <a:rPr lang="en-US" sz="1600" b="1" dirty="0">
                <a:solidFill>
                  <a:srgbClr val="BF755A"/>
                </a:solidFill>
                <a:latin typeface="Arial Unicode MS" panose="020B0604020202020204" pitchFamily="34" charset="-128"/>
                <a:ea typeface="Arial Unicode MS" panose="020B0604020202020204" pitchFamily="34" charset="-128"/>
                <a:cs typeface="Arial Unicode MS" panose="020B0604020202020204" pitchFamily="34" charset="-128"/>
              </a:rPr>
              <a:t>58,7</a:t>
            </a:r>
            <a:r>
              <a:rPr lang="en-US" sz="1600" b="1" dirty="0" smtClean="0">
                <a:solidFill>
                  <a:srgbClr val="BF755A"/>
                </a:solidFill>
                <a:latin typeface="Arial Unicode MS" panose="020B0604020202020204" pitchFamily="34" charset="-128"/>
                <a:ea typeface="Arial Unicode MS" panose="020B0604020202020204" pitchFamily="34" charset="-128"/>
                <a:cs typeface="Arial Unicode MS" panose="020B0604020202020204" pitchFamily="34" charset="-128"/>
              </a:rPr>
              <a:t>%</a:t>
            </a:r>
            <a:r>
              <a:rPr lang="en-US" sz="1600" dirty="0" smtClean="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a:t>
            </a:r>
          </a:p>
          <a:p>
            <a:r>
              <a:rPr lang="en-US" sz="1600" u="sng" dirty="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economy</a:t>
            </a:r>
            <a:r>
              <a:rPr lang="en-US" sz="1600" dirty="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 (</a:t>
            </a:r>
            <a:r>
              <a:rPr lang="en-US" sz="1600" b="1" dirty="0">
                <a:solidFill>
                  <a:srgbClr val="BF755A"/>
                </a:solidFill>
                <a:latin typeface="Arial Unicode MS" panose="020B0604020202020204" pitchFamily="34" charset="-128"/>
                <a:ea typeface="Arial Unicode MS" panose="020B0604020202020204" pitchFamily="34" charset="-128"/>
                <a:cs typeface="Arial Unicode MS" panose="020B0604020202020204" pitchFamily="34" charset="-128"/>
              </a:rPr>
              <a:t>27,2%</a:t>
            </a:r>
            <a:r>
              <a:rPr lang="en-US" sz="1600" dirty="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 </a:t>
            </a:r>
            <a:endParaRPr lang="en-US" sz="1600" dirty="0" smtClean="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endParaRPr>
          </a:p>
          <a:p>
            <a:r>
              <a:rPr lang="en-US" sz="1600" u="sng" dirty="0" smtClean="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domestic </a:t>
            </a:r>
            <a:r>
              <a:rPr lang="en-US" sz="1600" u="sng" dirty="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policy</a:t>
            </a:r>
            <a:r>
              <a:rPr lang="en-US" sz="1600" dirty="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 (</a:t>
            </a:r>
            <a:r>
              <a:rPr lang="en-US" sz="1600" b="1" dirty="0">
                <a:solidFill>
                  <a:srgbClr val="BF755A"/>
                </a:solidFill>
                <a:latin typeface="Arial Unicode MS" panose="020B0604020202020204" pitchFamily="34" charset="-128"/>
                <a:ea typeface="Arial Unicode MS" panose="020B0604020202020204" pitchFamily="34" charset="-128"/>
                <a:cs typeface="Arial Unicode MS" panose="020B0604020202020204" pitchFamily="34" charset="-128"/>
              </a:rPr>
              <a:t>34,8%</a:t>
            </a:r>
            <a:r>
              <a:rPr lang="en-US" sz="1600" dirty="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a:t>
            </a:r>
            <a:endParaRPr lang="ru-RU" sz="1600" dirty="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8" name="Прямоугольник 17"/>
          <p:cNvSpPr/>
          <p:nvPr/>
        </p:nvSpPr>
        <p:spPr>
          <a:xfrm>
            <a:off x="6259777" y="3291830"/>
            <a:ext cx="2686862" cy="1569660"/>
          </a:xfrm>
          <a:prstGeom prst="rect">
            <a:avLst/>
          </a:prstGeom>
        </p:spPr>
        <p:txBody>
          <a:bodyPr wrap="square">
            <a:spAutoFit/>
          </a:bodyPr>
          <a:lstStyle/>
          <a:p>
            <a:r>
              <a:rPr lang="en-US" sz="1600" u="sng" dirty="0" smtClean="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entrainment</a:t>
            </a:r>
            <a:r>
              <a:rPr lang="en-US" sz="1600" dirty="0" smtClean="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 programs (</a:t>
            </a:r>
            <a:r>
              <a:rPr lang="en-US" sz="1600" b="1" dirty="0" smtClean="0">
                <a:solidFill>
                  <a:srgbClr val="BF755A"/>
                </a:solidFill>
                <a:latin typeface="Arial Unicode MS" panose="020B0604020202020204" pitchFamily="34" charset="-128"/>
                <a:ea typeface="Arial Unicode MS" panose="020B0604020202020204" pitchFamily="34" charset="-128"/>
                <a:cs typeface="Arial Unicode MS" panose="020B0604020202020204" pitchFamily="34" charset="-128"/>
              </a:rPr>
              <a:t>68%</a:t>
            </a:r>
            <a:r>
              <a:rPr lang="en-US" sz="1600" dirty="0" smtClean="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a:t>
            </a:r>
          </a:p>
          <a:p>
            <a:r>
              <a:rPr lang="en-US" sz="1600" u="sng" dirty="0" smtClean="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domestic</a:t>
            </a:r>
            <a:r>
              <a:rPr lang="en-US" sz="1600" dirty="0" smtClean="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 </a:t>
            </a:r>
            <a:r>
              <a:rPr lang="en-US" sz="1600" u="sng" dirty="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policy</a:t>
            </a:r>
            <a:r>
              <a:rPr lang="en-US" sz="1600" dirty="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 of </a:t>
            </a:r>
            <a:endParaRPr lang="en-US" sz="1600" dirty="0" smtClean="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endParaRPr>
          </a:p>
          <a:p>
            <a:r>
              <a:rPr lang="en-US" sz="1600" dirty="0" smtClean="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state</a:t>
            </a:r>
            <a:r>
              <a:rPr lang="en-US" sz="1600" dirty="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 </a:t>
            </a:r>
            <a:r>
              <a:rPr lang="en-US" sz="1600" dirty="0" smtClean="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a:t>
            </a:r>
            <a:r>
              <a:rPr lang="en-US" sz="1600" b="1" dirty="0" smtClean="0">
                <a:solidFill>
                  <a:srgbClr val="BF755A"/>
                </a:solidFill>
                <a:latin typeface="Arial Unicode MS" panose="020B0604020202020204" pitchFamily="34" charset="-128"/>
                <a:ea typeface="Arial Unicode MS" panose="020B0604020202020204" pitchFamily="34" charset="-128"/>
                <a:cs typeface="Arial Unicode MS" panose="020B0604020202020204" pitchFamily="34" charset="-128"/>
              </a:rPr>
              <a:t>43%</a:t>
            </a:r>
            <a:r>
              <a:rPr lang="en-US" sz="1600" dirty="0" smtClean="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 </a:t>
            </a:r>
          </a:p>
          <a:p>
            <a:r>
              <a:rPr lang="en-US" sz="1600" dirty="0" smtClean="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about </a:t>
            </a:r>
            <a:r>
              <a:rPr lang="en-US" sz="1600" u="sng" dirty="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economy</a:t>
            </a:r>
            <a:r>
              <a:rPr lang="en-US" sz="1600" dirty="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 of USA </a:t>
            </a:r>
            <a:r>
              <a:rPr lang="en-US" sz="1600" dirty="0" smtClean="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a:t>
            </a:r>
            <a:r>
              <a:rPr lang="en-US" sz="1600" b="1" dirty="0" smtClean="0">
                <a:solidFill>
                  <a:srgbClr val="BF755A"/>
                </a:solidFill>
                <a:latin typeface="Arial Unicode MS" panose="020B0604020202020204" pitchFamily="34" charset="-128"/>
                <a:ea typeface="Arial Unicode MS" panose="020B0604020202020204" pitchFamily="34" charset="-128"/>
                <a:cs typeface="Arial Unicode MS" panose="020B0604020202020204" pitchFamily="34" charset="-128"/>
              </a:rPr>
              <a:t>34,8%</a:t>
            </a:r>
            <a:r>
              <a:rPr lang="en-US" sz="1600" dirty="0" smtClean="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rPr>
              <a:t>)</a:t>
            </a:r>
            <a:endParaRPr lang="ru-RU" sz="1600" dirty="0">
              <a:solidFill>
                <a:schemeClr val="accent6">
                  <a:lumMod val="40000"/>
                  <a:lumOff val="60000"/>
                </a:schemeClr>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 xmlns:p14="http://schemas.microsoft.com/office/powerpoint/2010/main" val="3718538627"/>
      </p:ext>
    </p:extLst>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xEl>
                                              <p:pRg st="0" end="0"/>
                                            </p:txEl>
                                          </p:spTgt>
                                        </p:tgtEl>
                                        <p:attrNameLst>
                                          <p:attrName>style.visibility</p:attrName>
                                        </p:attrNameLst>
                                      </p:cBhvr>
                                      <p:to>
                                        <p:strVal val="visible"/>
                                      </p:to>
                                    </p:set>
                                    <p:animEffect transition="in" filter="fade">
                                      <p:cBhvr>
                                        <p:cTn id="32" dur="500"/>
                                        <p:tgtEl>
                                          <p:spTgt spid="14">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4">
                                            <p:txEl>
                                              <p:pRg st="1" end="1"/>
                                            </p:txEl>
                                          </p:spTgt>
                                        </p:tgtEl>
                                        <p:attrNameLst>
                                          <p:attrName>style.visibility</p:attrName>
                                        </p:attrNameLst>
                                      </p:cBhvr>
                                      <p:to>
                                        <p:strVal val="visible"/>
                                      </p:to>
                                    </p:set>
                                    <p:animEffect transition="in" filter="fade">
                                      <p:cBhvr>
                                        <p:cTn id="37" dur="500"/>
                                        <p:tgtEl>
                                          <p:spTgt spid="14">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4">
                                            <p:txEl>
                                              <p:pRg st="2" end="2"/>
                                            </p:txEl>
                                          </p:spTgt>
                                        </p:tgtEl>
                                        <p:attrNameLst>
                                          <p:attrName>style.visibility</p:attrName>
                                        </p:attrNameLst>
                                      </p:cBhvr>
                                      <p:to>
                                        <p:strVal val="visible"/>
                                      </p:to>
                                    </p:set>
                                    <p:animEffect transition="in" filter="fade">
                                      <p:cBhvr>
                                        <p:cTn id="42" dur="500"/>
                                        <p:tgtEl>
                                          <p:spTgt spid="14">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5">
                                            <p:txEl>
                                              <p:pRg st="0" end="0"/>
                                            </p:txEl>
                                          </p:spTgt>
                                        </p:tgtEl>
                                        <p:attrNameLst>
                                          <p:attrName>style.visibility</p:attrName>
                                        </p:attrNameLst>
                                      </p:cBhvr>
                                      <p:to>
                                        <p:strVal val="visible"/>
                                      </p:to>
                                    </p:set>
                                    <p:animEffect transition="in" filter="fade">
                                      <p:cBhvr>
                                        <p:cTn id="47" dur="500"/>
                                        <p:tgtEl>
                                          <p:spTgt spid="15">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5">
                                            <p:txEl>
                                              <p:pRg st="1" end="1"/>
                                            </p:txEl>
                                          </p:spTgt>
                                        </p:tgtEl>
                                        <p:attrNameLst>
                                          <p:attrName>style.visibility</p:attrName>
                                        </p:attrNameLst>
                                      </p:cBhvr>
                                      <p:to>
                                        <p:strVal val="visible"/>
                                      </p:to>
                                    </p:set>
                                    <p:animEffect transition="in" filter="fade">
                                      <p:cBhvr>
                                        <p:cTn id="52" dur="500"/>
                                        <p:tgtEl>
                                          <p:spTgt spid="15">
                                            <p:txEl>
                                              <p:pRg st="1" end="1"/>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5">
                                            <p:txEl>
                                              <p:pRg st="2" end="2"/>
                                            </p:txEl>
                                          </p:spTgt>
                                        </p:tgtEl>
                                        <p:attrNameLst>
                                          <p:attrName>style.visibility</p:attrName>
                                        </p:attrNameLst>
                                      </p:cBhvr>
                                      <p:to>
                                        <p:strVal val="visible"/>
                                      </p:to>
                                    </p:set>
                                    <p:animEffect transition="in" filter="fade">
                                      <p:cBhvr>
                                        <p:cTn id="57" dur="500"/>
                                        <p:tgtEl>
                                          <p:spTgt spid="15">
                                            <p:txEl>
                                              <p:pRg st="2" end="2"/>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7">
                                            <p:txEl>
                                              <p:pRg st="0" end="0"/>
                                            </p:txEl>
                                          </p:spTgt>
                                        </p:tgtEl>
                                        <p:attrNameLst>
                                          <p:attrName>style.visibility</p:attrName>
                                        </p:attrNameLst>
                                      </p:cBhvr>
                                      <p:to>
                                        <p:strVal val="visible"/>
                                      </p:to>
                                    </p:set>
                                    <p:animEffect transition="in" filter="fade">
                                      <p:cBhvr>
                                        <p:cTn id="62" dur="500"/>
                                        <p:tgtEl>
                                          <p:spTgt spid="17">
                                            <p:txEl>
                                              <p:pRg st="0" end="0"/>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17">
                                            <p:txEl>
                                              <p:pRg st="1" end="1"/>
                                            </p:txEl>
                                          </p:spTgt>
                                        </p:tgtEl>
                                        <p:attrNameLst>
                                          <p:attrName>style.visibility</p:attrName>
                                        </p:attrNameLst>
                                      </p:cBhvr>
                                      <p:to>
                                        <p:strVal val="visible"/>
                                      </p:to>
                                    </p:set>
                                    <p:animEffect transition="in" filter="fade">
                                      <p:cBhvr>
                                        <p:cTn id="67" dur="500"/>
                                        <p:tgtEl>
                                          <p:spTgt spid="17">
                                            <p:txEl>
                                              <p:pRg st="1" end="1"/>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17">
                                            <p:txEl>
                                              <p:pRg st="2" end="2"/>
                                            </p:txEl>
                                          </p:spTgt>
                                        </p:tgtEl>
                                        <p:attrNameLst>
                                          <p:attrName>style.visibility</p:attrName>
                                        </p:attrNameLst>
                                      </p:cBhvr>
                                      <p:to>
                                        <p:strVal val="visible"/>
                                      </p:to>
                                    </p:set>
                                    <p:animEffect transition="in" filter="fade">
                                      <p:cBhvr>
                                        <p:cTn id="72" dur="500"/>
                                        <p:tgtEl>
                                          <p:spTgt spid="17">
                                            <p:txEl>
                                              <p:pRg st="2" end="2"/>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17">
                                            <p:txEl>
                                              <p:pRg st="3" end="3"/>
                                            </p:txEl>
                                          </p:spTgt>
                                        </p:tgtEl>
                                        <p:attrNameLst>
                                          <p:attrName>style.visibility</p:attrName>
                                        </p:attrNameLst>
                                      </p:cBhvr>
                                      <p:to>
                                        <p:strVal val="visible"/>
                                      </p:to>
                                    </p:set>
                                    <p:animEffect transition="in" filter="fade">
                                      <p:cBhvr>
                                        <p:cTn id="77" dur="500"/>
                                        <p:tgtEl>
                                          <p:spTgt spid="17">
                                            <p:txEl>
                                              <p:pRg st="3" end="3"/>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18">
                                            <p:txEl>
                                              <p:pRg st="0" end="0"/>
                                            </p:txEl>
                                          </p:spTgt>
                                        </p:tgtEl>
                                        <p:attrNameLst>
                                          <p:attrName>style.visibility</p:attrName>
                                        </p:attrNameLst>
                                      </p:cBhvr>
                                      <p:to>
                                        <p:strVal val="visible"/>
                                      </p:to>
                                    </p:set>
                                    <p:animEffect transition="in" filter="fade">
                                      <p:cBhvr>
                                        <p:cTn id="82" dur="500"/>
                                        <p:tgtEl>
                                          <p:spTgt spid="18">
                                            <p:txEl>
                                              <p:pRg st="0" end="0"/>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18">
                                            <p:txEl>
                                              <p:pRg st="1" end="1"/>
                                            </p:txEl>
                                          </p:spTgt>
                                        </p:tgtEl>
                                        <p:attrNameLst>
                                          <p:attrName>style.visibility</p:attrName>
                                        </p:attrNameLst>
                                      </p:cBhvr>
                                      <p:to>
                                        <p:strVal val="visible"/>
                                      </p:to>
                                    </p:set>
                                    <p:animEffect transition="in" filter="fade">
                                      <p:cBhvr>
                                        <p:cTn id="87" dur="500"/>
                                        <p:tgtEl>
                                          <p:spTgt spid="18">
                                            <p:txEl>
                                              <p:pRg st="1" end="1"/>
                                            </p:txEl>
                                          </p:spTgt>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18">
                                            <p:txEl>
                                              <p:pRg st="2" end="2"/>
                                            </p:txEl>
                                          </p:spTgt>
                                        </p:tgtEl>
                                        <p:attrNameLst>
                                          <p:attrName>style.visibility</p:attrName>
                                        </p:attrNameLst>
                                      </p:cBhvr>
                                      <p:to>
                                        <p:strVal val="visible"/>
                                      </p:to>
                                    </p:set>
                                    <p:animEffect transition="in" filter="fade">
                                      <p:cBhvr>
                                        <p:cTn id="92" dur="500"/>
                                        <p:tgtEl>
                                          <p:spTgt spid="18">
                                            <p:txEl>
                                              <p:pRg st="2" end="2"/>
                                            </p:txEl>
                                          </p:spTgt>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18">
                                            <p:txEl>
                                              <p:pRg st="3" end="3"/>
                                            </p:txEl>
                                          </p:spTgt>
                                        </p:tgtEl>
                                        <p:attrNameLst>
                                          <p:attrName>style.visibility</p:attrName>
                                        </p:attrNameLst>
                                      </p:cBhvr>
                                      <p:to>
                                        <p:strVal val="visible"/>
                                      </p:to>
                                    </p:set>
                                    <p:animEffect transition="in" filter="fade">
                                      <p:cBhvr>
                                        <p:cTn id="97" dur="500"/>
                                        <p:tgtEl>
                                          <p:spTgt spid="1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build="p"/>
      <p:bldP spid="15" grpId="0" build="p"/>
      <p:bldP spid="17" grpId="0" build="p"/>
      <p:bldP spid="18"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2000" b="1" spc="300" dirty="0" smtClean="0">
                <a:solidFill>
                  <a:schemeClr val="tx1">
                    <a:lumMod val="85000"/>
                    <a:lumOff val="15000"/>
                  </a:schemeClr>
                </a:solidFill>
                <a:latin typeface="Bodoni MT Black" panose="02070A03080606020203" pitchFamily="18" charset="0"/>
              </a:rPr>
              <a:t>Some tips for you</a:t>
            </a:r>
            <a:endParaRPr lang="ru-RU" sz="2000" b="1" spc="300" dirty="0">
              <a:solidFill>
                <a:schemeClr val="tx1">
                  <a:lumMod val="85000"/>
                  <a:lumOff val="15000"/>
                </a:schemeClr>
              </a:solidFill>
            </a:endParaRPr>
          </a:p>
        </p:txBody>
      </p:sp>
      <p:sp>
        <p:nvSpPr>
          <p:cNvPr id="3" name="Объект 2"/>
          <p:cNvSpPr>
            <a:spLocks noGrp="1"/>
          </p:cNvSpPr>
          <p:nvPr>
            <p:ph idx="1"/>
          </p:nvPr>
        </p:nvSpPr>
        <p:spPr>
          <a:xfrm>
            <a:off x="395536" y="1347614"/>
            <a:ext cx="5050904" cy="3394472"/>
          </a:xfrm>
        </p:spPr>
        <p:txBody>
          <a:bodyPr>
            <a:normAutofit fontScale="70000" lnSpcReduction="20000"/>
          </a:bodyPr>
          <a:lstStyle/>
          <a:p>
            <a:pPr lvl="0">
              <a:buFont typeface="Wingdings" panose="05000000000000000000" pitchFamily="2" charset="2"/>
              <a:buChar char="q"/>
            </a:pPr>
            <a:r>
              <a:rPr lang="en-US" b="1" u="sng" dirty="0" smtClean="0">
                <a:solidFill>
                  <a:schemeClr val="accent2">
                    <a:lumMod val="60000"/>
                    <a:lumOff val="40000"/>
                  </a:schemeClr>
                </a:solidFill>
              </a:rPr>
              <a:t>Analyze</a:t>
            </a:r>
            <a:r>
              <a:rPr lang="en-US" dirty="0" smtClean="0">
                <a:solidFill>
                  <a:schemeClr val="accent2">
                    <a:lumMod val="60000"/>
                    <a:lumOff val="40000"/>
                  </a:schemeClr>
                </a:solidFill>
              </a:rPr>
              <a:t> the causal connection of the information you get</a:t>
            </a:r>
          </a:p>
          <a:p>
            <a:pPr lvl="0">
              <a:buFont typeface="Wingdings" panose="05000000000000000000" pitchFamily="2" charset="2"/>
              <a:buChar char="q"/>
            </a:pPr>
            <a:r>
              <a:rPr lang="en-US" dirty="0" smtClean="0">
                <a:solidFill>
                  <a:schemeClr val="accent2">
                    <a:lumMod val="60000"/>
                    <a:lumOff val="40000"/>
                  </a:schemeClr>
                </a:solidFill>
              </a:rPr>
              <a:t>Use different sources to </a:t>
            </a:r>
            <a:r>
              <a:rPr lang="en-US" b="1" u="sng" dirty="0" smtClean="0">
                <a:solidFill>
                  <a:schemeClr val="accent2">
                    <a:lumMod val="60000"/>
                    <a:lumOff val="40000"/>
                  </a:schemeClr>
                </a:solidFill>
              </a:rPr>
              <a:t>check</a:t>
            </a:r>
            <a:endParaRPr lang="ru-RU" b="1" u="sng" dirty="0" smtClean="0">
              <a:solidFill>
                <a:schemeClr val="accent2">
                  <a:lumMod val="60000"/>
                  <a:lumOff val="40000"/>
                </a:schemeClr>
              </a:solidFill>
            </a:endParaRPr>
          </a:p>
          <a:p>
            <a:pPr lvl="0">
              <a:buFont typeface="Wingdings" panose="05000000000000000000" pitchFamily="2" charset="2"/>
              <a:buChar char="q"/>
            </a:pPr>
            <a:r>
              <a:rPr lang="en-US" dirty="0" smtClean="0">
                <a:solidFill>
                  <a:schemeClr val="accent2">
                    <a:lumMod val="60000"/>
                    <a:lumOff val="40000"/>
                  </a:schemeClr>
                </a:solidFill>
              </a:rPr>
              <a:t>Use the most </a:t>
            </a:r>
            <a:r>
              <a:rPr lang="en-US" b="1" u="sng" dirty="0" smtClean="0">
                <a:solidFill>
                  <a:schemeClr val="accent2">
                    <a:lumMod val="60000"/>
                    <a:lumOff val="40000"/>
                  </a:schemeClr>
                </a:solidFill>
              </a:rPr>
              <a:t>independent</a:t>
            </a:r>
            <a:r>
              <a:rPr lang="en-US" dirty="0" smtClean="0">
                <a:solidFill>
                  <a:schemeClr val="accent2">
                    <a:lumMod val="60000"/>
                    <a:lumOff val="40000"/>
                  </a:schemeClr>
                </a:solidFill>
              </a:rPr>
              <a:t> </a:t>
            </a:r>
            <a:r>
              <a:rPr lang="en-US" b="1" u="sng" dirty="0" smtClean="0">
                <a:solidFill>
                  <a:schemeClr val="accent2">
                    <a:lumMod val="60000"/>
                    <a:lumOff val="40000"/>
                  </a:schemeClr>
                </a:solidFill>
              </a:rPr>
              <a:t>sources</a:t>
            </a:r>
            <a:r>
              <a:rPr lang="en-US" dirty="0" smtClean="0">
                <a:solidFill>
                  <a:schemeClr val="accent2">
                    <a:lumMod val="60000"/>
                    <a:lumOff val="40000"/>
                  </a:schemeClr>
                </a:solidFill>
              </a:rPr>
              <a:t>. </a:t>
            </a:r>
            <a:endParaRPr lang="ru-RU" dirty="0" smtClean="0">
              <a:solidFill>
                <a:schemeClr val="accent2">
                  <a:lumMod val="60000"/>
                  <a:lumOff val="40000"/>
                </a:schemeClr>
              </a:solidFill>
            </a:endParaRPr>
          </a:p>
          <a:p>
            <a:pPr lvl="0">
              <a:buFont typeface="Wingdings" panose="05000000000000000000" pitchFamily="2" charset="2"/>
              <a:buChar char="q"/>
            </a:pPr>
            <a:r>
              <a:rPr lang="ru-RU" dirty="0" smtClean="0">
                <a:solidFill>
                  <a:schemeClr val="accent2">
                    <a:lumMod val="60000"/>
                    <a:lumOff val="40000"/>
                  </a:schemeClr>
                </a:solidFill>
              </a:rPr>
              <a:t>С</a:t>
            </a:r>
            <a:r>
              <a:rPr lang="en-US" dirty="0" smtClean="0">
                <a:solidFill>
                  <a:schemeClr val="accent2">
                    <a:lumMod val="60000"/>
                    <a:lumOff val="40000"/>
                  </a:schemeClr>
                </a:solidFill>
              </a:rPr>
              <a:t>heck who is the director and chief editor of the source of information.</a:t>
            </a:r>
            <a:endParaRPr lang="ru-RU" dirty="0" smtClean="0">
              <a:solidFill>
                <a:schemeClr val="accent2">
                  <a:lumMod val="60000"/>
                  <a:lumOff val="40000"/>
                </a:schemeClr>
              </a:solidFill>
            </a:endParaRPr>
          </a:p>
          <a:p>
            <a:pPr lvl="0">
              <a:buFont typeface="Wingdings" panose="05000000000000000000" pitchFamily="2" charset="2"/>
              <a:buChar char="q"/>
            </a:pPr>
            <a:r>
              <a:rPr lang="en-US" dirty="0" smtClean="0">
                <a:solidFill>
                  <a:schemeClr val="accent2">
                    <a:lumMod val="60000"/>
                    <a:lumOff val="40000"/>
                  </a:schemeClr>
                </a:solidFill>
              </a:rPr>
              <a:t>Pay attention to </a:t>
            </a:r>
            <a:r>
              <a:rPr lang="en-US" b="1" u="sng" dirty="0" smtClean="0">
                <a:solidFill>
                  <a:schemeClr val="accent2">
                    <a:lumMod val="60000"/>
                    <a:lumOff val="40000"/>
                  </a:schemeClr>
                </a:solidFill>
              </a:rPr>
              <a:t>intonation</a:t>
            </a:r>
            <a:endParaRPr lang="ru-RU" b="1" u="sng" dirty="0" smtClean="0">
              <a:solidFill>
                <a:schemeClr val="accent2">
                  <a:lumMod val="60000"/>
                  <a:lumOff val="40000"/>
                </a:schemeClr>
              </a:solidFill>
            </a:endParaRPr>
          </a:p>
          <a:p>
            <a:pPr lvl="0">
              <a:buFont typeface="Wingdings" panose="05000000000000000000" pitchFamily="2" charset="2"/>
              <a:buChar char="q"/>
            </a:pPr>
            <a:r>
              <a:rPr lang="en-US" dirty="0" smtClean="0">
                <a:solidFill>
                  <a:schemeClr val="accent2">
                    <a:lumMod val="60000"/>
                    <a:lumOff val="40000"/>
                  </a:schemeClr>
                </a:solidFill>
              </a:rPr>
              <a:t>Headline and first paragraph should have the same meaning.</a:t>
            </a:r>
            <a:endParaRPr lang="ru-RU" dirty="0" smtClean="0">
              <a:solidFill>
                <a:schemeClr val="accent2">
                  <a:lumMod val="60000"/>
                  <a:lumOff val="40000"/>
                </a:schemeClr>
              </a:solidFill>
            </a:endParaRPr>
          </a:p>
          <a:p>
            <a:pPr lvl="0">
              <a:buFont typeface="Wingdings" panose="05000000000000000000" pitchFamily="2" charset="2"/>
              <a:buChar char="q"/>
            </a:pPr>
            <a:r>
              <a:rPr lang="en-US" dirty="0" smtClean="0">
                <a:solidFill>
                  <a:schemeClr val="accent2">
                    <a:lumMod val="60000"/>
                    <a:lumOff val="40000"/>
                  </a:schemeClr>
                </a:solidFill>
              </a:rPr>
              <a:t>Try to </a:t>
            </a:r>
            <a:r>
              <a:rPr lang="en-US" b="1" u="sng" dirty="0" smtClean="0">
                <a:solidFill>
                  <a:schemeClr val="accent2">
                    <a:lumMod val="60000"/>
                    <a:lumOff val="40000"/>
                  </a:schemeClr>
                </a:solidFill>
              </a:rPr>
              <a:t>doubt</a:t>
            </a:r>
            <a:r>
              <a:rPr lang="en-US" dirty="0" smtClean="0">
                <a:solidFill>
                  <a:schemeClr val="accent2">
                    <a:lumMod val="60000"/>
                    <a:lumOff val="40000"/>
                  </a:schemeClr>
                </a:solidFill>
              </a:rPr>
              <a:t> what is written </a:t>
            </a:r>
            <a:endParaRPr lang="ru-RU" dirty="0" smtClean="0">
              <a:solidFill>
                <a:schemeClr val="accent2">
                  <a:lumMod val="60000"/>
                  <a:lumOff val="40000"/>
                </a:schemeClr>
              </a:solidFill>
            </a:endParaRPr>
          </a:p>
          <a:p>
            <a:pPr>
              <a:buFont typeface="Wingdings" panose="05000000000000000000" pitchFamily="2" charset="2"/>
              <a:buChar char="q"/>
            </a:pPr>
            <a:endParaRPr lang="ru-RU" dirty="0">
              <a:solidFill>
                <a:schemeClr val="accent2">
                  <a:lumMod val="60000"/>
                  <a:lumOff val="40000"/>
                </a:schemeClr>
              </a:solidFill>
            </a:endParaRPr>
          </a:p>
        </p:txBody>
      </p:sp>
    </p:spTree>
    <p:extLst>
      <p:ext uri="{BB962C8B-B14F-4D97-AF65-F5344CB8AC3E}">
        <p14:creationId xmlns="" xmlns:p14="http://schemas.microsoft.com/office/powerpoint/2010/main" val="329288927"/>
      </p:ext>
    </p:extLst>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BFD6D9"/>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1428742"/>
            <a:ext cx="8229600" cy="2786082"/>
          </a:xfrm>
        </p:spPr>
        <p:txBody>
          <a:bodyPr>
            <a:noAutofit/>
          </a:bodyPr>
          <a:lstStyle/>
          <a:p>
            <a:r>
              <a:rPr lang="en-US" sz="3600" dirty="0" smtClean="0">
                <a:solidFill>
                  <a:schemeClr val="bg1">
                    <a:lumMod val="9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Thank you for listening!</a:t>
            </a:r>
            <a:br>
              <a:rPr lang="en-US" sz="3600" dirty="0" smtClean="0">
                <a:solidFill>
                  <a:schemeClr val="bg1">
                    <a:lumMod val="95000"/>
                  </a:schemeClr>
                </a:solidFill>
                <a:latin typeface="Arial Unicode MS" panose="020B0604020202020204" pitchFamily="34" charset="-128"/>
                <a:ea typeface="Arial Unicode MS" panose="020B0604020202020204" pitchFamily="34" charset="-128"/>
                <a:cs typeface="Arial Unicode MS" panose="020B0604020202020204" pitchFamily="34" charset="-128"/>
              </a:rPr>
            </a:br>
            <a:r>
              <a:rPr lang="en-US" sz="7200" dirty="0" smtClean="0">
                <a:solidFill>
                  <a:schemeClr val="bg1">
                    <a:lumMod val="9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
            </a:r>
            <a:br>
              <a:rPr lang="en-US" sz="7200" dirty="0" smtClean="0">
                <a:solidFill>
                  <a:schemeClr val="bg1">
                    <a:lumMod val="95000"/>
                  </a:schemeClr>
                </a:solidFill>
                <a:latin typeface="Arial Unicode MS" panose="020B0604020202020204" pitchFamily="34" charset="-128"/>
                <a:ea typeface="Arial Unicode MS" panose="020B0604020202020204" pitchFamily="34" charset="-128"/>
                <a:cs typeface="Arial Unicode MS" panose="020B0604020202020204" pitchFamily="34" charset="-128"/>
              </a:rPr>
            </a:br>
            <a:endParaRPr lang="ru-RU" sz="7200" dirty="0">
              <a:solidFill>
                <a:schemeClr val="bg1">
                  <a:lumMod val="95000"/>
                </a:schemeClr>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 xmlns:p14="http://schemas.microsoft.com/office/powerpoint/2010/main" val="1388057129"/>
      </p:ext>
    </p:extLst>
  </p:cSld>
  <p:clrMapOvr>
    <a:masterClrMapping/>
  </p:clrMapOvr>
  <mc:AlternateContent xmlns:mc="http://schemas.openxmlformats.org/markup-compatibility/2006">
    <mc:Choice xmlns="" xmlns:p14="http://schemas.microsoft.com/office/powerpoint/2010/main" Requires="p14">
      <p:transition spd="slow" p14:dur="2000">
        <p14:gallery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765</TotalTime>
  <Words>432</Words>
  <Application>Microsoft Office PowerPoint</Application>
  <PresentationFormat>Экран (16:9)</PresentationFormat>
  <Paragraphs>121</Paragraphs>
  <Slides>25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25</vt:i4>
      </vt:variant>
    </vt:vector>
  </HeadingPairs>
  <TitlesOfParts>
    <vt:vector size="26" baseType="lpstr">
      <vt:lpstr>Тема Office</vt:lpstr>
      <vt:lpstr>Слайд 1</vt:lpstr>
      <vt:lpstr>RELEVANCE OF THE TOPIC</vt:lpstr>
      <vt:lpstr>PURPOSE  OF THE STUDY</vt:lpstr>
      <vt:lpstr>Types  of presentation  information</vt:lpstr>
      <vt:lpstr>Internet </vt:lpstr>
      <vt:lpstr>Print</vt:lpstr>
      <vt:lpstr>Broadcast</vt:lpstr>
      <vt:lpstr>Film</vt:lpstr>
      <vt:lpstr>Слайд 9</vt:lpstr>
      <vt:lpstr>Mass media is the forth branch of government</vt:lpstr>
      <vt:lpstr>expectation vs reality</vt:lpstr>
      <vt:lpstr>How does the media affect the opinion of residents?</vt:lpstr>
      <vt:lpstr>The principle of priority</vt:lpstr>
      <vt:lpstr>Repeating</vt:lpstr>
      <vt:lpstr>Everyday tale</vt:lpstr>
      <vt:lpstr>News in  The USA and in Russia</vt:lpstr>
      <vt:lpstr>Слайд 17</vt:lpstr>
      <vt:lpstr>USA news</vt:lpstr>
      <vt:lpstr>Popularity of news searching</vt:lpstr>
      <vt:lpstr>The survey</vt:lpstr>
      <vt:lpstr>Слайд 21</vt:lpstr>
      <vt:lpstr>Слайд 22</vt:lpstr>
      <vt:lpstr>Слайд 23</vt:lpstr>
      <vt:lpstr>Some tips for you</vt:lpstr>
      <vt:lpstr>Thank you for listening!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student</cp:lastModifiedBy>
  <cp:revision>57</cp:revision>
  <dcterms:created xsi:type="dcterms:W3CDTF">2020-01-28T07:05:25Z</dcterms:created>
  <dcterms:modified xsi:type="dcterms:W3CDTF">2022-05-19T10:00:28Z</dcterms:modified>
</cp:coreProperties>
</file>