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8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67" r:id="rId12"/>
    <p:sldId id="268" r:id="rId13"/>
    <p:sldId id="269" r:id="rId14"/>
    <p:sldId id="272" r:id="rId15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=""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>
        <p:scale>
          <a:sx n="79" d="100"/>
          <a:sy n="79" d="100"/>
        </p:scale>
        <p:origin x="-288" y="21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A01AB6-2328-4143-A635-90307424E485}" type="datetimeFigureOut">
              <a:rPr lang="ru-RU" smtClean="0"/>
              <a:t>08.11.2021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ECFB04-B984-43D5-A733-262B0A291A6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9141660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A01AB6-2328-4143-A635-90307424E485}" type="datetimeFigureOut">
              <a:rPr lang="ru-RU" smtClean="0"/>
              <a:t>08.11.2021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ECFB04-B984-43D5-A733-262B0A291A6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781624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A01AB6-2328-4143-A635-90307424E485}" type="datetimeFigureOut">
              <a:rPr lang="ru-RU" smtClean="0"/>
              <a:t>08.11.2021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ECFB04-B984-43D5-A733-262B0A291A6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5285132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A01AB6-2328-4143-A635-90307424E485}" type="datetimeFigureOut">
              <a:rPr lang="ru-RU" smtClean="0"/>
              <a:t>08.11.2021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ECFB04-B984-43D5-A733-262B0A291A6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5306765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A01AB6-2328-4143-A635-90307424E485}" type="datetimeFigureOut">
              <a:rPr lang="ru-RU" smtClean="0"/>
              <a:t>08.11.2021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ECFB04-B984-43D5-A733-262B0A291A6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8440959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A01AB6-2328-4143-A635-90307424E485}" type="datetimeFigureOut">
              <a:rPr lang="ru-RU" smtClean="0"/>
              <a:t>08.11.2021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ECFB04-B984-43D5-A733-262B0A291A6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186181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A01AB6-2328-4143-A635-90307424E485}" type="datetimeFigureOut">
              <a:rPr lang="ru-RU" smtClean="0"/>
              <a:t>08.11.2021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ECFB04-B984-43D5-A733-262B0A291A6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4004091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A01AB6-2328-4143-A635-90307424E485}" type="datetimeFigureOut">
              <a:rPr lang="ru-RU" smtClean="0"/>
              <a:t>08.11.2021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ECFB04-B984-43D5-A733-262B0A291A6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6402242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A01AB6-2328-4143-A635-90307424E485}" type="datetimeFigureOut">
              <a:rPr lang="ru-RU" smtClean="0"/>
              <a:t>08.11.2021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ECFB04-B984-43D5-A733-262B0A291A6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9003895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A01AB6-2328-4143-A635-90307424E485}" type="datetimeFigureOut">
              <a:rPr lang="ru-RU" smtClean="0"/>
              <a:t>08.11.2021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ECFB04-B984-43D5-A733-262B0A291A6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747475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A01AB6-2328-4143-A635-90307424E485}" type="datetimeFigureOut">
              <a:rPr lang="ru-RU" smtClean="0"/>
              <a:t>08.11.2021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ECFB04-B984-43D5-A733-262B0A291A6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620823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A01AB6-2328-4143-A635-90307424E485}" type="datetimeFigureOut">
              <a:rPr lang="ru-RU" smtClean="0"/>
              <a:t>08.11.2021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FECFB04-B984-43D5-A733-262B0A291A6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7883429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jp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prlib.ru/history/619127" TargetMode="External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jpeg"/><Relationship Id="rId5" Type="http://schemas.openxmlformats.org/officeDocument/2006/relationships/image" Target="../media/image8.jpeg"/><Relationship Id="rId4" Type="http://schemas.openxmlformats.org/officeDocument/2006/relationships/image" Target="../media/image7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2.jpeg"/><Relationship Id="rId4" Type="http://schemas.openxmlformats.org/officeDocument/2006/relationships/image" Target="../media/image11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4.jpe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8.jpeg"/><Relationship Id="rId5" Type="http://schemas.openxmlformats.org/officeDocument/2006/relationships/image" Target="../media/image17.jpeg"/><Relationship Id="rId4" Type="http://schemas.openxmlformats.org/officeDocument/2006/relationships/image" Target="../media/image16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2.jpeg"/><Relationship Id="rId5" Type="http://schemas.openxmlformats.org/officeDocument/2006/relationships/image" Target="../media/image21.jpeg"/><Relationship Id="rId4" Type="http://schemas.openxmlformats.org/officeDocument/2006/relationships/image" Target="../media/image20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hyperlink" Target="https://ru.wikipedia.org/wiki/%D0%92%D0%BE%D1%80%D0%BE%D0%B1%D1%8C%D1%91%D0%B2%D0%BE_(%D0%9C%D0%BE%D1%81%D0%BA%D0%B2%D0%B0)" TargetMode="External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jpeg"/><Relationship Id="rId5" Type="http://schemas.openxmlformats.org/officeDocument/2006/relationships/hyperlink" Target="https://ru.wikipedia.org/wiki/%D0%AF%D1%83%D0%B7%D0%B0" TargetMode="External"/><Relationship Id="rId4" Type="http://schemas.openxmlformats.org/officeDocument/2006/relationships/hyperlink" Target="https://ru.wikipedia.org/wiki/%D0%9F%D1%80%D0%B5%D0%BE%D0%B1%D1%80%D0%B0%D0%B6%D0%B5%D0%BD%D1%81%D0%BA%D0%BE%D0%B5_(%D1%81%D0%B5%D0%BB%D0%BE,_%D0%9C%D0%BE%D1%81%D0%BA%D0%B2%D0%B0)" TargetMode="Externa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Relationship Id="rId4" Type="http://schemas.openxmlformats.org/officeDocument/2006/relationships/hyperlink" Target="https://www.culture.ru/materials/151806/verovaniya-na-rusi-do-kreshcheniya" TargetMode="Externa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culture.ru/movies/1439/romanovi-tsarskoe-delo-pod-senyu-kremlevskih-orlov" TargetMode="External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Relationship Id="rId5" Type="http://schemas.openxmlformats.org/officeDocument/2006/relationships/hyperlink" Target="https://www.culture.ru/movies/1441/romanovi-tsarskoe-delo-vpered-k-velikoy-imperii" TargetMode="External"/><Relationship Id="rId4" Type="http://schemas.openxmlformats.org/officeDocument/2006/relationships/hyperlink" Target="https://www.culture.ru/institutes/1485/gosudarstvenniy-ermitazh" TargetMode="Externa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6" name="Прямоугольник 5"/>
          <p:cNvSpPr/>
          <p:nvPr/>
        </p:nvSpPr>
        <p:spPr>
          <a:xfrm>
            <a:off x="2730137" y="2431227"/>
            <a:ext cx="6096000" cy="1995546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ru-RU" dirty="0" smtClean="0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ПРЕЗЕНТАЦИЯ </a:t>
            </a:r>
          </a:p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ru-RU" sz="2800" dirty="0" smtClean="0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800" b="1" dirty="0" smtClean="0">
                <a:solidFill>
                  <a:schemeClr val="accent2">
                    <a:lumMod val="75000"/>
                  </a:schemeClr>
                </a:solidFill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« Истории Эрмитажного Кота про детские  года будущего царя Петра </a:t>
            </a:r>
            <a:r>
              <a:rPr lang="en-US" sz="2800" b="1" dirty="0" smtClean="0">
                <a:solidFill>
                  <a:schemeClr val="accent2">
                    <a:lumMod val="75000"/>
                  </a:schemeClr>
                </a:solidFill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I</a:t>
            </a:r>
            <a:r>
              <a:rPr lang="ru-RU" sz="2800" b="1" dirty="0" smtClean="0">
                <a:solidFill>
                  <a:schemeClr val="accent2">
                    <a:lumMod val="75000"/>
                  </a:schemeClr>
                </a:solidFill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»</a:t>
            </a:r>
            <a:endParaRPr lang="ru-RU" sz="2800" b="1" dirty="0">
              <a:solidFill>
                <a:schemeClr val="accent2">
                  <a:lumMod val="75000"/>
                </a:schemeClr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2730137" y="339635"/>
            <a:ext cx="798140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Государственное бюджетное дошкольное образовательное учреждение детский сад №103 комбинированного вида Выборгского района Санкт - </a:t>
            </a:r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</a:t>
            </a:r>
            <a:r>
              <a:rPr lang="ru-RU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етербурга</a:t>
            </a:r>
            <a:endParaRPr lang="ru-RU" sz="1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8" name="Рисунок 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86271" y="1018902"/>
            <a:ext cx="2396510" cy="330490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  <a:softEdge rad="63500"/>
          </a:effectLst>
        </p:spPr>
      </p:pic>
      <p:sp>
        <p:nvSpPr>
          <p:cNvPr id="10" name="Прямоугольник 9"/>
          <p:cNvSpPr/>
          <p:nvPr/>
        </p:nvSpPr>
        <p:spPr>
          <a:xfrm>
            <a:off x="10084526" y="5551713"/>
            <a:ext cx="1645920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0"/>
              </a:spcAft>
            </a:pPr>
            <a:r>
              <a:rPr lang="ru-RU" sz="160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Воспитатель</a:t>
            </a:r>
            <a:r>
              <a:rPr lang="ru-RU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: </a:t>
            </a:r>
            <a:r>
              <a:rPr lang="ru-RU" sz="16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Бочкарева Л.С.</a:t>
            </a:r>
          </a:p>
          <a:p>
            <a:r>
              <a:rPr lang="en-US" sz="160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 </a:t>
            </a:r>
            <a:r>
              <a:rPr lang="ru-RU" sz="160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группа №3 </a:t>
            </a:r>
            <a:endParaRPr lang="ru-RU" sz="1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81052" y="4581622"/>
            <a:ext cx="3685086" cy="1940182"/>
          </a:xfrm>
          <a:prstGeom prst="rect">
            <a:avLst/>
          </a:prstGeom>
          <a:effectLst>
            <a:softEdge rad="63500"/>
          </a:effectLst>
        </p:spPr>
      </p:pic>
    </p:spTree>
    <p:extLst>
      <p:ext uri="{BB962C8B-B14F-4D97-AF65-F5344CB8AC3E}">
        <p14:creationId xmlns:p14="http://schemas.microsoft.com/office/powerpoint/2010/main" val="139991136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3" name="Рисунок 2" descr="C:\Users\мама\Desktop\16.03.19_петербургские_коты_large.jpg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3143" y="601173"/>
            <a:ext cx="1828525" cy="1724015"/>
          </a:xfrm>
          <a:prstGeom prst="rect">
            <a:avLst/>
          </a:prstGeom>
          <a:noFill/>
          <a:ln>
            <a:noFill/>
          </a:ln>
          <a:effectLst>
            <a:softEdge rad="63500"/>
          </a:effectLst>
        </p:spPr>
      </p:pic>
      <p:sp>
        <p:nvSpPr>
          <p:cNvPr id="4" name="Rectangle 2"/>
          <p:cNvSpPr>
            <a:spLocks noChangeArrowheads="1"/>
          </p:cNvSpPr>
          <p:nvPr/>
        </p:nvSpPr>
        <p:spPr bwMode="auto">
          <a:xfrm>
            <a:off x="2416491" y="764207"/>
            <a:ext cx="2991531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altLang="ru-RU" sz="1400" b="0" i="0" u="none" strike="noStrike" cap="none" normalizeH="0" baseline="0" dirty="0" smtClean="0">
                <a:ln>
                  <a:noFill/>
                </a:ln>
                <a:effectLst/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Здравствуйте, дорогие Малыши! Меня зовут КОТ</a:t>
            </a:r>
            <a:endParaRPr kumimoji="0" lang="ru-RU" altLang="ru-RU" sz="1400" b="0" i="0" u="none" strike="noStrike" cap="none" normalizeH="0" baseline="0" dirty="0" smtClean="0">
              <a:ln>
                <a:noFill/>
              </a:ln>
              <a:effectLst/>
              <a:latin typeface="Arial" panose="020B0604020202020204" pitchFamily="34" charset="0"/>
            </a:endParaRPr>
          </a:p>
        </p:txBody>
      </p:sp>
      <p:sp>
        <p:nvSpPr>
          <p:cNvPr id="5" name="Rectangle 3"/>
          <p:cNvSpPr>
            <a:spLocks noChangeArrowheads="1"/>
          </p:cNvSpPr>
          <p:nvPr/>
        </p:nvSpPr>
        <p:spPr bwMode="auto">
          <a:xfrm>
            <a:off x="918752" y="1025817"/>
            <a:ext cx="4593947" cy="290848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altLang="ru-RU" sz="11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endParaRPr kumimoji="0" lang="ru-RU" altLang="ru-RU" sz="11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altLang="ru-RU" sz="1400" b="0" i="0" u="none" strike="noStrike" cap="none" normalizeH="0" baseline="0" dirty="0" smtClean="0">
                <a:ln>
                  <a:noFill/>
                </a:ln>
                <a:effectLst/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                             И я не простой кот,  я    </a:t>
            </a:r>
          </a:p>
          <a:p>
            <a:pPr marL="0" marR="0" lvl="0" indent="0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ru-RU" altLang="ru-RU" sz="1400" dirty="0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altLang="ru-RU" sz="1400" dirty="0" smtClean="0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                            </a:t>
            </a:r>
            <a:r>
              <a:rPr kumimoji="0" lang="ru-RU" altLang="ru-RU" sz="1400" b="0" i="0" u="none" strike="noStrike" cap="none" normalizeH="0" baseline="0" dirty="0" smtClean="0">
                <a:ln>
                  <a:noFill/>
                </a:ln>
                <a:effectLst/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Эрмитажный кот, живу и   </a:t>
            </a:r>
          </a:p>
          <a:p>
            <a:pPr marL="0" marR="0" lvl="0" indent="0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ru-RU" altLang="ru-RU" sz="1400" dirty="0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altLang="ru-RU" sz="1400" dirty="0" smtClean="0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                            </a:t>
            </a:r>
            <a:r>
              <a:rPr kumimoji="0" lang="ru-RU" altLang="ru-RU" sz="1400" b="0" i="0" u="none" strike="noStrike" cap="none" normalizeH="0" baseline="0" dirty="0" smtClean="0">
                <a:ln>
                  <a:noFill/>
                </a:ln>
                <a:effectLst/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охраняю  один из</a:t>
            </a:r>
            <a:r>
              <a:rPr kumimoji="0" lang="ru-RU" altLang="ru-RU" sz="1400" b="0" i="0" u="none" strike="noStrike" cap="none" normalizeH="0" dirty="0" smtClean="0">
                <a:ln>
                  <a:noFill/>
                </a:ln>
                <a:effectLst/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  </a:t>
            </a:r>
            <a:r>
              <a:rPr kumimoji="0" lang="ru-RU" altLang="ru-RU" sz="1400" b="0" i="0" u="none" strike="noStrike" cap="none" normalizeH="0" baseline="0" dirty="0" smtClean="0">
                <a:ln>
                  <a:noFill/>
                </a:ln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«</a:t>
            </a:r>
            <a:r>
              <a:rPr kumimoji="0" lang="ru-RU" altLang="ru-RU" sz="1400" b="0" i="0" u="none" strike="noStrike" cap="none" normalizeH="0" baseline="0" dirty="0" smtClean="0">
                <a:ln>
                  <a:noFill/>
                </a:ln>
                <a:effectLst/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главных  </a:t>
            </a:r>
          </a:p>
          <a:p>
            <a:pPr marL="0" marR="0" lvl="0" indent="0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ru-RU" altLang="ru-RU" sz="1400" dirty="0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altLang="ru-RU" sz="1400" dirty="0" smtClean="0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                            </a:t>
            </a:r>
            <a:r>
              <a:rPr kumimoji="0" lang="ru-RU" altLang="ru-RU" sz="1400" b="0" i="0" u="none" strike="noStrike" cap="none" normalizeH="0" baseline="0" dirty="0" smtClean="0">
                <a:ln>
                  <a:noFill/>
                </a:ln>
                <a:effectLst/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музеев</a:t>
            </a:r>
            <a:r>
              <a:rPr kumimoji="0" lang="ru-RU" altLang="ru-RU" sz="1400" b="0" i="0" u="none" strike="noStrike" cap="none" normalizeH="0" baseline="0" dirty="0" smtClean="0">
                <a:ln>
                  <a:noFill/>
                </a:ln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»</a:t>
            </a:r>
            <a:r>
              <a:rPr kumimoji="0" lang="ru-RU" altLang="ru-RU" sz="1400" b="0" i="0" u="none" strike="noStrike" cap="none" normalizeH="0" baseline="0" dirty="0" smtClean="0">
                <a:ln>
                  <a:noFill/>
                </a:ln>
                <a:effectLst/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 нашего города  -    </a:t>
            </a:r>
          </a:p>
          <a:p>
            <a:pPr marL="0" marR="0" lvl="0" indent="0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ru-RU" altLang="ru-RU" sz="1400" dirty="0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altLang="ru-RU" sz="1400" dirty="0" smtClean="0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                            </a:t>
            </a:r>
            <a:r>
              <a:rPr kumimoji="0" lang="ru-RU" altLang="ru-RU" sz="1400" b="1" i="0" u="none" strike="noStrike" cap="none" normalizeH="0" baseline="0" dirty="0" smtClean="0">
                <a:ln>
                  <a:noFill/>
                </a:ln>
                <a:effectLst/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Эрмитаж</a:t>
            </a:r>
            <a:r>
              <a:rPr kumimoji="0" lang="ru-RU" altLang="ru-RU" sz="1400" b="0" i="0" u="none" strike="noStrike" cap="none" normalizeH="0" baseline="0" dirty="0" smtClean="0">
                <a:ln>
                  <a:noFill/>
                </a:ln>
                <a:effectLst/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kumimoji="0" lang="ru-RU" altLang="ru-RU" sz="1400" b="0" i="0" u="none" strike="noStrike" cap="none" normalizeH="0" baseline="0" dirty="0" smtClean="0">
              <a:ln>
                <a:noFill/>
              </a:ln>
              <a:effectLst/>
            </a:endParaRPr>
          </a:p>
          <a:p>
            <a:pPr marL="0" marR="0" lvl="0" indent="0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altLang="ru-RU" sz="1400" b="0" i="0" u="none" strike="noStrike" cap="none" normalizeH="0" baseline="0" dirty="0" smtClean="0">
                <a:ln>
                  <a:noFill/>
                </a:ln>
                <a:effectLst/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Много туристов из многочисленных стран  повидал я, многое увидел,  и от них узнал.</a:t>
            </a:r>
            <a:endParaRPr kumimoji="0" lang="ru-RU" altLang="ru-RU" sz="1400" b="0" i="0" u="none" strike="noStrike" cap="none" normalizeH="0" baseline="0" dirty="0" smtClean="0">
              <a:ln>
                <a:noFill/>
              </a:ln>
              <a:effectLst/>
            </a:endParaRPr>
          </a:p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kumimoji="0" lang="ru-RU" altLang="ru-RU" sz="1400" b="0" i="0" u="none" strike="noStrike" cap="none" normalizeH="0" baseline="0" dirty="0" smtClean="0">
                <a:ln>
                  <a:noFill/>
                </a:ln>
                <a:effectLst/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Я узнал, что Наш город, в котором Вы и я живем,  называется Санкт-Петербург.</a:t>
            </a:r>
            <a:r>
              <a:rPr lang="ru-RU" sz="1400" dirty="0">
                <a:latin typeface="Comic Sans MS" panose="030F0702030302020204" pitchFamily="66" charset="0"/>
              </a:rPr>
              <a:t> </a:t>
            </a:r>
            <a:endParaRPr lang="ru-RU" sz="1400" dirty="0" smtClean="0">
              <a:latin typeface="Comic Sans MS" panose="030F0702030302020204" pitchFamily="66" charset="0"/>
            </a:endParaRPr>
          </a:p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1400" dirty="0" smtClean="0">
                <a:latin typeface="Comic Sans MS" panose="030F0702030302020204" pitchFamily="66" charset="0"/>
              </a:rPr>
              <a:t>О </a:t>
            </a:r>
            <a:r>
              <a:rPr lang="ru-RU" sz="1400" dirty="0">
                <a:latin typeface="Comic Sans MS" panose="030F0702030302020204" pitchFamily="66" charset="0"/>
              </a:rPr>
              <a:t>нашем городе и его </a:t>
            </a:r>
            <a:r>
              <a:rPr lang="ru-RU" sz="1400" dirty="0" smtClean="0">
                <a:latin typeface="Comic Sans MS" panose="030F0702030302020204" pitchFamily="66" charset="0"/>
              </a:rPr>
              <a:t>основателе Петре </a:t>
            </a:r>
            <a:r>
              <a:rPr lang="en-US" sz="1400" dirty="0" smtClean="0">
                <a:latin typeface="Comic Sans MS" panose="030F0702030302020204" pitchFamily="66" charset="0"/>
              </a:rPr>
              <a:t>I</a:t>
            </a:r>
            <a:r>
              <a:rPr lang="ru-RU" sz="1400" dirty="0" smtClean="0">
                <a:latin typeface="Comic Sans MS" panose="030F0702030302020204" pitchFamily="66" charset="0"/>
              </a:rPr>
              <a:t> </a:t>
            </a:r>
            <a:r>
              <a:rPr lang="ru-RU" sz="1400" dirty="0">
                <a:latin typeface="Comic Sans MS" panose="030F0702030302020204" pitchFamily="66" charset="0"/>
              </a:rPr>
              <a:t>хочу Вам, ребята,   рассказать и в картинках показать!</a:t>
            </a:r>
          </a:p>
          <a:p>
            <a:pPr marL="0" marR="0" lvl="0" indent="0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altLang="ru-RU" sz="1800" b="0" i="0" u="none" strike="noStrike" cap="none" normalizeH="0" baseline="0" dirty="0" smtClean="0">
              <a:ln>
                <a:noFill/>
              </a:ln>
              <a:effectLst/>
              <a:latin typeface="Arial" panose="020B0604020202020204" pitchFamily="34" charset="0"/>
            </a:endParaRPr>
          </a:p>
        </p:txBody>
      </p:sp>
      <p:pic>
        <p:nvPicPr>
          <p:cNvPr id="7" name="Рисунок 6" descr="Карта санкт петербург картинки, стоковые фото Карта санкт петербург |  Depositphotos"/>
          <p:cNvPicPr/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67007" y="764207"/>
            <a:ext cx="2908869" cy="1985159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sp>
        <p:nvSpPr>
          <p:cNvPr id="6" name="Прямоугольник 5"/>
          <p:cNvSpPr/>
          <p:nvPr/>
        </p:nvSpPr>
        <p:spPr>
          <a:xfrm>
            <a:off x="7171683" y="2543577"/>
            <a:ext cx="4397757" cy="226010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ru-RU" b="1" dirty="0">
                <a:solidFill>
                  <a:srgbClr val="006666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ru-RU" sz="1400" dirty="0" smtClean="0">
              <a:solidFill>
                <a:schemeClr val="tx2">
                  <a:lumMod val="75000"/>
                </a:schemeClr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r">
              <a:lnSpc>
                <a:spcPct val="115000"/>
              </a:lnSpc>
              <a:spcAft>
                <a:spcPts val="1000"/>
              </a:spcAft>
            </a:pPr>
            <a:r>
              <a:rPr lang="ru-RU" b="1" dirty="0" smtClean="0">
                <a:solidFill>
                  <a:schemeClr val="tx2">
                    <a:lumMod val="75000"/>
                  </a:schemeClr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На болотах топких и опасных</a:t>
            </a:r>
            <a:br>
              <a:rPr lang="ru-RU" b="1" dirty="0" smtClean="0">
                <a:solidFill>
                  <a:schemeClr val="tx2">
                    <a:lumMod val="75000"/>
                  </a:schemeClr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ru-RU" b="1" dirty="0" smtClean="0">
                <a:solidFill>
                  <a:schemeClr val="tx2">
                    <a:lumMod val="75000"/>
                  </a:schemeClr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Шумные столицы не растут.</a:t>
            </a:r>
            <a:br>
              <a:rPr lang="ru-RU" b="1" dirty="0" smtClean="0">
                <a:solidFill>
                  <a:schemeClr val="tx2">
                    <a:lumMod val="75000"/>
                  </a:schemeClr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ru-RU" b="1" dirty="0" smtClean="0">
                <a:solidFill>
                  <a:schemeClr val="tx2">
                    <a:lumMod val="75000"/>
                  </a:schemeClr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Но наш город, как цветок прекрасный,</a:t>
            </a:r>
            <a:br>
              <a:rPr lang="ru-RU" b="1" dirty="0" smtClean="0">
                <a:solidFill>
                  <a:schemeClr val="tx2">
                    <a:lumMod val="75000"/>
                  </a:schemeClr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ru-RU" b="1" dirty="0" smtClean="0">
                <a:solidFill>
                  <a:schemeClr val="tx2">
                    <a:lumMod val="75000"/>
                  </a:schemeClr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Словно в сказке, появился тут…</a:t>
            </a:r>
            <a:endParaRPr lang="ru-RU" sz="1400" dirty="0" smtClean="0">
              <a:solidFill>
                <a:schemeClr val="tx2">
                  <a:lumMod val="75000"/>
                </a:schemeClr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r">
              <a:lnSpc>
                <a:spcPct val="115000"/>
              </a:lnSpc>
              <a:spcAft>
                <a:spcPts val="1000"/>
              </a:spcAft>
            </a:pPr>
            <a:r>
              <a:rPr lang="ru-RU" b="1" i="1" dirty="0" smtClean="0">
                <a:solidFill>
                  <a:schemeClr val="tx2">
                    <a:lumMod val="75000"/>
                  </a:schemeClr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(Я. </a:t>
            </a:r>
            <a:r>
              <a:rPr lang="ru-RU" b="1" i="1" dirty="0" err="1" smtClean="0">
                <a:solidFill>
                  <a:schemeClr val="tx2">
                    <a:lumMod val="75000"/>
                  </a:schemeClr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Кондрашевич</a:t>
            </a:r>
            <a:r>
              <a:rPr lang="ru-RU" b="1" i="1" dirty="0" smtClean="0">
                <a:solidFill>
                  <a:schemeClr val="tx2">
                    <a:lumMod val="75000"/>
                  </a:schemeClr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)</a:t>
            </a:r>
            <a:endParaRPr lang="ru-RU" sz="1400" dirty="0">
              <a:solidFill>
                <a:schemeClr val="tx2">
                  <a:lumMod val="75000"/>
                </a:schemeClr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6898202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Прямоугольник 2"/>
          <p:cNvSpPr/>
          <p:nvPr/>
        </p:nvSpPr>
        <p:spPr>
          <a:xfrm>
            <a:off x="2704783" y="660719"/>
            <a:ext cx="2964498" cy="264072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ru-RU" sz="1600" dirty="0">
                <a:ea typeface="Calibri" panose="020F0502020204030204" pitchFamily="34" charset="0"/>
                <a:cs typeface="Times New Roman" panose="02020603050405020304" pitchFamily="18" charset="0"/>
              </a:rPr>
              <a:t>Давным-давно на Руси жили и правили цари.  </a:t>
            </a:r>
            <a:r>
              <a:rPr lang="ru-RU" sz="1600" dirty="0" smtClean="0">
                <a:ea typeface="Calibri" panose="020F0502020204030204" pitchFamily="34" charset="0"/>
                <a:cs typeface="Times New Roman" panose="02020603050405020304" pitchFamily="18" charset="0"/>
              </a:rPr>
              <a:t>    Был </a:t>
            </a:r>
            <a:r>
              <a:rPr lang="ru-RU" sz="1600" dirty="0">
                <a:ea typeface="Calibri" panose="020F0502020204030204" pitchFamily="34" charset="0"/>
                <a:cs typeface="Times New Roman" panose="02020603050405020304" pitchFamily="18" charset="0"/>
              </a:rPr>
              <a:t>один Великий царь – Петр </a:t>
            </a:r>
            <a:r>
              <a:rPr lang="en-US" sz="1600" dirty="0" smtClean="0">
                <a:ea typeface="Calibri" panose="020F0502020204030204" pitchFamily="34" charset="0"/>
                <a:cs typeface="Times New Roman" panose="02020603050405020304" pitchFamily="18" charset="0"/>
              </a:rPr>
              <a:t>I</a:t>
            </a:r>
            <a:r>
              <a:rPr lang="ru-RU" sz="1600" dirty="0" smtClean="0"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r>
              <a:rPr lang="ru-RU" sz="1600" dirty="0" smtClean="0"/>
              <a:t>                  Родился </a:t>
            </a:r>
            <a:r>
              <a:rPr lang="ru-RU" sz="1600" dirty="0"/>
              <a:t>будущий </a:t>
            </a:r>
            <a:r>
              <a:rPr lang="ru-RU" sz="1600" dirty="0" smtClean="0"/>
              <a:t>царь 30</a:t>
            </a:r>
            <a:r>
              <a:rPr lang="ru-RU" sz="1600" dirty="0"/>
              <a:t> мая </a:t>
            </a:r>
            <a:r>
              <a:rPr lang="ru-RU" sz="1600" dirty="0" smtClean="0"/>
              <a:t> (</a:t>
            </a:r>
            <a:r>
              <a:rPr lang="ru-RU" sz="1600" dirty="0"/>
              <a:t>9 июня) 1672 г. в Москве в семье </a:t>
            </a:r>
            <a:r>
              <a:rPr lang="ru-RU" sz="1600" b="1" u="sng" dirty="0">
                <a:solidFill>
                  <a:srgbClr val="002060"/>
                </a:solidFill>
                <a:hlinkClick r:id="rId3"/>
              </a:rPr>
              <a:t>царя Алексея Михайловича Романова</a:t>
            </a:r>
            <a:r>
              <a:rPr lang="ru-RU" sz="1600" dirty="0"/>
              <a:t> и его второй жены </a:t>
            </a:r>
            <a:r>
              <a:rPr lang="ru-RU" sz="1600" b="1" u="sng" dirty="0">
                <a:solidFill>
                  <a:srgbClr val="002060"/>
                </a:solidFill>
              </a:rPr>
              <a:t>Натальи Кирилловны Нарышкиной</a:t>
            </a:r>
            <a:r>
              <a:rPr lang="ru-RU" sz="1600" dirty="0"/>
              <a:t>.</a:t>
            </a:r>
            <a:endParaRPr lang="ru-RU" sz="1600" dirty="0"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4" name="Рисунок 3" descr="https://www.prlib.ru/sites/default/files/book_preview/c994c362-d243-4776-b312-4a4c72b8398b/260119_doc1_97C2FE8B-87EF-4094-A755-4F40CE7EE8E8.jpg"/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8274" y="660719"/>
            <a:ext cx="1816508" cy="2640723"/>
          </a:xfrm>
          <a:prstGeom prst="rect">
            <a:avLst/>
          </a:prstGeom>
          <a:noFill/>
          <a:ln>
            <a:noFill/>
          </a:ln>
        </p:spPr>
      </p:pic>
      <p:pic>
        <p:nvPicPr>
          <p:cNvPr id="5" name="Рисунок 4" descr="C:\Users\мама\Desktop\родители Петра 1.jpg"/>
          <p:cNvPicPr/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8274" y="3448593"/>
            <a:ext cx="4439195" cy="2466431"/>
          </a:xfrm>
          <a:prstGeom prst="rect">
            <a:avLst/>
          </a:prstGeom>
          <a:noFill/>
          <a:ln>
            <a:noFill/>
          </a:ln>
        </p:spPr>
      </p:pic>
      <p:sp>
        <p:nvSpPr>
          <p:cNvPr id="6" name="TextBox 5"/>
          <p:cNvSpPr txBox="1"/>
          <p:nvPr/>
        </p:nvSpPr>
        <p:spPr>
          <a:xfrm>
            <a:off x="1410788" y="5915024"/>
            <a:ext cx="314958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b="1" dirty="0" smtClean="0"/>
              <a:t>Отец                                     Мать</a:t>
            </a:r>
            <a:endParaRPr lang="ru-RU" b="1" dirty="0"/>
          </a:p>
        </p:txBody>
      </p:sp>
      <p:sp>
        <p:nvSpPr>
          <p:cNvPr id="7" name="Прямоугольник 6"/>
          <p:cNvSpPr/>
          <p:nvPr/>
        </p:nvSpPr>
        <p:spPr>
          <a:xfrm>
            <a:off x="7038703" y="541901"/>
            <a:ext cx="4469674" cy="37566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15000"/>
              </a:lnSpc>
              <a:spcAft>
                <a:spcPts val="0"/>
              </a:spcAft>
            </a:pPr>
            <a:r>
              <a:rPr lang="ru-RU" sz="1600" b="1" dirty="0">
                <a:ea typeface="Calibri" panose="020F0502020204030204" pitchFamily="34" charset="0"/>
                <a:cs typeface="Times New Roman" panose="02020603050405020304" pitchFamily="18" charset="0"/>
              </a:rPr>
              <a:t>Отец</a:t>
            </a:r>
            <a:r>
              <a:rPr lang="ru-RU" sz="1600" dirty="0">
                <a:ea typeface="Calibri" panose="020F0502020204030204" pitchFamily="34" charset="0"/>
                <a:cs typeface="Times New Roman" panose="02020603050405020304" pitchFamily="18" charset="0"/>
              </a:rPr>
              <a:t> Петра </a:t>
            </a:r>
            <a:r>
              <a:rPr lang="en-US" sz="1600" dirty="0" smtClean="0">
                <a:ea typeface="Calibri" panose="020F0502020204030204" pitchFamily="34" charset="0"/>
                <a:cs typeface="Times New Roman" panose="02020603050405020304" pitchFamily="18" charset="0"/>
              </a:rPr>
              <a:t>I</a:t>
            </a:r>
            <a:r>
              <a:rPr lang="ru-RU" sz="1600" dirty="0" smtClean="0"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1600" dirty="0">
                <a:ea typeface="Calibri" panose="020F0502020204030204" pitchFamily="34" charset="0"/>
                <a:cs typeface="Times New Roman" panose="02020603050405020304" pitchFamily="18" charset="0"/>
              </a:rPr>
              <a:t>стал царем в 16 лет. Он </a:t>
            </a:r>
            <a:r>
              <a:rPr lang="ru-RU" sz="1600" dirty="0" smtClean="0">
                <a:ea typeface="Calibri" panose="020F0502020204030204" pitchFamily="34" charset="0"/>
                <a:cs typeface="Times New Roman" panose="02020603050405020304" pitchFamily="18" charset="0"/>
              </a:rPr>
              <a:t>любил много </a:t>
            </a:r>
            <a:r>
              <a:rPr lang="ru-RU" sz="1600" dirty="0">
                <a:ea typeface="Calibri" panose="020F0502020204030204" pitchFamily="34" charset="0"/>
                <a:cs typeface="Times New Roman" panose="02020603050405020304" pitchFamily="18" charset="0"/>
              </a:rPr>
              <a:t>читать, имел художественный вкус. Характер у него был мягкий и добродушный. Батюшку Петра </a:t>
            </a:r>
            <a:r>
              <a:rPr lang="en-US" sz="1600" dirty="0" smtClean="0">
                <a:ea typeface="Calibri" panose="020F0502020204030204" pitchFamily="34" charset="0"/>
                <a:cs typeface="Times New Roman" panose="02020603050405020304" pitchFamily="18" charset="0"/>
              </a:rPr>
              <a:t>I</a:t>
            </a:r>
            <a:r>
              <a:rPr lang="ru-RU" sz="1600" dirty="0" smtClean="0"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1600" dirty="0">
                <a:ea typeface="Calibri" panose="020F0502020204030204" pitchFamily="34" charset="0"/>
                <a:cs typeface="Times New Roman" panose="02020603050405020304" pitchFamily="18" charset="0"/>
              </a:rPr>
              <a:t>называли «Тишайшим».</a:t>
            </a:r>
            <a:endParaRPr lang="ru-RU" sz="1600" dirty="0" smtClean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15000"/>
              </a:lnSpc>
              <a:spcAft>
                <a:spcPts val="0"/>
              </a:spcAft>
            </a:pPr>
            <a:r>
              <a:rPr lang="ru-RU" sz="1600" b="1" dirty="0">
                <a:ea typeface="Calibri" panose="020F0502020204030204" pitchFamily="34" charset="0"/>
                <a:cs typeface="Times New Roman" panose="02020603050405020304" pitchFamily="18" charset="0"/>
              </a:rPr>
              <a:t>Матушка </a:t>
            </a:r>
            <a:r>
              <a:rPr lang="ru-RU" sz="1600" dirty="0">
                <a:ea typeface="Calibri" panose="020F0502020204030204" pitchFamily="34" charset="0"/>
                <a:cs typeface="Times New Roman" panose="02020603050405020304" pitchFamily="18" charset="0"/>
              </a:rPr>
              <a:t>будущего царя – дочь бедного дворянина была ростом величавая, голос имела звонкий и движения плавные. Хороша она была, как говорят ученые. </a:t>
            </a:r>
            <a:endParaRPr lang="ru-RU" sz="1600" dirty="0" smtClean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15000"/>
              </a:lnSpc>
              <a:spcAft>
                <a:spcPts val="0"/>
              </a:spcAft>
            </a:pPr>
            <a:r>
              <a:rPr lang="ru-RU" sz="1600" dirty="0">
                <a:ea typeface="Calibri" panose="020F0502020204030204" pitchFamily="34" charset="0"/>
                <a:cs typeface="Times New Roman" panose="02020603050405020304" pitchFamily="18" charset="0"/>
              </a:rPr>
              <a:t>Рождение Петра </a:t>
            </a:r>
            <a:r>
              <a:rPr lang="en-US" sz="1600" dirty="0" smtClean="0">
                <a:ea typeface="Calibri" panose="020F0502020204030204" pitchFamily="34" charset="0"/>
                <a:cs typeface="Times New Roman" panose="02020603050405020304" pitchFamily="18" charset="0"/>
              </a:rPr>
              <a:t>I</a:t>
            </a:r>
            <a:r>
              <a:rPr lang="ru-RU" sz="1600" dirty="0" smtClean="0"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1600" dirty="0">
                <a:ea typeface="Calibri" panose="020F0502020204030204" pitchFamily="34" charset="0"/>
                <a:cs typeface="Times New Roman" panose="02020603050405020304" pitchFamily="18" charset="0"/>
              </a:rPr>
              <a:t>сопровождалось колокольным звоном. Удары колоколов московских соборов нарушили тишину столицы Москвы. Перезвон колоколов продолжался весь день рождения Петра </a:t>
            </a:r>
            <a:r>
              <a:rPr lang="en-US" sz="1600" dirty="0" smtClean="0">
                <a:ea typeface="Calibri" panose="020F0502020204030204" pitchFamily="34" charset="0"/>
                <a:cs typeface="Times New Roman" panose="02020603050405020304" pitchFamily="18" charset="0"/>
              </a:rPr>
              <a:t>I</a:t>
            </a:r>
            <a:r>
              <a:rPr lang="ru-RU" sz="1600" dirty="0" smtClean="0"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160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8" name="Рисунок 7" descr="Выход царевны в санях.(Оригинал найти не удалось, но предположительно, что в санях царевна Софья) Миниатюра."/>
          <p:cNvPicPr/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83312" y="4004278"/>
            <a:ext cx="3556156" cy="2149448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97326905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Прямоугольник 2"/>
          <p:cNvSpPr/>
          <p:nvPr/>
        </p:nvSpPr>
        <p:spPr>
          <a:xfrm>
            <a:off x="944880" y="553697"/>
            <a:ext cx="4528457" cy="12082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ru-RU" sz="1600" dirty="0">
                <a:ea typeface="Calibri" panose="020F0502020204030204" pitchFamily="34" charset="0"/>
                <a:cs typeface="Times New Roman" panose="02020603050405020304" pitchFamily="18" charset="0"/>
              </a:rPr>
              <a:t> Дорогие Малыши! Мне, как Эрмитажному Коту интересно - Каков был пир в первые дни рождения </a:t>
            </a:r>
            <a:r>
              <a:rPr lang="ru-RU" sz="1600" dirty="0" smtClean="0">
                <a:ea typeface="Calibri" panose="020F0502020204030204" pitchFamily="34" charset="0"/>
                <a:cs typeface="Times New Roman" panose="02020603050405020304" pitchFamily="18" charset="0"/>
              </a:rPr>
              <a:t>Петра? Давайте  </a:t>
            </a:r>
            <a:r>
              <a:rPr lang="ru-RU" sz="1600" dirty="0">
                <a:ea typeface="Calibri" panose="020F0502020204030204" pitchFamily="34" charset="0"/>
                <a:cs typeface="Times New Roman" panose="02020603050405020304" pitchFamily="18" charset="0"/>
              </a:rPr>
              <a:t>я расскажу </a:t>
            </a:r>
            <a:r>
              <a:rPr lang="ru-RU" sz="1600" dirty="0" smtClean="0">
                <a:ea typeface="Calibri" panose="020F0502020204030204" pitchFamily="34" charset="0"/>
                <a:cs typeface="Times New Roman" panose="02020603050405020304" pitchFamily="18" charset="0"/>
              </a:rPr>
              <a:t>Вам об этом событии…</a:t>
            </a:r>
            <a:endParaRPr lang="ru-RU" sz="160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4" name="Рисунок 3" descr="Как Петр Великий изменил кулинарные пристрастия россиян | Высоцкая Life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1701" y="1761976"/>
            <a:ext cx="2299063" cy="1921646"/>
          </a:xfrm>
          <a:prstGeom prst="rect">
            <a:avLst/>
          </a:prstGeom>
          <a:noFill/>
          <a:ln>
            <a:noFill/>
          </a:ln>
          <a:effectLst>
            <a:softEdge rad="63500"/>
          </a:effectLst>
        </p:spPr>
      </p:pic>
      <p:sp>
        <p:nvSpPr>
          <p:cNvPr id="5" name="Прямоугольник 4"/>
          <p:cNvSpPr/>
          <p:nvPr/>
        </p:nvSpPr>
        <p:spPr>
          <a:xfrm>
            <a:off x="650965" y="3683622"/>
            <a:ext cx="4913812" cy="2554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600" dirty="0">
                <a:ea typeface="Calibri" panose="020F0502020204030204" pitchFamily="34" charset="0"/>
              </a:rPr>
              <a:t>Рассаживались на пиру приглашенные следующим образом: за отдельным богато украшенным и сервированным столом сидел сам государь, за длинными столами по левую руку от него сидели священнослужители (чем старше по статусу, тем ближе к нему), по правую руку – бояре, иностранные послы и гости (по старшинству, богатству и знатности рода). В центре мог располагаться еще один большой или несколько рядов столов, за которыми сидели дворяне, мелкие бояре и остальные </a:t>
            </a:r>
            <a:r>
              <a:rPr lang="ru-RU" sz="1600" dirty="0" smtClean="0">
                <a:ea typeface="Calibri" panose="020F0502020204030204" pitchFamily="34" charset="0"/>
              </a:rPr>
              <a:t>приглашенные.</a:t>
            </a:r>
            <a:endParaRPr lang="ru-RU" sz="1600" dirty="0"/>
          </a:p>
        </p:txBody>
      </p:sp>
      <p:pic>
        <p:nvPicPr>
          <p:cNvPr id="6" name="Рисунок 5" descr="C:\Users\мама\Desktop\1caa35bca6d26d76a1f0653cb30e74a0eb4eef1f.jpeg"/>
          <p:cNvPicPr/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56559" y="1645921"/>
            <a:ext cx="2420983" cy="2037701"/>
          </a:xfrm>
          <a:prstGeom prst="rect">
            <a:avLst/>
          </a:prstGeom>
          <a:noFill/>
          <a:ln>
            <a:noFill/>
          </a:ln>
          <a:effectLst>
            <a:softEdge rad="63500"/>
          </a:effectLst>
        </p:spPr>
      </p:pic>
      <p:sp>
        <p:nvSpPr>
          <p:cNvPr id="7" name="Прямоугольник 6"/>
          <p:cNvSpPr/>
          <p:nvPr/>
        </p:nvSpPr>
        <p:spPr>
          <a:xfrm>
            <a:off x="6858000" y="636634"/>
            <a:ext cx="4741818" cy="30469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600" dirty="0">
                <a:ea typeface="Calibri" panose="020F0502020204030204" pitchFamily="34" charset="0"/>
              </a:rPr>
              <a:t>Пир мог длиться от 3-4 до 10 часов, а порой даже 15-20 часов. Слуги, выносившие блюда, к каждой подаче переодевались в богато украшенные одежды разных цветов – это привилегия царских пиров. Из столовых приборов на столе имелись ложки и ножи, правда, не у всех, а только у самых важных гостей (вилки появятся только через два века во Франции). Вместо салфеток использовали бороду или рукава.  Ещё один интересный факт: суп (уха) всегда подавался в одной большой тарелке на двоих. И его полагалось хлебать по очереди, отсюда и появилась поговорка: «едали из одной тарелки».</a:t>
            </a:r>
            <a:endParaRPr lang="ru-RU" sz="1600" dirty="0">
              <a:effectLst/>
              <a:ea typeface="Times New Roman" panose="02020603050405020304" pitchFamily="18" charset="0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6858000" y="3640070"/>
            <a:ext cx="4741818" cy="234525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15000"/>
              </a:lnSpc>
              <a:spcAft>
                <a:spcPts val="0"/>
              </a:spcAft>
            </a:pPr>
            <a:r>
              <a:rPr lang="ru-RU" sz="1600" b="1" dirty="0" smtClean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Что и как ели?</a:t>
            </a:r>
            <a:endParaRPr lang="ru-RU" sz="1600" b="1" dirty="0"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r>
              <a:rPr lang="ru-RU" sz="1600" dirty="0">
                <a:ea typeface="Calibri" panose="020F0502020204030204" pitchFamily="34" charset="0"/>
              </a:rPr>
              <a:t>Государь подавал знак, и две (а то и три) сотни слуг, которых называли стольниками, в парчовых, расшитых золотом кафтанах кланялись ему в пояс, попарно </a:t>
            </a:r>
            <a:r>
              <a:rPr lang="ru-RU" sz="1600" dirty="0" smtClean="0">
                <a:ea typeface="Calibri" panose="020F0502020204030204" pitchFamily="34" charset="0"/>
              </a:rPr>
              <a:t>выходили                                                             </a:t>
            </a:r>
            <a:r>
              <a:rPr lang="ru-RU" sz="1600" dirty="0">
                <a:ea typeface="Calibri" panose="020F0502020204030204" pitchFamily="34" charset="0"/>
              </a:rPr>
              <a:t>из зала, а затем </a:t>
            </a:r>
            <a:r>
              <a:rPr lang="ru-RU" sz="1600" dirty="0" smtClean="0">
                <a:ea typeface="Calibri" panose="020F0502020204030204" pitchFamily="34" charset="0"/>
              </a:rPr>
              <a:t>                                                     возвращались </a:t>
            </a:r>
            <a:r>
              <a:rPr lang="ru-RU" sz="1600" dirty="0">
                <a:ea typeface="Calibri" panose="020F0502020204030204" pitchFamily="34" charset="0"/>
              </a:rPr>
              <a:t>с </a:t>
            </a:r>
            <a:r>
              <a:rPr lang="ru-RU" sz="1600" dirty="0" smtClean="0">
                <a:ea typeface="Calibri" panose="020F0502020204030204" pitchFamily="34" charset="0"/>
              </a:rPr>
              <a:t>                                                    первыми </a:t>
            </a:r>
            <a:r>
              <a:rPr lang="ru-RU" sz="1600" dirty="0">
                <a:ea typeface="Calibri" panose="020F0502020204030204" pitchFamily="34" charset="0"/>
              </a:rPr>
              <a:t>блюдами </a:t>
            </a:r>
            <a:r>
              <a:rPr lang="ru-RU" sz="1600" dirty="0" smtClean="0">
                <a:ea typeface="Calibri" panose="020F0502020204030204" pitchFamily="34" charset="0"/>
              </a:rPr>
              <a:t>                                                          на </a:t>
            </a:r>
            <a:r>
              <a:rPr lang="ru-RU" sz="1600" dirty="0">
                <a:ea typeface="Calibri" panose="020F0502020204030204" pitchFamily="34" charset="0"/>
              </a:rPr>
              <a:t>руках. </a:t>
            </a:r>
            <a:endParaRPr lang="ru-RU" sz="1600" dirty="0"/>
          </a:p>
        </p:txBody>
      </p:sp>
      <p:pic>
        <p:nvPicPr>
          <p:cNvPr id="9" name="Рисунок 8" descr="C:\Users\мама\Desktop\a44121e1c7bdbdd1b8dd4fbebc574427ad0539a6.jpeg"/>
          <p:cNvPicPr/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33914" y="4738865"/>
            <a:ext cx="2965904" cy="1499302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35654622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Прямоугольник 2"/>
          <p:cNvSpPr/>
          <p:nvPr/>
        </p:nvSpPr>
        <p:spPr>
          <a:xfrm>
            <a:off x="801189" y="504427"/>
            <a:ext cx="4737462" cy="235756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ru-RU" sz="1600" dirty="0">
                <a:ea typeface="Calibri" panose="020F0502020204030204" pitchFamily="34" charset="0"/>
                <a:cs typeface="Times New Roman" panose="02020603050405020304" pitchFamily="18" charset="0"/>
              </a:rPr>
              <a:t>«Сахарные коврижки весом в два пуда, запеченный лебедь, утка, голубь и сахарный попугай. Множество марципанов и 40 блюд леденцов», — так описывали пир, который закатил царь Алексей Михайлович, прозванный в народе Тишайшим, по случаю дня рождения своего сына Петра, который впоследствии станет первым императором Российской империи.  </a:t>
            </a:r>
          </a:p>
        </p:txBody>
      </p:sp>
      <p:sp>
        <p:nvSpPr>
          <p:cNvPr id="4" name="Прямоугольник 3"/>
          <p:cNvSpPr/>
          <p:nvPr/>
        </p:nvSpPr>
        <p:spPr>
          <a:xfrm>
            <a:off x="801189" y="2696005"/>
            <a:ext cx="4632960" cy="122495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ru-RU" sz="1600" dirty="0">
                <a:ea typeface="Calibri" panose="020F0502020204030204" pitchFamily="34" charset="0"/>
                <a:cs typeface="Times New Roman" panose="02020603050405020304" pitchFamily="18" charset="0"/>
              </a:rPr>
              <a:t>Крестили царевича только 29 июня в Чудовом монастыре. По древнему обычаю, с новорожденного "сняли меру" и в ее величину написали икону апостола Петра. </a:t>
            </a:r>
            <a:endParaRPr lang="ru-RU" sz="160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33495" y="3920956"/>
            <a:ext cx="2435270" cy="2472968"/>
          </a:xfrm>
          <a:prstGeom prst="rect">
            <a:avLst/>
          </a:prstGeom>
        </p:spPr>
      </p:pic>
      <p:sp>
        <p:nvSpPr>
          <p:cNvPr id="6" name="Прямоугольник 5"/>
          <p:cNvSpPr/>
          <p:nvPr/>
        </p:nvSpPr>
        <p:spPr>
          <a:xfrm>
            <a:off x="6818811" y="504427"/>
            <a:ext cx="4572000" cy="9417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ru-RU" sz="1600" b="1" dirty="0">
                <a:solidFill>
                  <a:srgbClr val="002060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Представьте себе, что царь Петр </a:t>
            </a:r>
            <a:r>
              <a:rPr lang="en-US" sz="1600" b="1" dirty="0" smtClean="0">
                <a:solidFill>
                  <a:srgbClr val="002060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I</a:t>
            </a:r>
            <a:r>
              <a:rPr lang="ru-RU" sz="1600" b="1" dirty="0" smtClean="0">
                <a:solidFill>
                  <a:srgbClr val="002060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1600" b="1" dirty="0">
                <a:solidFill>
                  <a:srgbClr val="002060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, как и вы,  был малышом… </a:t>
            </a:r>
            <a:r>
              <a:rPr lang="ru-RU" sz="1600" b="1" dirty="0" smtClean="0">
                <a:solidFill>
                  <a:srgbClr val="002060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Какой </a:t>
            </a:r>
            <a:r>
              <a:rPr lang="ru-RU" sz="1600" b="1" dirty="0">
                <a:solidFill>
                  <a:srgbClr val="002060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же он был? Где жил? Что любил? </a:t>
            </a:r>
            <a:r>
              <a:rPr lang="ru-RU" sz="1600" b="1" dirty="0" smtClean="0">
                <a:solidFill>
                  <a:srgbClr val="002060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Что </a:t>
            </a:r>
            <a:r>
              <a:rPr lang="ru-RU" sz="1600" b="1" dirty="0">
                <a:solidFill>
                  <a:srgbClr val="002060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ел? </a:t>
            </a:r>
            <a:r>
              <a:rPr lang="ru-RU" sz="1600" b="1" dirty="0" smtClean="0">
                <a:solidFill>
                  <a:srgbClr val="002060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Как </a:t>
            </a:r>
            <a:r>
              <a:rPr lang="ru-RU" sz="1600" b="1" dirty="0">
                <a:solidFill>
                  <a:srgbClr val="002060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играл и как чудил?</a:t>
            </a:r>
            <a:endParaRPr lang="ru-RU" sz="1600" dirty="0">
              <a:solidFill>
                <a:srgbClr val="002060"/>
              </a:solidFill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7" name="Рисунок 6" descr="C:\Users\мама\Desktop\16.03.19_петербургские_коты_large.jpg"/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18811" y="1457881"/>
            <a:ext cx="1223621" cy="1238124"/>
          </a:xfrm>
          <a:prstGeom prst="rect">
            <a:avLst/>
          </a:prstGeom>
          <a:noFill/>
          <a:ln>
            <a:noFill/>
          </a:ln>
        </p:spPr>
      </p:pic>
      <p:sp>
        <p:nvSpPr>
          <p:cNvPr id="8" name="Прямоугольник 7"/>
          <p:cNvSpPr/>
          <p:nvPr/>
        </p:nvSpPr>
        <p:spPr>
          <a:xfrm>
            <a:off x="8472194" y="1950650"/>
            <a:ext cx="211628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b="1" dirty="0">
                <a:solidFill>
                  <a:srgbClr val="C00000"/>
                </a:solidFill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история 1 – ЕДА</a:t>
            </a:r>
            <a:endParaRPr lang="ru-RU" b="1" dirty="0">
              <a:solidFill>
                <a:srgbClr val="C00000"/>
              </a:solidFill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6679474" y="2693623"/>
            <a:ext cx="5315302" cy="32070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15000"/>
              </a:lnSpc>
              <a:spcAft>
                <a:spcPts val="0"/>
              </a:spcAft>
            </a:pPr>
            <a:r>
              <a:rPr lang="ru-RU" sz="1600" dirty="0" smtClean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Новорожденного Петра окружили целым штатом мам и нянь; кормила его кормилица. </a:t>
            </a:r>
            <a:endParaRPr lang="ru-RU" sz="1600" dirty="0"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15000"/>
              </a:lnSpc>
              <a:spcAft>
                <a:spcPts val="0"/>
              </a:spcAft>
            </a:pPr>
            <a:r>
              <a:rPr lang="ru-RU" sz="1600" dirty="0" smtClean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Потом его еда изменилась. </a:t>
            </a:r>
            <a:endParaRPr lang="ru-RU" sz="1600" dirty="0"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15000"/>
              </a:lnSpc>
              <a:spcAft>
                <a:spcPts val="0"/>
              </a:spcAft>
            </a:pPr>
            <a:r>
              <a:rPr lang="ru-RU" sz="1600" dirty="0">
                <a:ea typeface="Calibri" panose="020F0502020204030204" pitchFamily="34" charset="0"/>
                <a:cs typeface="Times New Roman" panose="02020603050405020304" pitchFamily="18" charset="0"/>
              </a:rPr>
              <a:t>«Кушанье ему было: холодные мяса с солеными лимонами и солеными огурцами, буженина и ветчина, студень с хреном и чесноком, а также щи разные, каши, жаркое из утки или поросенка со сметаной, говядина с моченым яблоком, ржаной хлеб, кислая капуста, тертая редька, пареная репа», — описывает обычный обед уже взрослого Петра и его семьи один из ближайших соратников монарха, русский механик Андрей Нартов</a:t>
            </a:r>
            <a:r>
              <a:rPr lang="ru-RU" sz="1600" dirty="0" smtClean="0"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1600" dirty="0"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0434574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Прямоугольник 2"/>
          <p:cNvSpPr/>
          <p:nvPr/>
        </p:nvSpPr>
        <p:spPr>
          <a:xfrm>
            <a:off x="762000" y="549323"/>
            <a:ext cx="4881154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0"/>
              </a:spcAft>
            </a:pPr>
            <a:r>
              <a:rPr lang="ru-RU" sz="1600" dirty="0">
                <a:ea typeface="Calibri" panose="020F0502020204030204" pitchFamily="34" charset="0"/>
                <a:cs typeface="Times New Roman" panose="02020603050405020304" pitchFamily="18" charset="0"/>
              </a:rPr>
              <a:t>Однако больше всего, по словам современников Петра, он любил перловую кашу на молоке, а в постные дни — на миндальном молоке. Именно поэтому перловку впоследствии стали давать российским солдатам. Помимо этого, император обожал черный хлеб, редьку и все блюда, приготовленные из нее, — от остро-соленых до приторно-сладких. </a:t>
            </a:r>
            <a:endParaRPr lang="ru-RU" sz="1600" dirty="0" smtClean="0"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spcAft>
                <a:spcPts val="0"/>
              </a:spcAft>
            </a:pPr>
            <a:r>
              <a:rPr lang="ru-RU" sz="1600" dirty="0" smtClean="0">
                <a:ea typeface="Calibri" panose="020F0502020204030204" pitchFamily="34" charset="0"/>
                <a:cs typeface="Times New Roman" panose="02020603050405020304" pitchFamily="18" charset="0"/>
              </a:rPr>
              <a:t>Из </a:t>
            </a:r>
            <a:r>
              <a:rPr lang="ru-RU" sz="1600" dirty="0">
                <a:ea typeface="Calibri" panose="020F0502020204030204" pitchFamily="34" charset="0"/>
                <a:cs typeface="Times New Roman" panose="02020603050405020304" pitchFamily="18" charset="0"/>
              </a:rPr>
              <a:t>орехов предпочитал кедровые и миндаль, из фруктов любил яблоки, груши, апельсины и виноград, запивая их водой.</a:t>
            </a:r>
          </a:p>
          <a:p>
            <a:pPr>
              <a:spcAft>
                <a:spcPts val="1500"/>
              </a:spcAft>
            </a:pPr>
            <a:r>
              <a:rPr lang="ru-RU" sz="1600" dirty="0">
                <a:ea typeface="Times New Roman" panose="02020603050405020304" pitchFamily="18" charset="0"/>
              </a:rPr>
              <a:t>Особую слабость питал к арбузам, причем с удовольствием ел их как свежими, так и солеными. Благодаря первому российскому императору в Санкт-Петербурге появились теплицы, где их и начали выращивать. К слову, маленький Петр полюбил арбузы в детстве — его отец начал культивировать их еще в 1660 году.</a:t>
            </a:r>
          </a:p>
        </p:txBody>
      </p:sp>
      <p:sp>
        <p:nvSpPr>
          <p:cNvPr id="4" name="Прямоугольник 3"/>
          <p:cNvSpPr/>
          <p:nvPr/>
        </p:nvSpPr>
        <p:spPr>
          <a:xfrm>
            <a:off x="6884124" y="603183"/>
            <a:ext cx="4650377" cy="22082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ts val="1500"/>
              </a:lnSpc>
              <a:spcAft>
                <a:spcPts val="1500"/>
              </a:spcAft>
            </a:pPr>
            <a:r>
              <a:rPr lang="ru-RU" sz="1600" dirty="0">
                <a:ea typeface="Times New Roman" panose="02020603050405020304" pitchFamily="18" charset="0"/>
              </a:rPr>
              <a:t>Царь отличался отменным аппетитом: за один присест он мог съесть шесть фунтов (1 русский фунт составлял чуть менее 500 граммов — прим. ред.) вишни и четыре фунта инжира. Обычно на обед Петру ставили борщ, телятину, жаркое из цыплят и дичи, заливное, стерлядь, спаржу, пироги, </a:t>
            </a:r>
            <a:r>
              <a:rPr lang="ru-RU" sz="1600" dirty="0" err="1">
                <a:ea typeface="Times New Roman" panose="02020603050405020304" pitchFamily="18" charset="0"/>
              </a:rPr>
              <a:t>гурьевскую</a:t>
            </a:r>
            <a:r>
              <a:rPr lang="ru-RU" sz="1600" dirty="0">
                <a:ea typeface="Times New Roman" panose="02020603050405020304" pitchFamily="18" charset="0"/>
              </a:rPr>
              <a:t> кашу и на десерт — мороженое. Из зарубежных деликатесов он больше всего любил сыр с душком. Многие знали: хочешь добиться царского расположения — </a:t>
            </a:r>
            <a:r>
              <a:rPr lang="ru-RU" sz="1600" dirty="0">
                <a:solidFill>
                  <a:srgbClr val="444444"/>
                </a:solidFill>
                <a:ea typeface="Times New Roman" panose="02020603050405020304" pitchFamily="18" charset="0"/>
              </a:rPr>
              <a:t>привези ему из Голландии </a:t>
            </a:r>
            <a:r>
              <a:rPr lang="ru-RU" sz="1600" dirty="0" err="1">
                <a:solidFill>
                  <a:srgbClr val="444444"/>
                </a:solidFill>
                <a:ea typeface="Times New Roman" panose="02020603050405020304" pitchFamily="18" charset="0"/>
              </a:rPr>
              <a:t>лимбургский</a:t>
            </a:r>
            <a:r>
              <a:rPr lang="ru-RU" sz="1600" dirty="0">
                <a:solidFill>
                  <a:srgbClr val="444444"/>
                </a:solidFill>
                <a:ea typeface="Times New Roman" panose="02020603050405020304" pitchFamily="18" charset="0"/>
              </a:rPr>
              <a:t> сыр.</a:t>
            </a:r>
            <a:endParaRPr lang="ru-RU" sz="1600" dirty="0">
              <a:ea typeface="Times New Roman" panose="02020603050405020304" pitchFamily="18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6662057" y="2811480"/>
            <a:ext cx="5081453" cy="35394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lvl="0" indent="-342900" algn="just"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ru-RU" sz="1600" dirty="0">
                <a:solidFill>
                  <a:srgbClr val="C00000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Это интересно</a:t>
            </a:r>
          </a:p>
          <a:p>
            <a:pPr marL="457200">
              <a:spcAft>
                <a:spcPts val="0"/>
              </a:spcAft>
            </a:pPr>
            <a:r>
              <a:rPr lang="ru-RU" sz="1600" dirty="0">
                <a:solidFill>
                  <a:srgbClr val="002060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У Петра 1 была аллергия на рыбу. Но он понимал, что рыба очень важна и полезна. Он стал постепенно вводить в обиход морскую рыбу: треску и навагу и развернул промысел морской рыбы. А еще во времена Петра 1 появился и картофель - при нем первые образцы попали в Россию, практически полностью вытеснив брюкву и репу.</a:t>
            </a:r>
          </a:p>
          <a:p>
            <a:pPr marL="457200">
              <a:spcAft>
                <a:spcPts val="1000"/>
              </a:spcAft>
            </a:pPr>
            <a:r>
              <a:rPr lang="ru-RU" sz="1600" dirty="0">
                <a:solidFill>
                  <a:srgbClr val="002060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В то же время в России появились и бутерброды. Их стали есть по утрам, делая из сыров, солонины, икры, ветчины, буженины, балыка, соленой рыбы и сливочного масла. В то же время в обиход вошло слово «суп», вытеснив похлебку.</a:t>
            </a:r>
          </a:p>
        </p:txBody>
      </p:sp>
    </p:spTree>
    <p:extLst>
      <p:ext uri="{BB962C8B-B14F-4D97-AF65-F5344CB8AC3E}">
        <p14:creationId xmlns:p14="http://schemas.microsoft.com/office/powerpoint/2010/main" val="254347329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3" name="Рисунок 2" descr="C:\Users\мама\Desktop\16.03.19_петербургские_коты_large.jpg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2947" y="417558"/>
            <a:ext cx="1602105" cy="1477010"/>
          </a:xfrm>
          <a:prstGeom prst="rect">
            <a:avLst/>
          </a:prstGeom>
          <a:noFill/>
          <a:ln>
            <a:noFill/>
          </a:ln>
          <a:effectLst>
            <a:softEdge rad="63500"/>
          </a:effectLst>
        </p:spPr>
      </p:pic>
      <p:sp>
        <p:nvSpPr>
          <p:cNvPr id="4" name="Прямоугольник 3"/>
          <p:cNvSpPr/>
          <p:nvPr/>
        </p:nvSpPr>
        <p:spPr>
          <a:xfrm>
            <a:off x="2416491" y="555898"/>
            <a:ext cx="3109097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dirty="0">
                <a:solidFill>
                  <a:srgbClr val="C00000"/>
                </a:solidFill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история 2 </a:t>
            </a:r>
          </a:p>
          <a:p>
            <a:pPr algn="ctr"/>
            <a:r>
              <a:rPr lang="ru-RU" dirty="0" smtClean="0">
                <a:solidFill>
                  <a:srgbClr val="C00000"/>
                </a:solidFill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Правила </a:t>
            </a:r>
            <a:r>
              <a:rPr lang="ru-RU" dirty="0">
                <a:solidFill>
                  <a:srgbClr val="C00000"/>
                </a:solidFill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поведения как во время еды, так и в беседе. Или правила хорошего тона…</a:t>
            </a:r>
            <a:endParaRPr lang="ru-RU" dirty="0">
              <a:solidFill>
                <a:srgbClr val="C00000"/>
              </a:solidFill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365623" y="2033226"/>
            <a:ext cx="5159965" cy="40564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algn="just">
              <a:lnSpc>
                <a:spcPct val="115000"/>
              </a:lnSpc>
              <a:spcAft>
                <a:spcPts val="0"/>
              </a:spcAft>
            </a:pPr>
            <a:r>
              <a:rPr lang="ru-RU" sz="1600" dirty="0" smtClean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Были во времена детства  Петра </a:t>
            </a:r>
            <a:r>
              <a:rPr lang="en-US" sz="1600" dirty="0" smtClean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I</a:t>
            </a:r>
            <a:r>
              <a:rPr lang="ru-RU" sz="1600" dirty="0" smtClean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 и  во времена его царства несколько правил поведения  - ЭТИКЕТА.</a:t>
            </a:r>
            <a:endParaRPr lang="ru-RU" sz="1600" dirty="0"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457200" algn="just">
              <a:lnSpc>
                <a:spcPct val="115000"/>
              </a:lnSpc>
              <a:spcAft>
                <a:spcPts val="0"/>
              </a:spcAft>
            </a:pPr>
            <a:r>
              <a:rPr lang="ru-RU" sz="1600" b="1" dirty="0" smtClean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Во время еды:</a:t>
            </a:r>
            <a:endParaRPr lang="ru-RU" sz="1600" b="1" dirty="0"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15000"/>
              </a:lnSpc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ru-RU" sz="1600" dirty="0">
                <a:ea typeface="Calibri" panose="020F0502020204030204" pitchFamily="34" charset="0"/>
                <a:cs typeface="Times New Roman" panose="02020603050405020304" pitchFamily="18" charset="0"/>
              </a:rPr>
              <a:t>Петр Первый не любил есть в тишине, для него специально составляли музыкальное меню.  </a:t>
            </a:r>
          </a:p>
          <a:p>
            <a:pPr marL="342900" lvl="0" indent="-342900" algn="just">
              <a:lnSpc>
                <a:spcPct val="115000"/>
              </a:lnSpc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ru-RU" sz="1600" dirty="0">
                <a:ea typeface="Calibri" panose="020F0502020204030204" pitchFamily="34" charset="0"/>
                <a:cs typeface="Times New Roman" panose="02020603050405020304" pitchFamily="18" charset="0"/>
              </a:rPr>
              <a:t>Во дворцах русских царей и российских императоров существовало одно правило — входя молчи и выходя молчи. Это касалось всех. Символом этому служила голова льва с яблоком в зубах.</a:t>
            </a:r>
          </a:p>
          <a:p>
            <a:pPr marL="457200" algn="just">
              <a:lnSpc>
                <a:spcPct val="115000"/>
              </a:lnSpc>
              <a:spcAft>
                <a:spcPts val="0"/>
              </a:spcAft>
            </a:pPr>
            <a:r>
              <a:rPr lang="ru-RU" sz="1600" b="1" dirty="0">
                <a:solidFill>
                  <a:srgbClr val="C00000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Это правило кушанья царя, как мне кажется, передалось и нам… я как Кот (ученый) Вам, малыши напомню… Продолжите предложение – «Когда я ем, я … (правильный ответ – «глух и нем</a:t>
            </a:r>
            <a:r>
              <a:rPr lang="ru-RU" sz="1600" b="1" dirty="0" smtClean="0">
                <a:solidFill>
                  <a:srgbClr val="C00000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»)</a:t>
            </a:r>
            <a:endParaRPr lang="ru-RU" sz="1600" b="1" dirty="0">
              <a:solidFill>
                <a:srgbClr val="C00000"/>
              </a:solidFill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6596742" y="555898"/>
            <a:ext cx="4951095" cy="50844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lvl="0" indent="-342900">
              <a:lnSpc>
                <a:spcPct val="115000"/>
              </a:lnSpc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ru-RU" sz="1600" dirty="0">
                <a:ea typeface="Calibri" panose="020F0502020204030204" pitchFamily="34" charset="0"/>
                <a:cs typeface="Times New Roman" panose="02020603050405020304" pitchFamily="18" charset="0"/>
              </a:rPr>
              <a:t>Кроме того, было Правило, которое гласило:</a:t>
            </a:r>
          </a:p>
          <a:p>
            <a:pPr marL="457200">
              <a:lnSpc>
                <a:spcPct val="115000"/>
              </a:lnSpc>
              <a:spcAft>
                <a:spcPts val="0"/>
              </a:spcAft>
            </a:pPr>
            <a:r>
              <a:rPr lang="ru-RU" sz="1600" dirty="0">
                <a:ea typeface="Calibri" panose="020F0502020204030204" pitchFamily="34" charset="0"/>
                <a:cs typeface="Times New Roman" panose="02020603050405020304" pitchFamily="18" charset="0"/>
              </a:rPr>
              <a:t>« руки твои да не лежат долго на тарелке, ногами везде не мотай, не утирай губ рукою, но полотенцем</a:t>
            </a:r>
            <a:r>
              <a:rPr lang="ru-RU" sz="1600" dirty="0" smtClean="0">
                <a:ea typeface="Calibri" panose="020F0502020204030204" pitchFamily="34" charset="0"/>
                <a:cs typeface="Times New Roman" panose="02020603050405020304" pitchFamily="18" charset="0"/>
              </a:rPr>
              <a:t>… над </a:t>
            </a:r>
            <a:r>
              <a:rPr lang="ru-RU" sz="1600" dirty="0" err="1">
                <a:ea typeface="Calibri" panose="020F0502020204030204" pitchFamily="34" charset="0"/>
                <a:cs typeface="Times New Roman" panose="02020603050405020304" pitchFamily="18" charset="0"/>
              </a:rPr>
              <a:t>ествою</a:t>
            </a:r>
            <a:r>
              <a:rPr lang="ru-RU" sz="1600" dirty="0">
                <a:ea typeface="Calibri" panose="020F0502020204030204" pitchFamily="34" charset="0"/>
                <a:cs typeface="Times New Roman" panose="02020603050405020304" pitchFamily="18" charset="0"/>
              </a:rPr>
              <a:t> не чавкай, как свинья, и головы не чеши, не </a:t>
            </a:r>
            <a:r>
              <a:rPr lang="ru-RU" sz="1600" dirty="0" err="1">
                <a:ea typeface="Calibri" panose="020F0502020204030204" pitchFamily="34" charset="0"/>
                <a:cs typeface="Times New Roman" panose="02020603050405020304" pitchFamily="18" charset="0"/>
              </a:rPr>
              <a:t>проглотя</a:t>
            </a:r>
            <a:r>
              <a:rPr lang="ru-RU" sz="1600" dirty="0">
                <a:ea typeface="Calibri" panose="020F0502020204030204" pitchFamily="34" charset="0"/>
                <a:cs typeface="Times New Roman" panose="02020603050405020304" pitchFamily="18" charset="0"/>
              </a:rPr>
              <a:t> куска, не говори…</a:t>
            </a:r>
          </a:p>
          <a:p>
            <a:r>
              <a:rPr lang="ru-RU" sz="1600" dirty="0">
                <a:ea typeface="Calibri" panose="020F0502020204030204" pitchFamily="34" charset="0"/>
                <a:cs typeface="Times New Roman" panose="02020603050405020304" pitchFamily="18" charset="0"/>
              </a:rPr>
              <a:t>«Не прилично им руками или ногами по столу везде колобродить, смирно </a:t>
            </a:r>
            <a:r>
              <a:rPr lang="ru-RU" sz="1600" dirty="0" err="1">
                <a:ea typeface="Calibri" panose="020F0502020204030204" pitchFamily="34" charset="0"/>
                <a:cs typeface="Times New Roman" panose="02020603050405020304" pitchFamily="18" charset="0"/>
              </a:rPr>
              <a:t>ести</a:t>
            </a:r>
            <a:r>
              <a:rPr lang="ru-RU" sz="1600" dirty="0">
                <a:ea typeface="Calibri" panose="020F0502020204030204" pitchFamily="34" charset="0"/>
                <a:cs typeface="Times New Roman" panose="02020603050405020304" pitchFamily="18" charset="0"/>
              </a:rPr>
              <a:t>. А вилками и ножиком по тарелкам, по скатерти, или по блюду чертить, не колоть и не стучать</a:t>
            </a:r>
            <a:r>
              <a:rPr lang="ru-RU" sz="1600" dirty="0" smtClean="0">
                <a:ea typeface="Calibri" panose="020F0502020204030204" pitchFamily="34" charset="0"/>
                <a:cs typeface="Times New Roman" panose="02020603050405020304" pitchFamily="18" charset="0"/>
              </a:rPr>
              <a:t>».</a:t>
            </a:r>
            <a:r>
              <a:rPr lang="ru-RU" dirty="0"/>
              <a:t> </a:t>
            </a:r>
            <a:endParaRPr lang="ru-RU" dirty="0" smtClean="0"/>
          </a:p>
          <a:p>
            <a:r>
              <a:rPr lang="ru-RU" b="1" dirty="0" smtClean="0"/>
              <a:t>Во </a:t>
            </a:r>
            <a:r>
              <a:rPr lang="ru-RU" b="1" dirty="0"/>
              <a:t>время общения с людьми</a:t>
            </a:r>
            <a:r>
              <a:rPr lang="ru-RU" b="1" dirty="0" smtClean="0"/>
              <a:t>:</a:t>
            </a:r>
            <a:endParaRPr lang="ru-RU" dirty="0"/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ru-RU" sz="1600" dirty="0"/>
              <a:t>«Никто не смеет, </a:t>
            </a:r>
            <a:r>
              <a:rPr lang="ru-RU" sz="1600" dirty="0" err="1"/>
              <a:t>повеся</a:t>
            </a:r>
            <a:r>
              <a:rPr lang="ru-RU" sz="1600" dirty="0"/>
              <a:t> голову и </a:t>
            </a:r>
            <a:r>
              <a:rPr lang="ru-RU" sz="1600" dirty="0" err="1"/>
              <a:t>потупя</a:t>
            </a:r>
            <a:r>
              <a:rPr lang="ru-RU" sz="1600" dirty="0"/>
              <a:t> глаза, вниз по улице ходить или на людей косо </a:t>
            </a:r>
            <a:r>
              <a:rPr lang="ru-RU" sz="1600" dirty="0" err="1"/>
              <a:t>взглядовать</a:t>
            </a:r>
            <a:r>
              <a:rPr lang="ru-RU" sz="1600" dirty="0"/>
              <a:t>, но прямо, а не согнувшись ступать и голову держать прямо ж, а на людей глядеть весело и приятно</a:t>
            </a:r>
            <a:r>
              <a:rPr lang="ru-RU" sz="1600" dirty="0" smtClean="0"/>
              <a:t>…»</a:t>
            </a:r>
            <a:r>
              <a:rPr lang="ru-RU" sz="1600" dirty="0"/>
              <a:t> 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ru-RU" sz="1600" dirty="0"/>
              <a:t>А еще – «Говорить с людьми должно благочинно, учтиво, вежливо, разумно…»</a:t>
            </a:r>
          </a:p>
          <a:p>
            <a:r>
              <a:rPr lang="ru-RU" dirty="0"/>
              <a:t> </a:t>
            </a:r>
          </a:p>
          <a:p>
            <a:pPr marL="342900" lvl="0" indent="-342900">
              <a:lnSpc>
                <a:spcPct val="115000"/>
              </a:lnSpc>
              <a:spcAft>
                <a:spcPts val="0"/>
              </a:spcAft>
              <a:buFont typeface="Symbol" panose="05050102010706020507" pitchFamily="18" charset="2"/>
              <a:buChar char=""/>
            </a:pPr>
            <a:endParaRPr lang="ru-RU" sz="1600" dirty="0"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2102613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Прямоугольник 2"/>
          <p:cNvSpPr/>
          <p:nvPr/>
        </p:nvSpPr>
        <p:spPr>
          <a:xfrm>
            <a:off x="2718705" y="1013416"/>
            <a:ext cx="3174275" cy="13665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>
              <a:lnSpc>
                <a:spcPct val="115000"/>
              </a:lnSpc>
              <a:spcAft>
                <a:spcPts val="1000"/>
              </a:spcAft>
            </a:pPr>
            <a:r>
              <a:rPr lang="ru-RU" dirty="0">
                <a:solidFill>
                  <a:srgbClr val="C00000"/>
                </a:solidFill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Я предлагаю Вам, детишки, поиграть, чтобы эти ЦАРСКИЕ правила применять…</a:t>
            </a:r>
            <a:endParaRPr lang="ru-RU" dirty="0">
              <a:solidFill>
                <a:srgbClr val="C00000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4" name="Рисунок 3" descr="Игры на социализацию в детском саду для детей старшей - подготовительной  группы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3953" y="421470"/>
            <a:ext cx="2599510" cy="2269478"/>
          </a:xfrm>
          <a:prstGeom prst="rect">
            <a:avLst/>
          </a:prstGeom>
          <a:noFill/>
          <a:ln>
            <a:noFill/>
          </a:ln>
          <a:effectLst>
            <a:softEdge rad="63500"/>
          </a:effectLst>
        </p:spPr>
      </p:pic>
      <p:sp>
        <p:nvSpPr>
          <p:cNvPr id="5" name="Прямоугольник 4"/>
          <p:cNvSpPr/>
          <p:nvPr/>
        </p:nvSpPr>
        <p:spPr>
          <a:xfrm>
            <a:off x="522513" y="2834712"/>
            <a:ext cx="5081453" cy="38795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Aft>
                <a:spcPts val="1000"/>
              </a:spcAft>
            </a:pPr>
            <a:r>
              <a:rPr lang="ru-RU" sz="1400" b="1" i="1" dirty="0">
                <a:solidFill>
                  <a:schemeClr val="accent1">
                    <a:lumMod val="50000"/>
                  </a:schemeClr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ИГРА: «Комплименты»</a:t>
            </a:r>
            <a:endParaRPr lang="ru-RU" sz="1400" b="1" dirty="0">
              <a:solidFill>
                <a:schemeClr val="accent1">
                  <a:lumMod val="50000"/>
                </a:schemeClr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spcAft>
                <a:spcPts val="1000"/>
              </a:spcAft>
            </a:pPr>
            <a:r>
              <a:rPr lang="ru-RU" sz="14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Цель: развивать эмоциональную чувствительность, отрабатывать навыки вербального общения.</a:t>
            </a:r>
            <a:br>
              <a:rPr lang="ru-RU" sz="14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ru-RU" sz="14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Сидя в кругу, все берутся за руки. Глядя в глаза соседу, надо сказать ему несколько добрых слов, за что-то похвалить. Принимающий кивает головой и говорит: «Спасибо, мне очень приятно!» Затем он дарит комплимент своему соседу, упражнение проводится по кругу. Некоторые дети не могут сказать комплимент, им необходимо помочь. Можно вместо</a:t>
            </a:r>
            <a:br>
              <a:rPr lang="ru-RU" sz="14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ru-RU" sz="14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похвалы просто сказать «вкусное», «сладкое», «цветочное», «молочное» слово.</a:t>
            </a:r>
            <a:br>
              <a:rPr lang="ru-RU" sz="14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ru-RU" sz="14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Если ребенок затрудняется сделать комплимент, не ждите, когда загрустит его сосед, скажите комплимент сами.</a:t>
            </a:r>
          </a:p>
          <a:p>
            <a:pPr algn="ctr">
              <a:lnSpc>
                <a:spcPct val="115000"/>
              </a:lnSpc>
              <a:spcAft>
                <a:spcPts val="1000"/>
              </a:spcAft>
            </a:pPr>
            <a:endParaRPr lang="ru-RU" sz="16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ru-RU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</a:p>
        </p:txBody>
      </p:sp>
      <p:sp>
        <p:nvSpPr>
          <p:cNvPr id="6" name="Прямоугольник 5"/>
          <p:cNvSpPr/>
          <p:nvPr/>
        </p:nvSpPr>
        <p:spPr>
          <a:xfrm>
            <a:off x="6958146" y="512909"/>
            <a:ext cx="4775022" cy="54322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ru-RU" sz="1600" b="1" i="1" dirty="0" smtClean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ИГРА:</a:t>
            </a:r>
            <a:r>
              <a:rPr lang="ru-RU" sz="1600" b="1" dirty="0" smtClean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«Друзья»</a:t>
            </a:r>
          </a:p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ru-RU" sz="1400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Цель: формировать чувство единства, сплоченности, умение действовать в коллективе.</a:t>
            </a:r>
            <a:br>
              <a:rPr lang="ru-RU" sz="1400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ru-RU" sz="1400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Дети стоят в кругу.</a:t>
            </a:r>
            <a:br>
              <a:rPr lang="ru-RU" sz="1400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ru-RU" sz="1400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1 куплет.</a:t>
            </a:r>
            <a:br>
              <a:rPr lang="ru-RU" sz="1400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ru-RU" sz="1400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Вот и ты, вот и я  (протягивают ладони вперёд),</a:t>
            </a:r>
            <a:br>
              <a:rPr lang="ru-RU" sz="1400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ru-RU" sz="1400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Ссориться нельзя (грозят в центр пальцем)!</a:t>
            </a:r>
            <a:br>
              <a:rPr lang="ru-RU" sz="1400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ru-RU" sz="1400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Вот и ты, вот и я (протягивают ладони вперёд, потом кладут себе на грудь),</a:t>
            </a:r>
            <a:br>
              <a:rPr lang="ru-RU" sz="1400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ru-RU" sz="1400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Вместе мы друзья (взялись за руки)!</a:t>
            </a:r>
            <a:br>
              <a:rPr lang="ru-RU" sz="1400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ru-RU" sz="1400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Вот и ты, вот и я (протягивают ладони вперёд, потом кладут себе на грудь)</a:t>
            </a:r>
            <a:br>
              <a:rPr lang="ru-RU" sz="1400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ru-RU" sz="1400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Ссориться нельзя (грозят друг другу пальцем)</a:t>
            </a:r>
            <a:br>
              <a:rPr lang="ru-RU" sz="1400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ru-RU" sz="1400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Вот и ты, вот и я (протягивают ладони вперёд, потом кладут себе на грудь)</a:t>
            </a:r>
            <a:br>
              <a:rPr lang="ru-RU" sz="1400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ru-RU" sz="1400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Вместе мы друзья (обнимают друг друга).</a:t>
            </a:r>
            <a:r>
              <a:rPr lang="ru-RU" sz="1400" i="1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</a:p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ru-RU" sz="1400" b="1" i="1" dirty="0" smtClean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ИГРА:</a:t>
            </a:r>
            <a:r>
              <a:rPr lang="ru-RU" sz="1400" b="1" dirty="0" smtClean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«Дружба начинается с улыбки»</a:t>
            </a:r>
          </a:p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ru-RU" sz="1400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Цель: отрабатывать навыки невербального общения.</a:t>
            </a:r>
            <a:br>
              <a:rPr lang="ru-RU" sz="1400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ru-RU" sz="1400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Сидящие в кругу дети берутся за руки, смотрят соседу в глаза и  молча улыбаются друг другу.</a:t>
            </a:r>
            <a:endParaRPr lang="ru-RU" sz="1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3025528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3" name="Рисунок 2" descr="C:\Users\мама\Desktop\16.03.19_петербургские_коты_large.jpg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8262" y="665752"/>
            <a:ext cx="1602105" cy="1477010"/>
          </a:xfrm>
          <a:prstGeom prst="rect">
            <a:avLst/>
          </a:prstGeom>
          <a:noFill/>
          <a:ln>
            <a:noFill/>
          </a:ln>
          <a:effectLst>
            <a:softEdge rad="63500"/>
          </a:effectLst>
        </p:spPr>
      </p:pic>
      <p:sp>
        <p:nvSpPr>
          <p:cNvPr id="4" name="Прямоугольник 3"/>
          <p:cNvSpPr/>
          <p:nvPr/>
        </p:nvSpPr>
        <p:spPr>
          <a:xfrm>
            <a:off x="2394722" y="942592"/>
            <a:ext cx="2893604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dirty="0">
                <a:solidFill>
                  <a:srgbClr val="C00000"/>
                </a:solidFill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история 3 </a:t>
            </a:r>
          </a:p>
          <a:p>
            <a:pPr algn="ctr"/>
            <a:r>
              <a:rPr lang="ru-RU" dirty="0" smtClean="0">
                <a:solidFill>
                  <a:srgbClr val="C00000"/>
                </a:solidFill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Игрушки </a:t>
            </a:r>
            <a:r>
              <a:rPr lang="ru-RU" dirty="0">
                <a:solidFill>
                  <a:srgbClr val="C00000"/>
                </a:solidFill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и игры - забавы царя Петра.</a:t>
            </a:r>
            <a:endParaRPr lang="ru-RU" dirty="0">
              <a:solidFill>
                <a:srgbClr val="C00000"/>
              </a:solidFill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474617" y="2021063"/>
            <a:ext cx="5168537" cy="264072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15000"/>
              </a:lnSpc>
              <a:spcAft>
                <a:spcPts val="0"/>
              </a:spcAft>
            </a:pPr>
            <a:r>
              <a:rPr lang="ru-RU" sz="1600" dirty="0">
                <a:solidFill>
                  <a:srgbClr val="C00000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У меня, как у Кота есть еще вопросы о детстве будущего царя – Если он был будущий царь, то, наверное, он и   играл в золотые игрушки? Как Вы думаете, детвора? А я узнал из историй Эрмитажа, что это было совсем не так… а как? Вот что я Вам расскажу…</a:t>
            </a:r>
          </a:p>
          <a:p>
            <a:pPr marL="47625" marR="47625" indent="171450" fontAlgn="base">
              <a:lnSpc>
                <a:spcPct val="115000"/>
              </a:lnSpc>
              <a:spcAft>
                <a:spcPts val="0"/>
              </a:spcAft>
            </a:pPr>
            <a:r>
              <a:rPr lang="ru-RU" sz="1600" dirty="0" smtClean="0">
                <a:effectLst/>
                <a:ea typeface="Times New Roman" panose="02020603050405020304" pitchFamily="18" charset="0"/>
                <a:cs typeface="Times New Roman" panose="02020603050405020304" pitchFamily="18" charset="0"/>
              </a:rPr>
              <a:t>В императорских семьях были свои устоявшиеся традиции. Так, и маленького царевича развлекали погремушками. Они были похожи на мячики с бубенцами.  </a:t>
            </a:r>
            <a:endParaRPr lang="ru-RU" sz="1600" dirty="0"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6" name="Рисунок 5" descr="E:\ОСЕНЬ\4 - Кто такой ПЕТР 1\мячик с бубенцами.jpg"/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15737" y="4372429"/>
            <a:ext cx="3048000" cy="2032000"/>
          </a:xfrm>
          <a:prstGeom prst="rect">
            <a:avLst/>
          </a:prstGeom>
          <a:noFill/>
          <a:ln>
            <a:noFill/>
          </a:ln>
        </p:spPr>
      </p:pic>
      <p:sp>
        <p:nvSpPr>
          <p:cNvPr id="7" name="Прямоугольник 6"/>
          <p:cNvSpPr/>
          <p:nvPr/>
        </p:nvSpPr>
        <p:spPr>
          <a:xfrm>
            <a:off x="6596742" y="548186"/>
            <a:ext cx="5029199" cy="9251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7625" marR="47625" indent="171450" fontAlgn="base">
              <a:lnSpc>
                <a:spcPct val="115000"/>
              </a:lnSpc>
              <a:spcAft>
                <a:spcPts val="1125"/>
              </a:spcAft>
            </a:pPr>
            <a:r>
              <a:rPr lang="ru-RU" sz="1600" dirty="0">
                <a:solidFill>
                  <a:srgbClr val="000000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А затем, к примеру, было правило дарить  мальчику из царского рода деревянного коня к концу первого года жизни. </a:t>
            </a:r>
            <a:endParaRPr lang="ru-RU" sz="160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8" name="Рисунок 7" descr="E:\ОСЕНЬ\4 - Кто такой ПЕТР 1\конь на колесах.jpg"/>
          <p:cNvPicPr/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226674" y="1198199"/>
            <a:ext cx="2399267" cy="1889125"/>
          </a:xfrm>
          <a:prstGeom prst="rect">
            <a:avLst/>
          </a:prstGeom>
          <a:noFill/>
          <a:ln>
            <a:noFill/>
          </a:ln>
        </p:spPr>
      </p:pic>
      <p:sp>
        <p:nvSpPr>
          <p:cNvPr id="9" name="Прямоугольник 8"/>
          <p:cNvSpPr/>
          <p:nvPr/>
        </p:nvSpPr>
        <p:spPr>
          <a:xfrm>
            <a:off x="6596741" y="1369975"/>
            <a:ext cx="5029199" cy="51398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7625" marR="47625" indent="171450" fontAlgn="base">
              <a:lnSpc>
                <a:spcPct val="115000"/>
              </a:lnSpc>
              <a:spcAft>
                <a:spcPts val="0"/>
              </a:spcAft>
            </a:pPr>
            <a:r>
              <a:rPr lang="ru-RU" sz="1600" dirty="0">
                <a:solidFill>
                  <a:srgbClr val="000000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Вряд ли ребенок этого </a:t>
            </a:r>
            <a:r>
              <a:rPr lang="en-US" sz="1600" dirty="0" smtClean="0">
                <a:solidFill>
                  <a:srgbClr val="000000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                                           </a:t>
            </a:r>
            <a:r>
              <a:rPr lang="ru-RU" sz="1600" dirty="0" smtClean="0">
                <a:solidFill>
                  <a:srgbClr val="000000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возраста </a:t>
            </a:r>
            <a:r>
              <a:rPr lang="ru-RU" sz="1600" dirty="0">
                <a:solidFill>
                  <a:srgbClr val="000000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мог оценить </a:t>
            </a:r>
            <a:r>
              <a:rPr lang="en-US" sz="1600" dirty="0" smtClean="0">
                <a:solidFill>
                  <a:srgbClr val="000000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                                                 </a:t>
            </a:r>
            <a:r>
              <a:rPr lang="ru-RU" sz="1600" dirty="0" smtClean="0">
                <a:solidFill>
                  <a:srgbClr val="000000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дорогую </a:t>
            </a:r>
            <a:r>
              <a:rPr lang="ru-RU" sz="1600" dirty="0">
                <a:solidFill>
                  <a:srgbClr val="000000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игрушку по </a:t>
            </a:r>
            <a:r>
              <a:rPr lang="en-US" sz="1600" dirty="0" smtClean="0">
                <a:solidFill>
                  <a:srgbClr val="000000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                                           </a:t>
            </a:r>
            <a:r>
              <a:rPr lang="ru-RU" sz="1600" dirty="0" smtClean="0">
                <a:solidFill>
                  <a:srgbClr val="000000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достоинству</a:t>
            </a:r>
            <a:r>
              <a:rPr lang="ru-RU" sz="1600" dirty="0">
                <a:solidFill>
                  <a:srgbClr val="000000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, но этот подарок </a:t>
            </a:r>
            <a:r>
              <a:rPr lang="en-US" sz="1600" dirty="0" smtClean="0">
                <a:solidFill>
                  <a:srgbClr val="000000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                                      </a:t>
            </a:r>
            <a:r>
              <a:rPr lang="ru-RU" sz="1600" dirty="0" smtClean="0">
                <a:solidFill>
                  <a:srgbClr val="000000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был </a:t>
            </a:r>
            <a:r>
              <a:rPr lang="ru-RU" sz="1600" dirty="0">
                <a:solidFill>
                  <a:srgbClr val="000000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скорее символичным, чем </a:t>
            </a:r>
            <a:r>
              <a:rPr lang="en-US" sz="1600" dirty="0" smtClean="0">
                <a:solidFill>
                  <a:srgbClr val="000000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                              </a:t>
            </a:r>
            <a:r>
              <a:rPr lang="ru-RU" sz="1600" dirty="0" smtClean="0">
                <a:solidFill>
                  <a:srgbClr val="000000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практичным</a:t>
            </a:r>
            <a:r>
              <a:rPr lang="ru-RU" sz="1600" dirty="0">
                <a:solidFill>
                  <a:srgbClr val="000000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. Еще раньше </a:t>
            </a:r>
            <a:r>
              <a:rPr lang="en-US" sz="1600" dirty="0" smtClean="0">
                <a:solidFill>
                  <a:srgbClr val="000000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dirty="0" smtClean="0">
                <a:solidFill>
                  <a:srgbClr val="000000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существовал </a:t>
            </a:r>
            <a:r>
              <a:rPr lang="ru-RU" sz="1600" dirty="0">
                <a:solidFill>
                  <a:srgbClr val="000000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целый обычай – «сажание на коня»: с возрастом каждый мальчик должен был проходить такое посвящение, делавшего его мужественным и бесстрашным, ведь он будущий воин.</a:t>
            </a:r>
            <a:endParaRPr lang="ru-RU" sz="1600" dirty="0" smtClean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r>
              <a:rPr lang="en-US" sz="1600" dirty="0" smtClean="0">
                <a:solidFill>
                  <a:srgbClr val="000000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                                                </a:t>
            </a:r>
            <a:r>
              <a:rPr lang="ru-RU" sz="1600" dirty="0" smtClean="0">
                <a:solidFill>
                  <a:srgbClr val="000000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А со времен детства Петра I </a:t>
            </a:r>
            <a:r>
              <a:rPr lang="en-US" sz="1600" dirty="0" smtClean="0">
                <a:solidFill>
                  <a:srgbClr val="000000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       </a:t>
            </a:r>
          </a:p>
          <a:p>
            <a:r>
              <a:rPr lang="en-US" sz="1600" dirty="0">
                <a:solidFill>
                  <a:srgbClr val="000000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smtClean="0">
                <a:solidFill>
                  <a:srgbClr val="000000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                                          </a:t>
            </a:r>
            <a:r>
              <a:rPr lang="ru-RU" sz="1600" dirty="0" smtClean="0">
                <a:solidFill>
                  <a:srgbClr val="000000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этот обычай был замаскирован в </a:t>
            </a:r>
            <a:r>
              <a:rPr lang="en-US" sz="1600" dirty="0" smtClean="0">
                <a:solidFill>
                  <a:srgbClr val="000000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</a:p>
          <a:p>
            <a:r>
              <a:rPr lang="en-US" sz="1600" dirty="0">
                <a:solidFill>
                  <a:srgbClr val="000000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smtClean="0">
                <a:solidFill>
                  <a:srgbClr val="000000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                                           </a:t>
            </a:r>
            <a:r>
              <a:rPr lang="ru-RU" sz="1600" dirty="0" smtClean="0">
                <a:solidFill>
                  <a:srgbClr val="000000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детскую игру и стал новой </a:t>
            </a:r>
            <a:r>
              <a:rPr lang="en-US" sz="1600" dirty="0" smtClean="0">
                <a:solidFill>
                  <a:srgbClr val="000000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</a:p>
          <a:p>
            <a:r>
              <a:rPr lang="en-US" sz="1600" dirty="0">
                <a:solidFill>
                  <a:srgbClr val="000000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smtClean="0">
                <a:solidFill>
                  <a:srgbClr val="000000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                                           </a:t>
            </a:r>
            <a:r>
              <a:rPr lang="ru-RU" sz="1600" dirty="0" smtClean="0">
                <a:solidFill>
                  <a:srgbClr val="000000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традицией. Коня делали как </a:t>
            </a:r>
            <a:r>
              <a:rPr lang="en-US" sz="1600" dirty="0" smtClean="0">
                <a:solidFill>
                  <a:srgbClr val="000000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</a:p>
          <a:p>
            <a:r>
              <a:rPr lang="en-US" sz="1600" dirty="0">
                <a:solidFill>
                  <a:srgbClr val="000000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smtClean="0">
                <a:solidFill>
                  <a:srgbClr val="000000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                                           </a:t>
            </a:r>
            <a:r>
              <a:rPr lang="ru-RU" sz="1600" dirty="0" smtClean="0">
                <a:solidFill>
                  <a:srgbClr val="000000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настоящего: деревянное  седло </a:t>
            </a:r>
            <a:r>
              <a:rPr lang="en-US" sz="1600" dirty="0" smtClean="0">
                <a:solidFill>
                  <a:srgbClr val="000000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</a:p>
          <a:p>
            <a:r>
              <a:rPr lang="en-US" sz="1600" dirty="0">
                <a:solidFill>
                  <a:srgbClr val="000000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smtClean="0">
                <a:solidFill>
                  <a:srgbClr val="000000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                                           </a:t>
            </a:r>
            <a:r>
              <a:rPr lang="ru-RU" sz="1600" dirty="0" smtClean="0">
                <a:solidFill>
                  <a:srgbClr val="000000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обивали войлоком и красным </a:t>
            </a:r>
            <a:r>
              <a:rPr lang="en-US" sz="1600" dirty="0" smtClean="0">
                <a:solidFill>
                  <a:srgbClr val="000000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  </a:t>
            </a:r>
          </a:p>
          <a:p>
            <a:r>
              <a:rPr lang="en-US" sz="1600" dirty="0">
                <a:solidFill>
                  <a:srgbClr val="000000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smtClean="0">
                <a:solidFill>
                  <a:srgbClr val="000000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                                           </a:t>
            </a:r>
            <a:r>
              <a:rPr lang="ru-RU" sz="1600" dirty="0" smtClean="0">
                <a:solidFill>
                  <a:srgbClr val="000000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сафьяном, из серебра делали пряжки и уздечки, украшали игрушечную фигурку </a:t>
            </a:r>
            <a:r>
              <a:rPr lang="ru-RU" sz="1600" dirty="0" smtClean="0">
                <a:solidFill>
                  <a:srgbClr val="000000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изумрудами.</a:t>
            </a:r>
            <a:endParaRPr lang="ru-RU" sz="1600" dirty="0"/>
          </a:p>
        </p:txBody>
      </p:sp>
      <p:pic>
        <p:nvPicPr>
          <p:cNvPr id="10" name="Рисунок 9" descr="E:\ОСЕНЬ\4 - Кто такой ПЕТР 1\лошадка.jpg"/>
          <p:cNvPicPr/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25091" y="4193177"/>
            <a:ext cx="2048646" cy="1690008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75521480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Прямоугольник 2"/>
          <p:cNvSpPr/>
          <p:nvPr/>
        </p:nvSpPr>
        <p:spPr>
          <a:xfrm>
            <a:off x="444137" y="519223"/>
            <a:ext cx="5107577" cy="20621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7625" marR="47625" indent="171450" fontAlgn="base">
              <a:spcAft>
                <a:spcPts val="1125"/>
              </a:spcAft>
            </a:pPr>
            <a:r>
              <a:rPr lang="ru-RU" sz="1600" dirty="0">
                <a:solidFill>
                  <a:srgbClr val="000000"/>
                </a:solidFill>
                <a:ea typeface="Times New Roman" panose="02020603050405020304" pitchFamily="18" charset="0"/>
              </a:rPr>
              <a:t>В то же самое время император должен был вырасти разносторонне развитой личностью, поэтому и игрушки ему подбирались разнообразные. Сохранилась маленькая карета, сделанная специально для Петра I: вся она была обита бархатом и позолочена, «а на стеклах писаны цари и короли всех земель».  Запрягались в нее специальные небольшие лошади особой породы.</a:t>
            </a:r>
            <a:endParaRPr lang="ru-RU" sz="1600" dirty="0">
              <a:ea typeface="Times New Roman" panose="02020603050405020304" pitchFamily="18" charset="0"/>
            </a:endParaRPr>
          </a:p>
        </p:txBody>
      </p:sp>
      <p:pic>
        <p:nvPicPr>
          <p:cNvPr id="4" name="Рисунок 3" descr="E:\ОСЕНЬ\4 - Кто такой ПЕТР 1\карета.jpg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21576" y="2325188"/>
            <a:ext cx="2196737" cy="1958430"/>
          </a:xfrm>
          <a:prstGeom prst="rect">
            <a:avLst/>
          </a:prstGeom>
          <a:noFill/>
          <a:ln>
            <a:noFill/>
          </a:ln>
        </p:spPr>
      </p:pic>
      <p:sp>
        <p:nvSpPr>
          <p:cNvPr id="5" name="Прямоугольник 4"/>
          <p:cNvSpPr/>
          <p:nvPr/>
        </p:nvSpPr>
        <p:spPr>
          <a:xfrm>
            <a:off x="444137" y="4283618"/>
            <a:ext cx="5355772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7625" marR="47625" indent="171450" fontAlgn="base">
              <a:spcAft>
                <a:spcPts val="1125"/>
              </a:spcAft>
            </a:pPr>
            <a:r>
              <a:rPr lang="ru-RU" sz="1600" dirty="0">
                <a:solidFill>
                  <a:srgbClr val="000000"/>
                </a:solidFill>
                <a:ea typeface="Times New Roman" panose="02020603050405020304" pitchFamily="18" charset="0"/>
              </a:rPr>
              <a:t>Были у царского ребенка и качели на веревках, обшитых бархатом, различные фигурки птиц и животных, расписанные лучшими мастерами, от настоящих не отличишь. </a:t>
            </a:r>
            <a:endParaRPr lang="ru-RU" sz="1600" dirty="0">
              <a:ea typeface="Times New Roman" panose="02020603050405020304" pitchFamily="18" charset="0"/>
            </a:endParaRPr>
          </a:p>
        </p:txBody>
      </p:sp>
      <p:pic>
        <p:nvPicPr>
          <p:cNvPr id="6" name="Рисунок 5" descr="E:\ОСЕНЬ\4 - Кто такой ПЕТР 1\птички-пищалки.jpg"/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27365" y="5177109"/>
            <a:ext cx="1341120" cy="1232535"/>
          </a:xfrm>
          <a:prstGeom prst="rect">
            <a:avLst/>
          </a:prstGeom>
          <a:noFill/>
          <a:ln>
            <a:noFill/>
          </a:ln>
        </p:spPr>
      </p:pic>
      <p:sp>
        <p:nvSpPr>
          <p:cNvPr id="7" name="Прямоугольник 6"/>
          <p:cNvSpPr/>
          <p:nvPr/>
        </p:nvSpPr>
        <p:spPr>
          <a:xfrm>
            <a:off x="6565175" y="519223"/>
            <a:ext cx="5335088" cy="2554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7625" marR="47625" indent="171450" fontAlgn="base">
              <a:spcAft>
                <a:spcPts val="0"/>
              </a:spcAft>
            </a:pPr>
            <a:r>
              <a:rPr lang="ru-RU" sz="1600" dirty="0">
                <a:solidFill>
                  <a:srgbClr val="000000"/>
                </a:solidFill>
                <a:ea typeface="Times New Roman" panose="02020603050405020304" pitchFamily="18" charset="0"/>
              </a:rPr>
              <a:t>И </a:t>
            </a:r>
            <a:r>
              <a:rPr lang="ru-RU" sz="1600" dirty="0" smtClean="0">
                <a:solidFill>
                  <a:srgbClr val="000000"/>
                </a:solidFill>
                <a:ea typeface="Times New Roman" panose="02020603050405020304" pitchFamily="18" charset="0"/>
              </a:rPr>
              <a:t>были даже </a:t>
            </a:r>
            <a:r>
              <a:rPr lang="ru-RU" sz="1600" dirty="0">
                <a:solidFill>
                  <a:srgbClr val="000000"/>
                </a:solidFill>
                <a:ea typeface="Times New Roman" panose="02020603050405020304" pitchFamily="18" charset="0"/>
              </a:rPr>
              <a:t>миниатюрные цимбалы, чтобы развивать музыкальные способности царского сына. Для игр Петра строились сладкие города и ледяные горки.</a:t>
            </a:r>
            <a:endParaRPr lang="ru-RU" sz="1600" dirty="0">
              <a:ea typeface="Times New Roman" panose="02020603050405020304" pitchFamily="18" charset="0"/>
            </a:endParaRPr>
          </a:p>
          <a:p>
            <a:pPr marL="47625" marR="47625" indent="171450" fontAlgn="base">
              <a:spcAft>
                <a:spcPts val="0"/>
              </a:spcAft>
            </a:pPr>
            <a:r>
              <a:rPr lang="ru-RU" sz="1600" dirty="0">
                <a:solidFill>
                  <a:srgbClr val="000000"/>
                </a:solidFill>
                <a:ea typeface="Times New Roman" panose="02020603050405020304" pitchFamily="18" charset="0"/>
              </a:rPr>
              <a:t>Воспитать боевой дух ребенка, который в будущем должен быть главнокомандующим во многих сражениях, было главной задачей. Многое,  что известно о играх первого императора, связано с военной тематикой. У наследника имелись и игрушечные барабаны,  и расписные знамена, и другое игрушечное оружие: луки, топоры и </a:t>
            </a:r>
            <a:r>
              <a:rPr lang="ru-RU" sz="1600" dirty="0" smtClean="0">
                <a:solidFill>
                  <a:srgbClr val="000000"/>
                </a:solidFill>
                <a:ea typeface="Times New Roman" panose="02020603050405020304" pitchFamily="18" charset="0"/>
              </a:rPr>
              <a:t>булавы; и игрушечные солдатики.</a:t>
            </a:r>
            <a:endParaRPr lang="ru-RU" sz="1600" dirty="0">
              <a:ea typeface="Times New Roman" panose="02020603050405020304" pitchFamily="18" charset="0"/>
            </a:endParaRPr>
          </a:p>
        </p:txBody>
      </p:sp>
      <p:pic>
        <p:nvPicPr>
          <p:cNvPr id="8" name="Рисунок 7" descr="E:\ОСЕНЬ\4 - Кто такой ПЕТР 1\пушечки.jpg"/>
          <p:cNvPicPr/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21485" y="4090941"/>
            <a:ext cx="2985135" cy="2172335"/>
          </a:xfrm>
          <a:prstGeom prst="rect">
            <a:avLst/>
          </a:prstGeom>
          <a:noFill/>
          <a:ln>
            <a:noFill/>
          </a:ln>
        </p:spPr>
      </p:pic>
      <p:pic>
        <p:nvPicPr>
          <p:cNvPr id="9" name="Рисунок 8" descr="E:\ОСЕНЬ\4 - Кто такой ПЕТР 1\солдатики.jpg"/>
          <p:cNvPicPr/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02807" y="3084680"/>
            <a:ext cx="2274163" cy="2012522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18881699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Прямоугольник 2"/>
          <p:cNvSpPr/>
          <p:nvPr/>
        </p:nvSpPr>
        <p:spPr>
          <a:xfrm>
            <a:off x="735873" y="410958"/>
            <a:ext cx="4894217" cy="46581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15000"/>
              </a:lnSpc>
              <a:spcAft>
                <a:spcPts val="0"/>
              </a:spcAft>
            </a:pPr>
            <a:r>
              <a:rPr lang="ru-RU" b="1" dirty="0" smtClean="0">
                <a:solidFill>
                  <a:srgbClr val="C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Это интересно:</a:t>
            </a:r>
          </a:p>
          <a:p>
            <a:pPr>
              <a:lnSpc>
                <a:spcPct val="115000"/>
              </a:lnSpc>
              <a:spcAft>
                <a:spcPts val="0"/>
              </a:spcAft>
            </a:pPr>
            <a:r>
              <a:rPr lang="ru-RU" sz="1600" dirty="0" smtClean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Игрушки на военную тематику у Петра были самые любимые. Будущий царь так увлекался игрой, что в дальнейшем,  </a:t>
            </a:r>
            <a:r>
              <a:rPr lang="ru-RU" sz="1600" dirty="0">
                <a:solidFill>
                  <a:srgbClr val="202122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вдали от дворца — </a:t>
            </a:r>
            <a:r>
              <a:rPr lang="ru-RU" sz="1600" dirty="0" smtClean="0">
                <a:solidFill>
                  <a:srgbClr val="202122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в сёлах</a:t>
            </a:r>
            <a:r>
              <a:rPr lang="ru-RU" sz="1600" dirty="0">
                <a:solidFill>
                  <a:srgbClr val="202122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r>
              <a:rPr lang="ru-RU" sz="1600" dirty="0" smtClean="0">
                <a:solidFill>
                  <a:srgbClr val="0B0080"/>
                </a:solidFill>
                <a:ea typeface="Calibri" panose="020F0502020204030204" pitchFamily="34" charset="0"/>
                <a:cs typeface="Times New Roman" panose="02020603050405020304" pitchFamily="18" charset="0"/>
                <a:hlinkClick r:id="rId3" tooltip="Воробьёво (Москва)"/>
              </a:rPr>
              <a:t>Воробьёве</a:t>
            </a:r>
            <a:r>
              <a:rPr lang="ru-RU" sz="1600" dirty="0">
                <a:solidFill>
                  <a:srgbClr val="202122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 и </a:t>
            </a:r>
            <a:r>
              <a:rPr lang="ru-RU" sz="1600" u="sng" dirty="0">
                <a:solidFill>
                  <a:srgbClr val="0B0080"/>
                </a:solidFill>
                <a:ea typeface="Calibri" panose="020F0502020204030204" pitchFamily="34" charset="0"/>
                <a:cs typeface="Times New Roman" panose="02020603050405020304" pitchFamily="18" charset="0"/>
                <a:hlinkClick r:id="rId4"/>
              </a:rPr>
              <a:t>Преображенском</a:t>
            </a:r>
            <a:r>
              <a:rPr lang="ru-RU" sz="1600" dirty="0">
                <a:solidFill>
                  <a:srgbClr val="202122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 Петр создал «потешные войска» из своих сверстников  приближенных семей и слуг.  </a:t>
            </a:r>
            <a:endParaRPr lang="ru-RU" sz="1600" dirty="0" smtClean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15000"/>
              </a:lnSpc>
              <a:spcAft>
                <a:spcPts val="0"/>
              </a:spcAft>
            </a:pPr>
            <a:r>
              <a:rPr lang="ru-RU" sz="1600" dirty="0">
                <a:solidFill>
                  <a:srgbClr val="202122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Одел их в иностранные кафтаны. В этих войсках во время игр и военных забав мальчик Петр </a:t>
            </a:r>
            <a:r>
              <a:rPr lang="en-US" sz="1600" dirty="0" smtClean="0">
                <a:solidFill>
                  <a:srgbClr val="202122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I</a:t>
            </a:r>
            <a:r>
              <a:rPr lang="ru-RU" sz="1600" dirty="0" smtClean="0">
                <a:solidFill>
                  <a:srgbClr val="202122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1600" dirty="0">
                <a:solidFill>
                  <a:srgbClr val="202122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был барабанщиком, метал игрушечные гранаты и заряжал пушки. Кроме того,  </a:t>
            </a:r>
            <a:r>
              <a:rPr lang="ru-RU" sz="1600" dirty="0" smtClean="0">
                <a:ea typeface="Calibri" panose="020F0502020204030204" pitchFamily="34" charset="0"/>
                <a:cs typeface="Times New Roman" panose="02020603050405020304" pitchFamily="18" charset="0"/>
              </a:rPr>
              <a:t>в</a:t>
            </a:r>
            <a:r>
              <a:rPr lang="ru-RU" sz="1600" dirty="0" smtClean="0">
                <a:solidFill>
                  <a:srgbClr val="202122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  </a:t>
            </a:r>
            <a:r>
              <a:rPr lang="ru-RU" sz="1600" dirty="0">
                <a:solidFill>
                  <a:srgbClr val="202122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Преображенском, против дворца, на берегу </a:t>
            </a:r>
            <a:r>
              <a:rPr lang="ru-RU" sz="1600" dirty="0">
                <a:solidFill>
                  <a:srgbClr val="0B0080"/>
                </a:solidFill>
                <a:ea typeface="Calibri" panose="020F0502020204030204" pitchFamily="34" charset="0"/>
                <a:cs typeface="Times New Roman" panose="02020603050405020304" pitchFamily="18" charset="0"/>
                <a:hlinkClick r:id="rId5" tooltip="Яуза"/>
              </a:rPr>
              <a:t>Яузы</a:t>
            </a:r>
            <a:r>
              <a:rPr lang="ru-RU" sz="1600" dirty="0">
                <a:solidFill>
                  <a:srgbClr val="202122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  он построил «потешный городок». При постройке крепости Пётр сам деятельно работал, помогал рубить брёвна, устанавливать пушки. </a:t>
            </a:r>
            <a:endParaRPr lang="ru-RU" sz="1600" dirty="0" smtClean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ru-RU" sz="1600" dirty="0">
                <a:solidFill>
                  <a:srgbClr val="202122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ru-RU" sz="160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735873" y="4264138"/>
            <a:ext cx="4894217" cy="194566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ru-RU" sz="1400" dirty="0" smtClean="0">
                <a:solidFill>
                  <a:srgbClr val="202122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ru-RU" sz="16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spcAft>
                <a:spcPts val="1000"/>
              </a:spcAft>
            </a:pPr>
            <a:r>
              <a:rPr lang="ru-RU" sz="1600" dirty="0">
                <a:solidFill>
                  <a:srgbClr val="C00000"/>
                </a:solidFill>
                <a:latin typeface="Comic Sans MS" panose="030F0702030302020204" pitchFamily="66" charset="0"/>
                <a:ea typeface="Calibri" panose="020F0502020204030204" pitchFamily="34" charset="0"/>
                <a:cs typeface="Arial" panose="020B0604020202020204" pitchFamily="34" charset="0"/>
              </a:rPr>
              <a:t>Представляете, Малыши, </a:t>
            </a:r>
            <a:r>
              <a:rPr lang="ru-RU" sz="1600" dirty="0">
                <a:solidFill>
                  <a:srgbClr val="C00000"/>
                </a:solidFill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 игрушки и военные игры - забавы   ребенка Петра оказались потом частью его взрослой жизни и запомнились в истории: потешное войско и флотилия стали не просто игрой, но частью образования, личности будущего императора.</a:t>
            </a:r>
            <a:endParaRPr lang="ru-RU" sz="1600" dirty="0">
              <a:solidFill>
                <a:srgbClr val="C00000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5" name="Рисунок 4" descr="C:\Users\мама\Desktop\16.03.19_петербургские_коты_large.jpg"/>
          <p:cNvPicPr/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57987" y="665752"/>
            <a:ext cx="1602105" cy="1477010"/>
          </a:xfrm>
          <a:prstGeom prst="rect">
            <a:avLst/>
          </a:prstGeom>
          <a:noFill/>
          <a:ln>
            <a:noFill/>
          </a:ln>
          <a:effectLst>
            <a:softEdge rad="63500"/>
          </a:effectLst>
        </p:spPr>
      </p:pic>
      <p:sp>
        <p:nvSpPr>
          <p:cNvPr id="6" name="Прямоугольник 5"/>
          <p:cNvSpPr/>
          <p:nvPr/>
        </p:nvSpPr>
        <p:spPr>
          <a:xfrm>
            <a:off x="8012022" y="942592"/>
            <a:ext cx="3666173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dirty="0">
                <a:solidFill>
                  <a:srgbClr val="C00000"/>
                </a:solidFill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история последняя </a:t>
            </a:r>
            <a:endParaRPr lang="ru-RU" dirty="0" smtClean="0">
              <a:solidFill>
                <a:srgbClr val="C00000"/>
              </a:solidFill>
              <a:latin typeface="Comic Sans MS" panose="030F0702030302020204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/>
            <a:r>
              <a:rPr lang="ru-RU" dirty="0" smtClean="0">
                <a:solidFill>
                  <a:srgbClr val="C00000"/>
                </a:solidFill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dirty="0">
                <a:solidFill>
                  <a:srgbClr val="C00000"/>
                </a:solidFill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3аключительные слова </a:t>
            </a:r>
            <a:r>
              <a:rPr lang="ru-RU" dirty="0" smtClean="0">
                <a:solidFill>
                  <a:srgbClr val="C00000"/>
                </a:solidFill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эрмитажного Кота</a:t>
            </a:r>
            <a:r>
              <a:rPr lang="ru-RU" dirty="0">
                <a:solidFill>
                  <a:srgbClr val="C00000"/>
                </a:solidFill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dirty="0">
              <a:solidFill>
                <a:srgbClr val="C00000"/>
              </a:solidFill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6757987" y="2169341"/>
            <a:ext cx="4920208" cy="29238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15000"/>
              </a:lnSpc>
              <a:spcAft>
                <a:spcPts val="0"/>
              </a:spcAft>
            </a:pPr>
            <a:r>
              <a:rPr lang="ru-RU" sz="1600" dirty="0">
                <a:solidFill>
                  <a:srgbClr val="000000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Сколько всего создал Петр Великий, не поддается простому перечислению, но самое его значительное творение, которое не только живет уже более трех веков, но и активно развивается, — это, конечно, город, который создан его руками, по его чертежам, носит его </a:t>
            </a:r>
            <a:r>
              <a:rPr lang="ru-RU" sz="1600" dirty="0" smtClean="0">
                <a:solidFill>
                  <a:srgbClr val="000000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имя (хотя, город назван в честь святого апостола Петра) </a:t>
            </a:r>
            <a:r>
              <a:rPr lang="ru-RU" sz="1600" dirty="0">
                <a:solidFill>
                  <a:srgbClr val="000000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и который император фактически подарил сам себе на день рождения. Этот город я и многие люди на планете считают одним из красивейших  мест на Земле. </a:t>
            </a:r>
            <a:endParaRPr lang="ru-RU" sz="160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9950839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2282"/>
            <a:ext cx="12192000" cy="6858000"/>
          </a:xfrm>
          <a:prstGeom prst="rect">
            <a:avLst/>
          </a:prstGeom>
        </p:spPr>
      </p:pic>
      <p:sp>
        <p:nvSpPr>
          <p:cNvPr id="3" name="Прямоугольник 2"/>
          <p:cNvSpPr/>
          <p:nvPr/>
        </p:nvSpPr>
        <p:spPr>
          <a:xfrm>
            <a:off x="2142309" y="807402"/>
            <a:ext cx="3396342" cy="96436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base">
              <a:lnSpc>
                <a:spcPts val="1700"/>
              </a:lnSpc>
              <a:spcAft>
                <a:spcPts val="0"/>
              </a:spcAft>
            </a:pPr>
            <a:r>
              <a:rPr lang="ru-RU" b="1" dirty="0">
                <a:solidFill>
                  <a:srgbClr val="C00000"/>
                </a:solidFill>
                <a:ea typeface="Times New Roman" panose="02020603050405020304" pitchFamily="18" charset="0"/>
                <a:cs typeface="Arial" panose="020B0604020202020204" pitchFamily="34" charset="0"/>
              </a:rPr>
              <a:t>Остался Пётр в умах народа</a:t>
            </a:r>
            <a:endParaRPr lang="ru-RU" b="1" dirty="0" smtClean="0">
              <a:solidFill>
                <a:srgbClr val="C00000"/>
              </a:solidFill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fontAlgn="base">
              <a:lnSpc>
                <a:spcPts val="1700"/>
              </a:lnSpc>
              <a:spcAft>
                <a:spcPts val="0"/>
              </a:spcAft>
            </a:pPr>
            <a:r>
              <a:rPr lang="ru-RU" b="1" dirty="0">
                <a:solidFill>
                  <a:srgbClr val="C00000"/>
                </a:solidFill>
                <a:ea typeface="Times New Roman" panose="02020603050405020304" pitchFamily="18" charset="0"/>
                <a:cs typeface="Arial" panose="020B0604020202020204" pitchFamily="34" charset="0"/>
              </a:rPr>
              <a:t>Как всадник медный на коне,</a:t>
            </a:r>
            <a:endParaRPr lang="ru-RU" b="1" dirty="0" smtClean="0">
              <a:solidFill>
                <a:srgbClr val="C00000"/>
              </a:solidFill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fontAlgn="base">
              <a:lnSpc>
                <a:spcPts val="1700"/>
              </a:lnSpc>
              <a:spcAft>
                <a:spcPts val="0"/>
              </a:spcAft>
            </a:pPr>
            <a:r>
              <a:rPr lang="ru-RU" b="1" dirty="0">
                <a:solidFill>
                  <a:srgbClr val="C00000"/>
                </a:solidFill>
                <a:ea typeface="Times New Roman" panose="02020603050405020304" pitchFamily="18" charset="0"/>
                <a:cs typeface="Arial" panose="020B0604020202020204" pitchFamily="34" charset="0"/>
              </a:rPr>
              <a:t>Стоит он на высоком камне,</a:t>
            </a:r>
            <a:endParaRPr lang="ru-RU" b="1" dirty="0" smtClean="0">
              <a:solidFill>
                <a:srgbClr val="C00000"/>
              </a:solidFill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fontAlgn="base">
              <a:lnSpc>
                <a:spcPts val="1700"/>
              </a:lnSpc>
              <a:spcAft>
                <a:spcPts val="0"/>
              </a:spcAft>
            </a:pPr>
            <a:r>
              <a:rPr lang="ru-RU" b="1" dirty="0">
                <a:solidFill>
                  <a:srgbClr val="C00000"/>
                </a:solidFill>
                <a:ea typeface="Times New Roman" panose="02020603050405020304" pitchFamily="18" charset="0"/>
                <a:cs typeface="Arial" panose="020B0604020202020204" pitchFamily="34" charset="0"/>
              </a:rPr>
              <a:t>Европа перед ним в окне.</a:t>
            </a:r>
            <a:endParaRPr lang="ru-RU" b="1" dirty="0">
              <a:solidFill>
                <a:srgbClr val="C00000"/>
              </a:solidFill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4" name="Рисунок 3" descr="C:\Users\мама\Desktop\медный всадник.jpg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51187" y="2186504"/>
            <a:ext cx="3142435" cy="3156204"/>
          </a:xfrm>
          <a:prstGeom prst="rect">
            <a:avLst/>
          </a:prstGeom>
          <a:noFill/>
          <a:ln>
            <a:noFill/>
          </a:ln>
        </p:spPr>
      </p:pic>
      <p:sp>
        <p:nvSpPr>
          <p:cNvPr id="5" name="Прямоугольник 4"/>
          <p:cNvSpPr/>
          <p:nvPr/>
        </p:nvSpPr>
        <p:spPr>
          <a:xfrm>
            <a:off x="6836230" y="539007"/>
            <a:ext cx="4894216" cy="603857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15000"/>
              </a:lnSpc>
              <a:spcAft>
                <a:spcPts val="0"/>
              </a:spcAft>
            </a:pPr>
            <a:r>
              <a:rPr lang="ru-RU" sz="1600" b="1" dirty="0">
                <a:ea typeface="Calibri" panose="020F0502020204030204" pitchFamily="34" charset="0"/>
                <a:cs typeface="Times New Roman" panose="02020603050405020304" pitchFamily="18" charset="0"/>
              </a:rPr>
              <a:t>Послесловие для детей и их родителей:</a:t>
            </a:r>
            <a:endParaRPr lang="ru-RU" sz="1600" b="1" dirty="0" smtClean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15000"/>
              </a:lnSpc>
              <a:spcAft>
                <a:spcPts val="0"/>
              </a:spcAft>
            </a:pPr>
            <a:r>
              <a:rPr lang="ru-RU" sz="1600" dirty="0">
                <a:ea typeface="Calibri" panose="020F0502020204030204" pitchFamily="34" charset="0"/>
                <a:cs typeface="Times New Roman" panose="02020603050405020304" pitchFamily="18" charset="0"/>
              </a:rPr>
              <a:t>Дорогой Малыш, дорогие </a:t>
            </a:r>
            <a:r>
              <a:rPr lang="ru-RU" sz="1600" dirty="0" smtClean="0">
                <a:ea typeface="Calibri" panose="020F0502020204030204" pitchFamily="34" charset="0"/>
                <a:cs typeface="Times New Roman" panose="02020603050405020304" pitchFamily="18" charset="0"/>
              </a:rPr>
              <a:t>родители, </a:t>
            </a:r>
            <a:r>
              <a:rPr lang="ru-RU" sz="1600" dirty="0">
                <a:ea typeface="Calibri" panose="020F0502020204030204" pitchFamily="34" charset="0"/>
                <a:cs typeface="Times New Roman" panose="02020603050405020304" pitchFamily="18" charset="0"/>
              </a:rPr>
              <a:t>хочу предложить Вам свой </a:t>
            </a:r>
            <a:r>
              <a:rPr lang="ru-RU" sz="1600" dirty="0" smtClean="0">
                <a:ea typeface="Calibri" panose="020F0502020204030204" pitchFamily="34" charset="0"/>
                <a:cs typeface="Times New Roman" panose="02020603050405020304" pitchFamily="18" charset="0"/>
              </a:rPr>
              <a:t>последний рассказ</a:t>
            </a:r>
            <a:r>
              <a:rPr lang="ru-RU" sz="1600" dirty="0">
                <a:ea typeface="Calibri" panose="020F0502020204030204" pitchFamily="34" charset="0"/>
                <a:cs typeface="Times New Roman" panose="02020603050405020304" pitchFamily="18" charset="0"/>
              </a:rPr>
              <a:t>, конечно, </a:t>
            </a:r>
            <a:r>
              <a:rPr lang="ru-RU" sz="1600" dirty="0" smtClean="0">
                <a:ea typeface="Calibri" panose="020F0502020204030204" pitchFamily="34" charset="0"/>
                <a:cs typeface="Times New Roman" panose="02020603050405020304" pitchFamily="18" charset="0"/>
              </a:rPr>
              <a:t>   </a:t>
            </a:r>
            <a:r>
              <a:rPr lang="ru-RU" sz="1600" dirty="0">
                <a:ea typeface="Calibri" panose="020F0502020204030204" pitchFamily="34" charset="0"/>
                <a:cs typeface="Times New Roman" panose="02020603050405020304" pitchFamily="18" charset="0"/>
              </a:rPr>
              <a:t>о котах. </a:t>
            </a:r>
            <a:r>
              <a:rPr lang="ru-RU" sz="1600" dirty="0" smtClean="0">
                <a:ea typeface="Calibri" panose="020F0502020204030204" pitchFamily="34" charset="0"/>
                <a:cs typeface="Times New Roman" panose="02020603050405020304" pitchFamily="18" charset="0"/>
              </a:rPr>
              <a:t>..животные в жизни царя Петра 1 также  имели место быть вместе с  забавами и другими делами.</a:t>
            </a:r>
            <a:endParaRPr lang="ru-RU" sz="1600" dirty="0" smtClean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15000"/>
              </a:lnSpc>
              <a:spcAft>
                <a:spcPts val="0"/>
              </a:spcAft>
            </a:pPr>
            <a:r>
              <a:rPr lang="ru-RU" sz="1600" i="1" dirty="0" smtClean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Итак:</a:t>
            </a:r>
            <a:endParaRPr lang="ru-RU" sz="1600" dirty="0" smtClean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15000"/>
              </a:lnSpc>
              <a:spcAft>
                <a:spcPts val="0"/>
              </a:spcAft>
            </a:pPr>
            <a:r>
              <a:rPr lang="ru-RU" sz="1600" dirty="0">
                <a:ea typeface="Calibri" panose="020F0502020204030204" pitchFamily="34" charset="0"/>
                <a:cs typeface="Times New Roman" panose="02020603050405020304" pitchFamily="18" charset="0"/>
              </a:rPr>
              <a:t>Коты, в семью которых и я вхожу, были единственным животным в православном храме, охранником  картинных галерей и персонажем русского фольклора. Вспоминаем, как кошки появились на Руси и стали «служить» в монастырях, царских дворцах и даже на городских рынках.</a:t>
            </a:r>
            <a:endParaRPr lang="ru-RU" sz="1600" dirty="0" smtClean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15000"/>
              </a:lnSpc>
              <a:spcAft>
                <a:spcPts val="0"/>
              </a:spcAft>
            </a:pPr>
            <a:r>
              <a:rPr lang="ru-RU" sz="1600" dirty="0">
                <a:ea typeface="Calibri" panose="020F0502020204030204" pitchFamily="34" charset="0"/>
                <a:cs typeface="Times New Roman" panose="02020603050405020304" pitchFamily="18" charset="0"/>
              </a:rPr>
              <a:t>Первых кошек мореходы привезли на Русь еще в </a:t>
            </a:r>
            <a:r>
              <a:rPr lang="ru-RU" sz="1600" dirty="0">
                <a:ea typeface="Calibri" panose="020F0502020204030204" pitchFamily="34" charset="0"/>
                <a:cs typeface="Times New Roman" panose="02020603050405020304" pitchFamily="18" charset="0"/>
                <a:hlinkClick r:id="rId4"/>
              </a:rPr>
              <a:t>дохристианскую эпоху</a:t>
            </a:r>
            <a:r>
              <a:rPr lang="ru-RU" sz="1600" dirty="0">
                <a:ea typeface="Calibri" panose="020F0502020204030204" pitchFamily="34" charset="0"/>
                <a:cs typeface="Times New Roman" panose="02020603050405020304" pitchFamily="18" charset="0"/>
              </a:rPr>
              <a:t>. Экзотические звери были ценным товаром: стоимость кота вплоть до XV века была сопоставима с ценностью здорового пахотного животного — вола. За кошку платили гривнами — серебряными слитками в 205 граммов. Если убил чужое животное, случайно или злонамеренно, приходилось платить ее хозяину компенсацию — одну гривну и здоровое животное взамен убитого.</a:t>
            </a:r>
            <a:endParaRPr lang="ru-RU" sz="160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76391523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Прямоугольник 2"/>
          <p:cNvSpPr/>
          <p:nvPr/>
        </p:nvSpPr>
        <p:spPr>
          <a:xfrm>
            <a:off x="696686" y="504890"/>
            <a:ext cx="4776651" cy="45332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15000"/>
              </a:lnSpc>
              <a:spcAft>
                <a:spcPts val="0"/>
              </a:spcAft>
            </a:pPr>
            <a:r>
              <a:rPr lang="ru-RU" dirty="0" smtClean="0">
                <a:ea typeface="Calibri" panose="020F0502020204030204" pitchFamily="34" charset="0"/>
                <a:cs typeface="Times New Roman" panose="02020603050405020304" pitchFamily="18" charset="0"/>
              </a:rPr>
              <a:t>     На</a:t>
            </a:r>
            <a:r>
              <a:rPr lang="ru-RU" dirty="0">
                <a:ea typeface="Calibri" panose="020F0502020204030204" pitchFamily="34" charset="0"/>
                <a:cs typeface="Times New Roman" panose="02020603050405020304" pitchFamily="18" charset="0"/>
              </a:rPr>
              <a:t> Руси кошка считалась чистым животным. Из всех зверей только ей можно было заходить в храм. К тому же коты спасали закрома церквей и монастырей от грызунов, что обеспечило им покровительство священников на долгие годы.</a:t>
            </a:r>
            <a:endParaRPr lang="ru-RU" sz="1600" dirty="0" smtClean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15000"/>
              </a:lnSpc>
              <a:spcAft>
                <a:spcPts val="0"/>
              </a:spcAft>
            </a:pPr>
            <a:r>
              <a:rPr lang="ru-RU" dirty="0" smtClean="0">
                <a:ea typeface="Calibri" panose="020F0502020204030204" pitchFamily="34" charset="0"/>
                <a:cs typeface="Times New Roman" panose="02020603050405020304" pitchFamily="18" charset="0"/>
              </a:rPr>
              <a:t>     Прижились </a:t>
            </a:r>
            <a:r>
              <a:rPr lang="ru-RU" dirty="0">
                <a:ea typeface="Calibri" panose="020F0502020204030204" pitchFamily="34" charset="0"/>
                <a:cs typeface="Times New Roman" panose="02020603050405020304" pitchFamily="18" charset="0"/>
              </a:rPr>
              <a:t>кошки и при дворе. Они жили в царских покоях, с некоторых даже писали портреты. В 1661 году художник из Голландии Фредерик </a:t>
            </a:r>
            <a:r>
              <a:rPr lang="ru-RU" dirty="0" err="1">
                <a:ea typeface="Calibri" panose="020F0502020204030204" pitchFamily="34" charset="0"/>
                <a:cs typeface="Times New Roman" panose="02020603050405020304" pitchFamily="18" charset="0"/>
              </a:rPr>
              <a:t>Мушерон</a:t>
            </a:r>
            <a:r>
              <a:rPr lang="ru-RU" dirty="0">
                <a:ea typeface="Calibri" panose="020F0502020204030204" pitchFamily="34" charset="0"/>
                <a:cs typeface="Times New Roman" panose="02020603050405020304" pitchFamily="18" charset="0"/>
              </a:rPr>
              <a:t> создал портрет кота </a:t>
            </a:r>
            <a:r>
              <a:rPr lang="ru-RU" dirty="0">
                <a:solidFill>
                  <a:srgbClr val="3C3C3C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царя </a:t>
            </a:r>
            <a:r>
              <a:rPr lang="ru-RU" dirty="0">
                <a:solidFill>
                  <a:srgbClr val="ED2324"/>
                </a:solidFill>
                <a:ea typeface="Calibri" panose="020F0502020204030204" pitchFamily="34" charset="0"/>
                <a:cs typeface="Times New Roman" panose="02020603050405020304" pitchFamily="18" charset="0"/>
                <a:hlinkClick r:id="rId3"/>
              </a:rPr>
              <a:t>Алексея Михайловича</a:t>
            </a:r>
            <a:r>
              <a:rPr lang="ru-RU" dirty="0">
                <a:solidFill>
                  <a:srgbClr val="3C3C3C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ru-RU" dirty="0" smtClean="0">
                <a:solidFill>
                  <a:srgbClr val="3C3C3C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   </a:t>
            </a:r>
          </a:p>
          <a:p>
            <a:pPr>
              <a:lnSpc>
                <a:spcPct val="115000"/>
              </a:lnSpc>
              <a:spcAft>
                <a:spcPts val="0"/>
              </a:spcAft>
            </a:pPr>
            <a:r>
              <a:rPr lang="ru-RU" dirty="0">
                <a:solidFill>
                  <a:srgbClr val="3C3C3C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dirty="0" smtClean="0">
                <a:solidFill>
                  <a:srgbClr val="3C3C3C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    В</a:t>
            </a:r>
            <a:r>
              <a:rPr lang="ru-RU" dirty="0">
                <a:solidFill>
                  <a:srgbClr val="3C3C3C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r>
              <a:rPr lang="ru-RU" dirty="0">
                <a:solidFill>
                  <a:srgbClr val="ED2324"/>
                </a:solidFill>
                <a:ea typeface="Calibri" panose="020F0502020204030204" pitchFamily="34" charset="0"/>
                <a:cs typeface="Times New Roman" panose="02020603050405020304" pitchFamily="18" charset="0"/>
                <a:hlinkClick r:id="rId4"/>
              </a:rPr>
              <a:t>Эрмитаже</a:t>
            </a:r>
            <a:r>
              <a:rPr lang="ru-RU" dirty="0">
                <a:solidFill>
                  <a:srgbClr val="3C3C3C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r>
              <a:rPr lang="ru-RU" dirty="0">
                <a:ea typeface="Calibri" panose="020F0502020204030204" pitchFamily="34" charset="0"/>
                <a:cs typeface="Times New Roman" panose="02020603050405020304" pitchFamily="18" charset="0"/>
              </a:rPr>
              <a:t>хранится гравюра, которую выполнил с этого рисунка чешский художник Вацлав </a:t>
            </a:r>
            <a:r>
              <a:rPr lang="ru-RU" dirty="0" err="1">
                <a:ea typeface="Calibri" panose="020F0502020204030204" pitchFamily="34" charset="0"/>
                <a:cs typeface="Times New Roman" panose="02020603050405020304" pitchFamily="18" charset="0"/>
              </a:rPr>
              <a:t>Холлар</a:t>
            </a:r>
            <a:r>
              <a:rPr lang="ru-RU" dirty="0">
                <a:ea typeface="Calibri" panose="020F0502020204030204" pitchFamily="34" charset="0"/>
                <a:cs typeface="Times New Roman" panose="02020603050405020304" pitchFamily="18" charset="0"/>
              </a:rPr>
              <a:t>. </a:t>
            </a:r>
            <a:endParaRPr lang="ru-RU" sz="160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6635931" y="504890"/>
            <a:ext cx="4767943" cy="517244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15000"/>
              </a:lnSpc>
              <a:spcAft>
                <a:spcPts val="0"/>
              </a:spcAft>
            </a:pPr>
            <a:r>
              <a:rPr lang="ru-RU" sz="1600" dirty="0" smtClean="0">
                <a:ea typeface="Calibri" panose="020F0502020204030204" pitchFamily="34" charset="0"/>
                <a:cs typeface="Times New Roman" panose="02020603050405020304" pitchFamily="18" charset="0"/>
              </a:rPr>
              <a:t>     Сын </a:t>
            </a:r>
            <a:r>
              <a:rPr lang="ru-RU" sz="1600" dirty="0">
                <a:ea typeface="Calibri" panose="020F0502020204030204" pitchFamily="34" charset="0"/>
                <a:cs typeface="Times New Roman" panose="02020603050405020304" pitchFamily="18" charset="0"/>
              </a:rPr>
              <a:t>Алексея Михайловича </a:t>
            </a:r>
            <a:r>
              <a:rPr lang="ru-RU" sz="1600" dirty="0">
                <a:ea typeface="Calibri" panose="020F0502020204030204" pitchFamily="34" charset="0"/>
                <a:cs typeface="Times New Roman" panose="02020603050405020304" pitchFamily="18" charset="0"/>
                <a:hlinkClick r:id="rId5"/>
              </a:rPr>
              <a:t>Петр I</a:t>
            </a:r>
            <a:r>
              <a:rPr lang="ru-RU" sz="1600" dirty="0">
                <a:ea typeface="Calibri" panose="020F0502020204030204" pitchFamily="34" charset="0"/>
                <a:cs typeface="Times New Roman" panose="02020603050405020304" pitchFamily="18" charset="0"/>
              </a:rPr>
              <a:t> считал котов животными, которые могут приносить пользу. В одном из указов он повелел «иметь при амбарах котов, для охраны таковых и мышей и крыс устрашения». Любимого кота Петра I звали Василием. Царь взял его в 1724 году из дома голландского купца, который торговал на Вологде, — Петр Великий часто бывал у него в гостях.</a:t>
            </a:r>
            <a:endParaRPr lang="ru-RU" sz="1600" dirty="0" smtClean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15000"/>
              </a:lnSpc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ru-RU" sz="1600" dirty="0">
                <a:ea typeface="Calibri" panose="020F0502020204030204" pitchFamily="34" charset="0"/>
                <a:cs typeface="Times New Roman" panose="02020603050405020304" pitchFamily="18" charset="0"/>
              </a:rPr>
              <a:t>Коты до сих пор «работают» в Эрмитаже (и я также в их числе) — не в выставочных залах, но во дворах и подвалах. У каждого кота есть ветеринарный паспорт, миска и корзинка для сна. В 2016 году британское издание </a:t>
            </a:r>
            <a:r>
              <a:rPr lang="ru-RU" sz="1600" dirty="0" err="1">
                <a:ea typeface="Calibri" panose="020F0502020204030204" pitchFamily="34" charset="0"/>
                <a:cs typeface="Times New Roman" panose="02020603050405020304" pitchFamily="18" charset="0"/>
              </a:rPr>
              <a:t>The</a:t>
            </a:r>
            <a:r>
              <a:rPr lang="ru-RU" sz="1600" dirty="0"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1600" dirty="0" err="1">
                <a:ea typeface="Calibri" panose="020F0502020204030204" pitchFamily="34" charset="0"/>
                <a:cs typeface="Times New Roman" panose="02020603050405020304" pitchFamily="18" charset="0"/>
              </a:rPr>
              <a:t>Telegraph</a:t>
            </a:r>
            <a:r>
              <a:rPr lang="ru-RU" sz="1600" dirty="0">
                <a:ea typeface="Calibri" panose="020F0502020204030204" pitchFamily="34" charset="0"/>
                <a:cs typeface="Times New Roman" panose="02020603050405020304" pitchFamily="18" charset="0"/>
              </a:rPr>
              <a:t> включило эрмитажных котов в список необычных достопримечательностей, которые обязательно нужно увидеть, если приезжаешь в Петербург.</a:t>
            </a:r>
            <a:endParaRPr lang="ru-RU" sz="160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56311951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Прямоугольник 2"/>
          <p:cNvSpPr/>
          <p:nvPr/>
        </p:nvSpPr>
        <p:spPr>
          <a:xfrm>
            <a:off x="2553789" y="1798382"/>
            <a:ext cx="6683829" cy="183537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algn="ctr">
              <a:lnSpc>
                <a:spcPct val="115000"/>
              </a:lnSpc>
              <a:spcAft>
                <a:spcPts val="1000"/>
              </a:spcAft>
            </a:pPr>
            <a:r>
              <a:rPr lang="ru-RU" sz="2800" dirty="0" smtClean="0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До новой встречи… </a:t>
            </a:r>
          </a:p>
          <a:p>
            <a:pPr marL="457200" algn="ctr">
              <a:lnSpc>
                <a:spcPct val="115000"/>
              </a:lnSpc>
              <a:spcAft>
                <a:spcPts val="1000"/>
              </a:spcAft>
            </a:pPr>
            <a:r>
              <a:rPr lang="ru-RU" sz="2800" dirty="0" smtClean="0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Ваш рассказчик</a:t>
            </a:r>
          </a:p>
          <a:p>
            <a:pPr marL="457200" algn="ctr">
              <a:lnSpc>
                <a:spcPct val="115000"/>
              </a:lnSpc>
              <a:spcAft>
                <a:spcPts val="1000"/>
              </a:spcAft>
            </a:pPr>
            <a:r>
              <a:rPr lang="ru-RU" sz="2800" dirty="0" smtClean="0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 Эрмитажный кот</a:t>
            </a:r>
            <a:endParaRPr lang="ru-RU" sz="2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4" name="Рисунок 3" descr="Коты и кошки аристократы. | 31 фотография | Иллюстрации кошек, Сумасшедшие  кошки, Кошачьи картины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8780507" y="2716069"/>
            <a:ext cx="2636429" cy="3633107"/>
          </a:xfrm>
          <a:prstGeom prst="rect">
            <a:avLst/>
          </a:prstGeom>
          <a:noFill/>
          <a:ln>
            <a:noFill/>
          </a:ln>
        </p:spPr>
      </p:pic>
      <p:sp>
        <p:nvSpPr>
          <p:cNvPr id="6" name="TextBox 5"/>
          <p:cNvSpPr txBox="1"/>
          <p:nvPr/>
        </p:nvSpPr>
        <p:spPr>
          <a:xfrm>
            <a:off x="4872789" y="5775158"/>
            <a:ext cx="148745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>
                <a:latin typeface="Times New Roman" pitchFamily="18" charset="0"/>
                <a:cs typeface="Times New Roman" pitchFamily="18" charset="0"/>
              </a:rPr>
              <a:t>о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ктябрь 2021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86244318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206</TotalTime>
  <Words>1765</Words>
  <Application>Microsoft Office PowerPoint</Application>
  <PresentationFormat>Произвольный</PresentationFormat>
  <Paragraphs>109</Paragraphs>
  <Slides>14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14</vt:i4>
      </vt:variant>
    </vt:vector>
  </HeadingPairs>
  <TitlesOfParts>
    <vt:vector size="15" baseType="lpstr"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Татьяна</dc:creator>
  <cp:lastModifiedBy>Бочкарева Лариса Семеновна</cp:lastModifiedBy>
  <cp:revision>26</cp:revision>
  <dcterms:created xsi:type="dcterms:W3CDTF">2021-11-01T17:16:22Z</dcterms:created>
  <dcterms:modified xsi:type="dcterms:W3CDTF">2021-11-08T14:40:53Z</dcterms:modified>
</cp:coreProperties>
</file>