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media/image18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41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9/17/2022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9/17/2022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9/17/2022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9/17/2022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9/17/2022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9/17/2022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1"/>
                </a:solidFill>
              </a:rPr>
              <a:t/>
            </a:r>
            <a:br>
              <a:rPr lang="ru-RU" b="1" dirty="0" smtClean="0">
                <a:solidFill>
                  <a:schemeClr val="accent1"/>
                </a:solidFill>
              </a:rPr>
            </a:br>
            <a:r>
              <a:rPr lang="ru-RU" b="1" dirty="0">
                <a:solidFill>
                  <a:schemeClr val="accent1"/>
                </a:solidFill>
              </a:rPr>
              <a:t/>
            </a:r>
            <a:br>
              <a:rPr lang="ru-RU" b="1" dirty="0">
                <a:solidFill>
                  <a:schemeClr val="accent1"/>
                </a:solidFill>
              </a:rPr>
            </a:br>
            <a:r>
              <a:rPr lang="ru-RU" b="1" dirty="0" smtClean="0">
                <a:solidFill>
                  <a:schemeClr val="accent1"/>
                </a:solidFill>
              </a:rPr>
              <a:t>презентация на тему </a:t>
            </a:r>
            <a:r>
              <a:rPr lang="ru-RU" b="1" dirty="0" smtClean="0">
                <a:solidFill>
                  <a:schemeClr val="accent1"/>
                </a:solidFill>
              </a:rPr>
              <a:t>Коммуникация, в рамках курса «Лидерство для подростков»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ru-RU" dirty="0" err="1" smtClean="0"/>
              <a:t>Г.Казань</a:t>
            </a:r>
            <a:r>
              <a:rPr lang="ru-RU" dirty="0" smtClean="0"/>
              <a:t>, МБОУ «Лицей 83»-цо</a:t>
            </a:r>
          </a:p>
          <a:p>
            <a:pPr algn="r"/>
            <a:r>
              <a:rPr lang="ru-RU" dirty="0" smtClean="0"/>
              <a:t>Матвеева Екатерина </a:t>
            </a:r>
            <a:r>
              <a:rPr lang="ru-RU" dirty="0" err="1" smtClean="0"/>
              <a:t>александровна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03433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8206" y="693174"/>
            <a:ext cx="6858000" cy="56191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/>
          </a:p>
          <a:p>
            <a:r>
              <a:rPr lang="ru-RU" dirty="0"/>
              <a:t>Коммуникация (социальные науки)</a:t>
            </a:r>
          </a:p>
          <a:p>
            <a:r>
              <a:rPr lang="ru-RU" dirty="0"/>
              <a:t>Коммуникация (как связь и общение) — от лат. «</a:t>
            </a:r>
            <a:r>
              <a:rPr lang="ru-RU" dirty="0" err="1"/>
              <a:t>communicatio</a:t>
            </a:r>
            <a:r>
              <a:rPr lang="ru-RU" dirty="0"/>
              <a:t>» — сообщение, передача и от «</a:t>
            </a:r>
            <a:r>
              <a:rPr lang="ru-RU" dirty="0" err="1"/>
              <a:t>communicare</a:t>
            </a:r>
            <a:r>
              <a:rPr lang="ru-RU" dirty="0"/>
              <a:t>» — делать общим, беседовать, связывать, сообщать, передавать — принятый в исследованиях термин, которым обозначают операционные системы, повседневно обеспечивающие единство и преемственность человеческой деятельности (см. в этой связи теорию коммуникации, науку о коммуникациях, коммуникационную науку, </a:t>
            </a:r>
            <a:r>
              <a:rPr lang="ru-RU" dirty="0" err="1"/>
              <a:t>коммуникативистику</a:t>
            </a:r>
            <a:r>
              <a:rPr lang="ru-RU" dirty="0"/>
              <a:t>...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4862" y="1447801"/>
            <a:ext cx="43815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6199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1"/>
                </a:solidFill>
              </a:rPr>
              <a:t>Ораторское искусство – искусство публичных выступлений</a:t>
            </a:r>
            <a:endParaRPr lang="ru-RU" b="1" dirty="0">
              <a:solidFill>
                <a:schemeClr val="accent1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7079" y="2027502"/>
            <a:ext cx="3297841" cy="43971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82536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482" y="209177"/>
            <a:ext cx="10364451" cy="1596177"/>
          </a:xfrm>
        </p:spPr>
        <p:txBody>
          <a:bodyPr/>
          <a:lstStyle/>
          <a:p>
            <a:r>
              <a:rPr lang="ru-RU" b="1" dirty="0" smtClean="0">
                <a:solidFill>
                  <a:schemeClr val="accent1"/>
                </a:solidFill>
              </a:rPr>
              <a:t>Волнение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714482" y="1324708"/>
            <a:ext cx="4830533" cy="5240215"/>
          </a:xfrm>
        </p:spPr>
        <p:txBody>
          <a:bodyPr>
            <a:normAutofit/>
          </a:bodyPr>
          <a:lstStyle/>
          <a:p>
            <a:r>
              <a:rPr lang="ru-RU" dirty="0" smtClean="0"/>
              <a:t>Адреналин  - улучшает реакцию, кровоснабжение в том числе головного мозга, блеск в глазах, румянец на щеках. Энергия, которая передается слушателям, заставляет их вскакивать с мест.</a:t>
            </a:r>
          </a:p>
          <a:p>
            <a:r>
              <a:rPr lang="ru-RU" dirty="0" smtClean="0"/>
              <a:t>Адреналин – хорошо, избыточных плохо</a:t>
            </a:r>
          </a:p>
          <a:p>
            <a:r>
              <a:rPr lang="ru-RU" dirty="0" smtClean="0"/>
              <a:t>В моменты публичных выступлений адреналина столько же сколько при смертельной опасности</a:t>
            </a:r>
          </a:p>
          <a:p>
            <a:r>
              <a:rPr lang="ru-RU" dirty="0" smtClean="0"/>
              <a:t>Почему так???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301" y="1301262"/>
            <a:ext cx="4458895" cy="51229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22587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Человек «животное стадное»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0688" y="2063263"/>
            <a:ext cx="5964701" cy="37279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89806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2759" y="288319"/>
            <a:ext cx="10364451" cy="1596177"/>
          </a:xfrm>
        </p:spPr>
        <p:txBody>
          <a:bodyPr/>
          <a:lstStyle/>
          <a:p>
            <a:r>
              <a:rPr lang="ru-RU" b="1" dirty="0" smtClean="0">
                <a:solidFill>
                  <a:schemeClr val="accent1"/>
                </a:solidFill>
              </a:rPr>
              <a:t>Наша задача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702759" y="1594834"/>
            <a:ext cx="10363826" cy="3424107"/>
          </a:xfrm>
        </p:spPr>
        <p:txBody>
          <a:bodyPr/>
          <a:lstStyle/>
          <a:p>
            <a:r>
              <a:rPr lang="ru-RU" dirty="0" smtClean="0"/>
              <a:t>Снизить субъективную значимость предстоящего выступления</a:t>
            </a:r>
          </a:p>
          <a:p>
            <a:r>
              <a:rPr lang="ru-RU" dirty="0" smtClean="0"/>
              <a:t>Снять первобытный страх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0493" y="2539758"/>
            <a:ext cx="7033846" cy="40114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04746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как?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3283" y="1698747"/>
            <a:ext cx="6017368" cy="40103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87810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1"/>
                </a:solidFill>
              </a:rPr>
              <a:t>Почему нет?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 smtClean="0"/>
              <a:t>Алкоголь обратный эффект: подавленность, вялость мыслей и тела, </a:t>
            </a:r>
            <a:r>
              <a:rPr lang="ru-RU" dirty="0" err="1" smtClean="0"/>
              <a:t>мандраж</a:t>
            </a:r>
            <a:endParaRPr lang="ru-RU" dirty="0" smtClean="0"/>
          </a:p>
          <a:p>
            <a:r>
              <a:rPr lang="ru-RU" dirty="0" smtClean="0"/>
              <a:t>Успокоительное ухудшает реакцию, делает работу мозга вялой, темп речи замедляется. </a:t>
            </a:r>
            <a:r>
              <a:rPr lang="ru-RU" dirty="0" err="1" smtClean="0"/>
              <a:t>вОлнение</a:t>
            </a:r>
            <a:r>
              <a:rPr lang="ru-RU" dirty="0" smtClean="0"/>
              <a:t> уходит, качество страдает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2408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149" y="0"/>
            <a:ext cx="10364451" cy="1596177"/>
          </a:xfrm>
        </p:spPr>
        <p:txBody>
          <a:bodyPr/>
          <a:lstStyle/>
          <a:p>
            <a:r>
              <a:rPr lang="ru-RU" b="1" dirty="0" smtClean="0">
                <a:solidFill>
                  <a:schemeClr val="accent1"/>
                </a:solidFill>
              </a:rPr>
              <a:t>Как дожить до начала выступления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13149" y="1405799"/>
            <a:ext cx="10363826" cy="4479186"/>
          </a:xfrm>
        </p:spPr>
        <p:txBody>
          <a:bodyPr/>
          <a:lstStyle/>
          <a:p>
            <a:r>
              <a:rPr lang="ru-RU" dirty="0" smtClean="0"/>
              <a:t>1. интенсивно двигаем челюстью взад-вперед 20 раз (раздражаем корешки блуждающего нерва -норадреналин).</a:t>
            </a:r>
          </a:p>
          <a:p>
            <a:r>
              <a:rPr lang="ru-RU" dirty="0" smtClean="0"/>
              <a:t>2. сидя в ожидании опускаем  расслабляем руки, представляем их нереально длинными, напряжение пускаем по рукам в землю</a:t>
            </a:r>
          </a:p>
          <a:p>
            <a:r>
              <a:rPr lang="ru-RU" dirty="0" smtClean="0"/>
              <a:t>3. поболтаем кистями, подвигаем пальцами, разомнем руки (стимулируем речевой аппарат)</a:t>
            </a:r>
          </a:p>
          <a:p>
            <a:r>
              <a:rPr lang="ru-RU" dirty="0" smtClean="0"/>
              <a:t>4. без свидетелей быстрым шагом пройтись, помахать руками. (увеличиваем сердцебиение, снимаем нервное напряжение</a:t>
            </a:r>
          </a:p>
          <a:p>
            <a:r>
              <a:rPr lang="ru-RU" dirty="0" smtClean="0"/>
              <a:t>5.упражнение шинель. </a:t>
            </a:r>
          </a:p>
          <a:p>
            <a:r>
              <a:rPr lang="ru-RU" dirty="0" smtClean="0"/>
              <a:t>6. подышать медленно и глубоко</a:t>
            </a: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9740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1"/>
                </a:solidFill>
              </a:rPr>
              <a:t>замедление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 smtClean="0"/>
              <a:t>Перед началом выступления говорим подчеркнуто медленно и спокойно, для выравнивания времени</a:t>
            </a:r>
          </a:p>
          <a:p>
            <a:r>
              <a:rPr lang="ru-RU" dirty="0" smtClean="0"/>
              <a:t>Субъективное время выступающего и слушающего не совпадает. Для вас медленнее, для публики тараторите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4163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1"/>
                </a:solidFill>
              </a:rPr>
              <a:t>Бессознательное</a:t>
            </a:r>
            <a:r>
              <a:rPr lang="ru-RU" b="1" dirty="0">
                <a:solidFill>
                  <a:schemeClr val="accent1"/>
                </a:solidFill>
              </a:rPr>
              <a:t/>
            </a:r>
            <a:br>
              <a:rPr lang="ru-RU" b="1" dirty="0">
                <a:solidFill>
                  <a:schemeClr val="accent1"/>
                </a:solidFill>
              </a:rPr>
            </a:br>
            <a:r>
              <a:rPr lang="ru-RU" b="1" dirty="0" smtClean="0">
                <a:solidFill>
                  <a:schemeClr val="accent1"/>
                </a:solidFill>
              </a:rPr>
              <a:t>игры разума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 smtClean="0"/>
              <a:t>Внутренний цензор (чаще отец, позже начальник)</a:t>
            </a:r>
          </a:p>
          <a:p>
            <a:r>
              <a:rPr lang="ru-RU" dirty="0" smtClean="0"/>
              <a:t>Казнить, судить, миловать</a:t>
            </a:r>
          </a:p>
          <a:p>
            <a:r>
              <a:rPr lang="ru-RU" dirty="0" smtClean="0"/>
              <a:t>Цель                         достижение</a:t>
            </a:r>
          </a:p>
          <a:p>
            <a:r>
              <a:rPr lang="ru-RU" dirty="0" smtClean="0"/>
              <a:t>«Кто сверяет свое поведение с общественным мнением, тот не уверен в своих силах»</a:t>
            </a:r>
          </a:p>
          <a:p>
            <a:r>
              <a:rPr lang="ru-RU" dirty="0" smtClean="0"/>
              <a:t>Упражнение «кто в клетке?», «зайчики» (</a:t>
            </a:r>
            <a:r>
              <a:rPr lang="ru-RU" dirty="0" err="1" smtClean="0"/>
              <a:t>упр.спецслужб</a:t>
            </a:r>
            <a:r>
              <a:rPr lang="ru-RU" dirty="0" smtClean="0"/>
              <a:t>)      </a:t>
            </a:r>
            <a:endParaRPr lang="ru-RU" dirty="0"/>
          </a:p>
          <a:p>
            <a:endParaRPr lang="ru-RU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V="1">
            <a:off x="2039815" y="3528646"/>
            <a:ext cx="1195754" cy="117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0438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кругленный прямоугольник 8"/>
          <p:cNvSpPr/>
          <p:nvPr/>
        </p:nvSpPr>
        <p:spPr>
          <a:xfrm>
            <a:off x="4607169" y="445478"/>
            <a:ext cx="3036277" cy="10902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13774" y="445478"/>
            <a:ext cx="10363826" cy="534572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400" dirty="0" smtClean="0"/>
              <a:t>волнение</a:t>
            </a:r>
            <a:endParaRPr lang="ru-RU" sz="4400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68711" y="2203369"/>
            <a:ext cx="3303638" cy="10407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ТЕЛО</a:t>
            </a:r>
            <a:endParaRPr lang="ru-RU" sz="44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306530" y="2165553"/>
            <a:ext cx="2949677" cy="9733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ОПЫТ</a:t>
            </a:r>
            <a:endParaRPr lang="ru-RU" sz="4400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890388" y="2165553"/>
            <a:ext cx="3667431" cy="107852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/>
              <a:t>ВООБРАЖЕНИЕ</a:t>
            </a:r>
            <a:endParaRPr lang="ru-RU" sz="4000" dirty="0"/>
          </a:p>
        </p:txBody>
      </p:sp>
      <p:cxnSp>
        <p:nvCxnSpPr>
          <p:cNvPr id="13" name="Прямая со стрелкой 12"/>
          <p:cNvCxnSpPr>
            <a:stCxn id="9" idx="2"/>
          </p:cNvCxnSpPr>
          <p:nvPr/>
        </p:nvCxnSpPr>
        <p:spPr>
          <a:xfrm flipH="1">
            <a:off x="6120581" y="1535723"/>
            <a:ext cx="4727" cy="6298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7256207" y="1535723"/>
            <a:ext cx="1021420" cy="51430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H="1">
            <a:off x="3052916" y="1535723"/>
            <a:ext cx="1917290" cy="6298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Овал 17"/>
          <p:cNvSpPr/>
          <p:nvPr/>
        </p:nvSpPr>
        <p:spPr>
          <a:xfrm>
            <a:off x="4741606" y="3642852"/>
            <a:ext cx="2337619" cy="12831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КОРОННЫЙ БОКСЕРСКИЙ УДАР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9187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1"/>
                </a:solidFill>
              </a:rPr>
              <a:t>Стратегические меры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 smtClean="0"/>
              <a:t>1. Профессиональный оратор должен иметь хорошую физическую подготовку, эластичные кровеносные сосуды, тренированные сердце и легкие</a:t>
            </a:r>
          </a:p>
          <a:p>
            <a:r>
              <a:rPr lang="ru-RU" dirty="0" smtClean="0"/>
              <a:t>2.Профессиональный оратор должен спокойно относиться к результатам своего выступления. Как в любой игре, проигрыш не уменьшает удовольствия от процесса</a:t>
            </a:r>
          </a:p>
          <a:p>
            <a:r>
              <a:rPr lang="ru-RU" dirty="0" smtClean="0"/>
              <a:t>3. важно понять! После самого провального выступления жизнь не остановится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87821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076632" y="663677"/>
            <a:ext cx="10200968" cy="10471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У выступающего ограниченное количество энергии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13774" y="1946788"/>
            <a:ext cx="10363826" cy="3844412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194619" y="2214694"/>
            <a:ext cx="3274142" cy="29619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Поддержание жизнедеятельности организма</a:t>
            </a:r>
            <a:endParaRPr lang="ru-RU" sz="2400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598725" y="2214694"/>
            <a:ext cx="3291662" cy="285829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Базовая деятельность головного мозга</a:t>
            </a:r>
            <a:endParaRPr lang="ru-RU" sz="24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908026" y="2259854"/>
            <a:ext cx="1946787" cy="27103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bg1"/>
                </a:solidFill>
              </a:rPr>
              <a:t>Донести до аудитории основную мысль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8" name="5-конечная звезда 7"/>
          <p:cNvSpPr/>
          <p:nvPr/>
        </p:nvSpPr>
        <p:spPr>
          <a:xfrm>
            <a:off x="9365226" y="4527755"/>
            <a:ext cx="2042338" cy="1263445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цель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3893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1"/>
                </a:solidFill>
              </a:rPr>
              <a:t>Страх перед публичным выступлением это нормально</a:t>
            </a:r>
            <a:r>
              <a:rPr lang="ru-RU" dirty="0" smtClean="0">
                <a:solidFill>
                  <a:schemeClr val="accent1"/>
                </a:solidFill>
              </a:rPr>
              <a:t>!</a:t>
            </a:r>
            <a:endParaRPr lang="ru-RU" dirty="0">
              <a:solidFill>
                <a:schemeClr val="accent1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3661" y="2214694"/>
            <a:ext cx="5724678" cy="28623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63344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1"/>
                </a:solidFill>
              </a:rPr>
              <a:t>метаморфоза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 smtClean="0"/>
              <a:t>Постоянная практика превращает страх в возбуждение и удовольствие</a:t>
            </a:r>
          </a:p>
          <a:p>
            <a:r>
              <a:rPr lang="ru-RU" dirty="0" smtClean="0"/>
              <a:t>В жизни многие вещи сначала внушают страх, затем начинают доставлять удовольствие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23492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1"/>
                </a:solidFill>
              </a:rPr>
              <a:t>Что считать успехом?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 smtClean="0"/>
              <a:t>Аплодисменты?</a:t>
            </a:r>
          </a:p>
          <a:p>
            <a:r>
              <a:rPr lang="ru-RU" dirty="0" smtClean="0"/>
              <a:t>Вопросы из зала?</a:t>
            </a:r>
          </a:p>
          <a:p>
            <a:r>
              <a:rPr lang="ru-RU" dirty="0" smtClean="0"/>
              <a:t>что то другое?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9497" y="1776411"/>
            <a:ext cx="6117772" cy="40147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55333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1"/>
                </a:solidFill>
              </a:rPr>
              <a:t>Все зависит от цели</a:t>
            </a:r>
            <a:endParaRPr lang="ru-RU" b="1" dirty="0">
              <a:solidFill>
                <a:schemeClr val="accent1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2568" y="1874174"/>
            <a:ext cx="4065639" cy="40656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21578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1"/>
                </a:solidFill>
              </a:rPr>
              <a:t>Какие цели вы ставите?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 smtClean="0"/>
              <a:t>Аплодисменты??? </a:t>
            </a:r>
          </a:p>
          <a:p>
            <a:r>
              <a:rPr lang="ru-RU" dirty="0" smtClean="0"/>
              <a:t>Создать впечатление?</a:t>
            </a:r>
          </a:p>
          <a:p>
            <a:r>
              <a:rPr lang="ru-RU" dirty="0" smtClean="0"/>
              <a:t>Донести информацию?</a:t>
            </a:r>
          </a:p>
          <a:p>
            <a:r>
              <a:rPr lang="ru-RU" dirty="0" smtClean="0"/>
              <a:t>запомниться?</a:t>
            </a:r>
          </a:p>
          <a:p>
            <a:r>
              <a:rPr lang="ru-RU" dirty="0" smtClean="0"/>
              <a:t>Понравиться?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11739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 smtClean="0"/>
              <a:t>Проголосовать за вашу партию</a:t>
            </a:r>
          </a:p>
          <a:p>
            <a:r>
              <a:rPr lang="ru-RU" dirty="0" smtClean="0"/>
              <a:t>Приобрести вашу продукцию</a:t>
            </a:r>
          </a:p>
          <a:p>
            <a:r>
              <a:rPr lang="ru-RU" dirty="0" smtClean="0"/>
              <a:t>Утвердить ваш проект</a:t>
            </a:r>
          </a:p>
          <a:p>
            <a:r>
              <a:rPr lang="ru-RU" dirty="0" smtClean="0"/>
              <a:t>Заключить контракт с вашей фирмой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26754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 smtClean="0"/>
              <a:t>Есть цель – есть энергия для ее достижения</a:t>
            </a:r>
          </a:p>
          <a:p>
            <a:r>
              <a:rPr lang="ru-RU" dirty="0" smtClean="0"/>
              <a:t>Нет цели – нет энтузиазма, нет энергии нет выступления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005393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1"/>
                </a:solidFill>
              </a:rPr>
              <a:t>Схема подготовки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 smtClean="0"/>
              <a:t>Существительное: кто? Что?</a:t>
            </a:r>
          </a:p>
          <a:p>
            <a:r>
              <a:rPr lang="ru-RU" dirty="0" smtClean="0"/>
              <a:t>Глагол: что делают? что сделают?</a:t>
            </a:r>
          </a:p>
          <a:p>
            <a:r>
              <a:rPr lang="ru-RU" dirty="0" smtClean="0"/>
              <a:t>Прилагательное: какой? Какая? Какие?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08814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1"/>
                </a:solidFill>
              </a:rPr>
              <a:t>1.Кто?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4466" y="1814052"/>
            <a:ext cx="4837470" cy="3977147"/>
          </a:xfrm>
        </p:spPr>
        <p:txBody>
          <a:bodyPr/>
          <a:lstStyle/>
          <a:p>
            <a:r>
              <a:rPr lang="ru-RU" dirty="0" smtClean="0"/>
              <a:t>Кто будет в зле, что это за люди?</a:t>
            </a:r>
          </a:p>
          <a:p>
            <a:r>
              <a:rPr lang="ru-RU" dirty="0" smtClean="0"/>
              <a:t>Где они работают?</a:t>
            </a:r>
          </a:p>
          <a:p>
            <a:r>
              <a:rPr lang="ru-RU" dirty="0" smtClean="0"/>
              <a:t>Сколько им лет?</a:t>
            </a:r>
          </a:p>
          <a:p>
            <a:r>
              <a:rPr lang="ru-RU" dirty="0" smtClean="0"/>
              <a:t>Каковы их политические пристрастия?</a:t>
            </a:r>
          </a:p>
          <a:p>
            <a:r>
              <a:rPr lang="ru-RU" dirty="0" smtClean="0"/>
              <a:t>Семейное положение?</a:t>
            </a:r>
          </a:p>
          <a:p>
            <a:r>
              <a:rPr lang="ru-RU" dirty="0" smtClean="0"/>
              <a:t>Уровень образованности?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9198" y="1814052"/>
            <a:ext cx="6441767" cy="36234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444638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1"/>
                </a:solidFill>
              </a:rPr>
              <a:t>2.Что?</a:t>
            </a:r>
            <a:br>
              <a:rPr lang="ru-RU" b="1" dirty="0" smtClean="0">
                <a:solidFill>
                  <a:schemeClr val="accent1"/>
                </a:solidFill>
              </a:rPr>
            </a:b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13774" y="1651820"/>
            <a:ext cx="10363826" cy="4139380"/>
          </a:xfrm>
        </p:spPr>
        <p:txBody>
          <a:bodyPr/>
          <a:lstStyle/>
          <a:p>
            <a:r>
              <a:rPr lang="ru-RU" dirty="0" smtClean="0"/>
              <a:t>Что привело их на ваше выступление?</a:t>
            </a:r>
          </a:p>
          <a:p>
            <a:r>
              <a:rPr lang="ru-RU" dirty="0" smtClean="0"/>
              <a:t>Чего они ждут?</a:t>
            </a:r>
          </a:p>
          <a:p>
            <a:r>
              <a:rPr lang="ru-RU" dirty="0" smtClean="0"/>
              <a:t>Что надеются услышать? </a:t>
            </a:r>
          </a:p>
          <a:p>
            <a:r>
              <a:rPr lang="ru-RU" dirty="0" smtClean="0"/>
              <a:t>что они будут делать с полученной информацией?</a:t>
            </a:r>
          </a:p>
          <a:p>
            <a:r>
              <a:rPr lang="ru-RU" dirty="0" smtClean="0"/>
              <a:t>Что их пугает?</a:t>
            </a:r>
          </a:p>
          <a:p>
            <a:r>
              <a:rPr lang="ru-RU" dirty="0" smtClean="0"/>
              <a:t>Что радует?</a:t>
            </a:r>
          </a:p>
          <a:p>
            <a:r>
              <a:rPr lang="ru-RU" dirty="0" smtClean="0"/>
              <a:t>К чему они стремятся?</a:t>
            </a:r>
          </a:p>
          <a:p>
            <a:r>
              <a:rPr lang="ru-RU" dirty="0" smtClean="0"/>
              <a:t>Что они думают о вас и вашем продукте?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042869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1"/>
                </a:solidFill>
              </a:rPr>
              <a:t>Что делать?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 smtClean="0"/>
              <a:t>Что они сделают?</a:t>
            </a:r>
          </a:p>
          <a:p>
            <a:r>
              <a:rPr lang="ru-RU" dirty="0" smtClean="0"/>
              <a:t>Что они должны сделать?</a:t>
            </a:r>
          </a:p>
          <a:p>
            <a:r>
              <a:rPr lang="ru-RU" dirty="0" smtClean="0"/>
              <a:t>Чтобы вы хотели чтобы они сделали?</a:t>
            </a:r>
          </a:p>
          <a:p>
            <a:r>
              <a:rPr lang="ru-RU" dirty="0" smtClean="0"/>
              <a:t>(здесь как раз появляется сформулированная цель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319077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1"/>
                </a:solidFill>
              </a:rPr>
              <a:t>Какие?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 smtClean="0"/>
              <a:t>Какие аргументы их могут убедить?</a:t>
            </a:r>
          </a:p>
          <a:p>
            <a:r>
              <a:rPr lang="ru-RU" dirty="0" smtClean="0"/>
              <a:t>Какие идеи их могут оттолкнуть?</a:t>
            </a:r>
          </a:p>
          <a:p>
            <a:r>
              <a:rPr lang="ru-RU" dirty="0" smtClean="0"/>
              <a:t>Какие приемы в презентации могут оттолкнуть? </a:t>
            </a:r>
          </a:p>
          <a:p>
            <a:r>
              <a:rPr lang="ru-RU" dirty="0" smtClean="0"/>
              <a:t>Какие слова и выражения смогут убедить?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79739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1"/>
                </a:solidFill>
              </a:rPr>
              <a:t>Следующий шаг – готовим текст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13774" y="2005782"/>
            <a:ext cx="4616871" cy="3785418"/>
          </a:xfrm>
        </p:spPr>
        <p:txBody>
          <a:bodyPr/>
          <a:lstStyle/>
          <a:p>
            <a:r>
              <a:rPr lang="ru-RU" dirty="0" smtClean="0"/>
              <a:t>Не пишем!!!! Произносим!!!!</a:t>
            </a:r>
          </a:p>
          <a:p>
            <a:r>
              <a:rPr lang="ru-RU" dirty="0" smtClean="0"/>
              <a:t>Пока ничего не фиксируем</a:t>
            </a:r>
          </a:p>
          <a:p>
            <a:r>
              <a:rPr lang="ru-RU" dirty="0" smtClean="0"/>
              <a:t>Еще раз произносим и еще</a:t>
            </a:r>
          </a:p>
          <a:p>
            <a:r>
              <a:rPr lang="ru-RU" dirty="0" smtClean="0"/>
              <a:t>Начинаем засекать время и подгонять его под регламент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7700" y="1784556"/>
            <a:ext cx="4572000" cy="30384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002433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1"/>
                </a:solidFill>
              </a:rPr>
              <a:t>структура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13774" y="1976284"/>
            <a:ext cx="10363826" cy="3814915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dirty="0" smtClean="0"/>
              <a:t>вспоминаем основы композиции</a:t>
            </a:r>
          </a:p>
          <a:p>
            <a:pPr marL="514350" indent="-514350" algn="just">
              <a:buAutoNum type="arabicPeriod"/>
            </a:pPr>
            <a:r>
              <a:rPr lang="ru-RU" sz="2800" dirty="0" smtClean="0"/>
              <a:t>Вступление (увертюра, завязка…)20%от общего объема произведения</a:t>
            </a:r>
          </a:p>
          <a:p>
            <a:pPr marL="514350" indent="-514350" algn="just">
              <a:buAutoNum type="arabicPeriod"/>
            </a:pPr>
            <a:r>
              <a:rPr lang="ru-RU" sz="2800" dirty="0" smtClean="0"/>
              <a:t>Основная часть (развитие темы)- 60%</a:t>
            </a:r>
          </a:p>
          <a:p>
            <a:pPr marL="514350" indent="-514350" algn="just">
              <a:buAutoNum type="arabicPeriod"/>
            </a:pPr>
            <a:r>
              <a:rPr lang="ru-RU" sz="2800" dirty="0" smtClean="0"/>
              <a:t>Заключение (финал, развязка) – 20%</a:t>
            </a:r>
          </a:p>
          <a:p>
            <a:pPr marL="0" indent="0" algn="just">
              <a:buNone/>
            </a:pPr>
            <a:r>
              <a:rPr lang="ru-RU" sz="2800" dirty="0"/>
              <a:t> </a:t>
            </a:r>
            <a:r>
              <a:rPr lang="ru-RU" sz="2800" dirty="0" smtClean="0"/>
              <a:t>Что забыли?</a:t>
            </a:r>
          </a:p>
          <a:p>
            <a:pPr marL="457200" indent="-457200" algn="just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2277405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1"/>
                </a:solidFill>
              </a:rPr>
              <a:t>Кульминация!!!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 smtClean="0"/>
              <a:t>Кто ее придумал? </a:t>
            </a:r>
          </a:p>
          <a:p>
            <a:r>
              <a:rPr lang="ru-RU" dirty="0" smtClean="0"/>
              <a:t>Биологические процессы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125" y="2020589"/>
            <a:ext cx="3865614" cy="28241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6985" y="3542071"/>
            <a:ext cx="3765279" cy="27259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194493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1"/>
                </a:solidFill>
              </a:rPr>
              <a:t>Все подчиняется законам композиции</a:t>
            </a:r>
            <a:endParaRPr lang="ru-RU" b="1" dirty="0">
              <a:solidFill>
                <a:schemeClr val="accent1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7690" y="2081959"/>
            <a:ext cx="5436542" cy="36243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9832276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1"/>
                </a:solidFill>
              </a:rPr>
              <a:t>О чем говорить на каждой стадии</a:t>
            </a:r>
            <a:br>
              <a:rPr lang="ru-RU" b="1" dirty="0" smtClean="0">
                <a:solidFill>
                  <a:schemeClr val="accent1"/>
                </a:solidFill>
              </a:rPr>
            </a:br>
            <a:r>
              <a:rPr lang="ru-RU" b="1" dirty="0" smtClean="0">
                <a:solidFill>
                  <a:schemeClr val="accent1"/>
                </a:solidFill>
              </a:rPr>
              <a:t>вступление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13775" y="2057376"/>
            <a:ext cx="5059322" cy="4417166"/>
          </a:xfrm>
        </p:spPr>
        <p:txBody>
          <a:bodyPr/>
          <a:lstStyle/>
          <a:p>
            <a:pPr marL="457200" indent="-457200">
              <a:buAutoNum type="arabicPeriod"/>
            </a:pPr>
            <a:r>
              <a:rPr lang="ru-RU" dirty="0" smtClean="0"/>
              <a:t>Публику необходимо разогреть. «Толпа женщина» </a:t>
            </a:r>
            <a:r>
              <a:rPr lang="ru-RU" dirty="0" err="1" smtClean="0"/>
              <a:t>Ле</a:t>
            </a:r>
            <a:r>
              <a:rPr lang="ru-RU" dirty="0" smtClean="0"/>
              <a:t> бонн 200 лет назад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выступление как любовная история – смотрим в глаза, не показываем себя слабаком и жмотом а наоборот – героизм и обходительность нам в помощь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99" t="9730" r="16286" b="10093"/>
          <a:stretch/>
        </p:blipFill>
        <p:spPr>
          <a:xfrm>
            <a:off x="6858000" y="1862506"/>
            <a:ext cx="2734709" cy="42974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7639922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1"/>
                </a:solidFill>
              </a:rPr>
              <a:t>Возможные варианты вступления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 smtClean="0"/>
              <a:t>1. </a:t>
            </a:r>
            <a:r>
              <a:rPr lang="ru-RU" b="1" dirty="0" smtClean="0">
                <a:solidFill>
                  <a:schemeClr val="accent1"/>
                </a:solidFill>
              </a:rPr>
              <a:t>Интересный факт</a:t>
            </a:r>
            <a:r>
              <a:rPr lang="ru-RU" dirty="0" smtClean="0"/>
              <a:t>, имеющий прямое отношение к теме. Простые слова «знаете ли вы что…..» «Задумывались ли вы когда либо»</a:t>
            </a:r>
          </a:p>
          <a:p>
            <a:r>
              <a:rPr lang="ru-RU" dirty="0" smtClean="0"/>
              <a:t>2. </a:t>
            </a:r>
            <a:r>
              <a:rPr lang="ru-RU" b="1" dirty="0" smtClean="0">
                <a:solidFill>
                  <a:schemeClr val="accent1"/>
                </a:solidFill>
              </a:rPr>
              <a:t>Впечатляющее своими размерами число. Сравнения и образы</a:t>
            </a:r>
            <a:r>
              <a:rPr lang="ru-RU" dirty="0" smtClean="0"/>
              <a:t>.   Стадион </a:t>
            </a:r>
            <a:r>
              <a:rPr lang="ru-RU" dirty="0" err="1" smtClean="0"/>
              <a:t>лужники</a:t>
            </a:r>
            <a:r>
              <a:rPr lang="ru-RU" dirty="0" smtClean="0"/>
              <a:t> 100000 зрителей, сегодня наша компания обслуживает 100 </a:t>
            </a:r>
            <a:r>
              <a:rPr lang="ru-RU" dirty="0" err="1" smtClean="0"/>
              <a:t>лужников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7300" y="4104588"/>
            <a:ext cx="4478132" cy="25189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7509190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13774" y="973016"/>
            <a:ext cx="10363826" cy="4818184"/>
          </a:xfrm>
        </p:spPr>
        <p:txBody>
          <a:bodyPr/>
          <a:lstStyle/>
          <a:p>
            <a:r>
              <a:rPr lang="ru-RU" dirty="0" smtClean="0"/>
              <a:t>3.</a:t>
            </a:r>
            <a:r>
              <a:rPr lang="ru-RU" b="1" dirty="0" smtClean="0">
                <a:solidFill>
                  <a:schemeClr val="accent1"/>
                </a:solidFill>
              </a:rPr>
              <a:t> вопрос или цепочка вопросов</a:t>
            </a:r>
            <a:r>
              <a:rPr lang="ru-RU" dirty="0" smtClean="0"/>
              <a:t>. Не ждите активности в начале выступления. В начале выступления не ждите активности. Степень интерактивности наращиваем постепенно. Поэтому на данном этапе задаем вопросы, не требующие ответы.</a:t>
            </a:r>
          </a:p>
        </p:txBody>
      </p:sp>
      <p:pic>
        <p:nvPicPr>
          <p:cNvPr id="4" name="Рисунок 3" descr="БЛОГнотиК: Задаюсь &lt;strong&gt;вопросом&lt;/strong&gt;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2541" y="2439572"/>
            <a:ext cx="3187505" cy="31875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9051622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&lt;strong&gt;Шутки&lt;/strong&gt; измеряются милями, как на паруснике заставляют ...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685" y="4021016"/>
            <a:ext cx="4136060" cy="23276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808891" y="1528480"/>
            <a:ext cx="10785231" cy="23237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 defTabSz="914400">
              <a:lnSpc>
                <a:spcPct val="120000"/>
              </a:lnSpc>
              <a:spcBef>
                <a:spcPts val="1000"/>
              </a:spcBef>
              <a:buClr>
                <a:prstClr val="white"/>
              </a:buClr>
              <a:buFont typeface="Arial" panose="020B0604020202020204" pitchFamily="34" charset="0"/>
              <a:buChar char="•"/>
            </a:pPr>
            <a:r>
              <a:rPr lang="ru-RU" sz="2000" cap="all" dirty="0">
                <a:solidFill>
                  <a:prstClr val="white"/>
                </a:solidFill>
                <a:effectLst>
                  <a:outerShdw blurRad="47625" dist="12700" dir="2700000" algn="tl" rotWithShape="0">
                    <a:srgbClr val="000000">
                      <a:alpha val="36000"/>
                    </a:srgbClr>
                  </a:outerShdw>
                </a:effectLst>
              </a:rPr>
              <a:t>4. </a:t>
            </a:r>
            <a:r>
              <a:rPr lang="ru-RU" sz="2000" b="1" cap="all" dirty="0">
                <a:solidFill>
                  <a:srgbClr val="9AC43E"/>
                </a:solidFill>
                <a:effectLst>
                  <a:outerShdw blurRad="47625" dist="12700" dir="2700000" algn="tl" rotWithShape="0">
                    <a:srgbClr val="000000">
                      <a:alpha val="36000"/>
                    </a:srgbClr>
                  </a:outerShdw>
                </a:effectLst>
              </a:rPr>
              <a:t>Прием «когда я ехал к вам сюда….</a:t>
            </a:r>
            <a:r>
              <a:rPr lang="ru-RU" sz="2000" cap="all" dirty="0">
                <a:solidFill>
                  <a:prstClr val="white"/>
                </a:solidFill>
                <a:effectLst>
                  <a:outerShdw blurRad="47625" dist="12700" dir="2700000" algn="tl" rotWithShape="0">
                    <a:srgbClr val="000000">
                      <a:alpha val="36000"/>
                    </a:srgbClr>
                  </a:outerShdw>
                </a:effectLst>
              </a:rPr>
              <a:t>.» живой интерес. Что то, что случилось непосредственно перед выходом на сцену. (в пределах суток)</a:t>
            </a:r>
          </a:p>
          <a:p>
            <a:pPr marL="228600" lvl="0" indent="-228600" defTabSz="914400">
              <a:lnSpc>
                <a:spcPct val="120000"/>
              </a:lnSpc>
              <a:spcBef>
                <a:spcPts val="1000"/>
              </a:spcBef>
              <a:buClr>
                <a:prstClr val="white"/>
              </a:buClr>
              <a:buFont typeface="Arial" panose="020B0604020202020204" pitchFamily="34" charset="0"/>
              <a:buChar char="•"/>
            </a:pPr>
            <a:r>
              <a:rPr lang="ru-RU" sz="2000" cap="all" dirty="0">
                <a:solidFill>
                  <a:prstClr val="white"/>
                </a:solidFill>
                <a:effectLst>
                  <a:outerShdw blurRad="47625" dist="12700" dir="2700000" algn="tl" rotWithShape="0">
                    <a:srgbClr val="000000">
                      <a:alpha val="36000"/>
                    </a:srgbClr>
                  </a:outerShdw>
                </a:effectLst>
              </a:rPr>
              <a:t>Важно! Соблюдение 2-х принципов</a:t>
            </a:r>
          </a:p>
          <a:p>
            <a:pPr marL="228600" lvl="0" indent="-228600" defTabSz="914400">
              <a:lnSpc>
                <a:spcPct val="120000"/>
              </a:lnSpc>
              <a:spcBef>
                <a:spcPts val="1000"/>
              </a:spcBef>
              <a:buClr>
                <a:prstClr val="white"/>
              </a:buClr>
              <a:buFont typeface="Arial" panose="020B0604020202020204" pitchFamily="34" charset="0"/>
              <a:buChar char="•"/>
            </a:pPr>
            <a:r>
              <a:rPr lang="ru-RU" sz="2000" cap="all" dirty="0">
                <a:solidFill>
                  <a:prstClr val="white"/>
                </a:solidFill>
                <a:effectLst>
                  <a:outerShdw blurRad="47625" dist="12700" dir="2700000" algn="tl" rotWithShape="0">
                    <a:srgbClr val="000000">
                      <a:alpha val="36000"/>
                    </a:srgbClr>
                  </a:outerShdw>
                </a:effectLst>
              </a:rPr>
              <a:t>1)связь с происходящим обозначена не сразу, это создает интригу</a:t>
            </a:r>
          </a:p>
          <a:p>
            <a:pPr marL="228600" lvl="0" indent="-228600" defTabSz="914400">
              <a:lnSpc>
                <a:spcPct val="120000"/>
              </a:lnSpc>
              <a:spcBef>
                <a:spcPts val="1000"/>
              </a:spcBef>
              <a:buClr>
                <a:prstClr val="white"/>
              </a:buClr>
              <a:buFont typeface="Arial" panose="020B0604020202020204" pitchFamily="34" charset="0"/>
              <a:buChar char="•"/>
            </a:pPr>
            <a:r>
              <a:rPr lang="ru-RU" sz="2000" cap="all" dirty="0">
                <a:solidFill>
                  <a:prstClr val="white"/>
                </a:solidFill>
                <a:effectLst>
                  <a:outerShdw blurRad="47625" dist="12700" dir="2700000" algn="tl" rotWithShape="0">
                    <a:srgbClr val="000000">
                      <a:alpha val="36000"/>
                    </a:srgbClr>
                  </a:outerShdw>
                </a:effectLst>
              </a:rPr>
              <a:t>2) описываемый случай не слишком удален во времени</a:t>
            </a:r>
          </a:p>
        </p:txBody>
      </p:sp>
    </p:spTree>
    <p:extLst>
      <p:ext uri="{BB962C8B-B14F-4D97-AF65-F5344CB8AC3E}">
        <p14:creationId xmlns:p14="http://schemas.microsoft.com/office/powerpoint/2010/main" val="350165456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13774" y="750278"/>
            <a:ext cx="10363826" cy="5040922"/>
          </a:xfrm>
        </p:spPr>
        <p:txBody>
          <a:bodyPr/>
          <a:lstStyle/>
          <a:p>
            <a:r>
              <a:rPr lang="ru-RU" b="1" dirty="0" smtClean="0"/>
              <a:t>5</a:t>
            </a:r>
            <a:r>
              <a:rPr lang="ru-RU" b="1" dirty="0" smtClean="0">
                <a:solidFill>
                  <a:schemeClr val="accent1"/>
                </a:solidFill>
              </a:rPr>
              <a:t>. шутка, анекдот. </a:t>
            </a:r>
            <a:r>
              <a:rPr lang="ru-RU" dirty="0" smtClean="0">
                <a:effectLst/>
              </a:rPr>
              <a:t>Здесь тоже важно связь анекдота и темы сразу не обозначать. Можно рассказать анекдот и вернуться к нему в конце. Но!!!!</a:t>
            </a:r>
          </a:p>
          <a:p>
            <a:r>
              <a:rPr lang="ru-RU" dirty="0" smtClean="0">
                <a:effectLst/>
              </a:rPr>
              <a:t>Все это при соблюдении условия – талант шутить, наличие </a:t>
            </a:r>
            <a:r>
              <a:rPr lang="ru-RU" dirty="0" err="1" smtClean="0">
                <a:effectLst/>
              </a:rPr>
              <a:t>чю</a:t>
            </a:r>
            <a:endParaRPr lang="ru-RU" dirty="0" smtClean="0">
              <a:effectLst/>
            </a:endParaRPr>
          </a:p>
          <a:p>
            <a:r>
              <a:rPr lang="ru-RU" dirty="0" smtClean="0">
                <a:effectLst/>
              </a:rPr>
              <a:t>Нет более жалкого зрелища, чем человек, пытающийся шутить</a:t>
            </a:r>
          </a:p>
          <a:p>
            <a:endParaRPr lang="ru-RU" dirty="0" smtClean="0">
              <a:effectLst/>
            </a:endParaRPr>
          </a:p>
          <a:p>
            <a:endParaRPr lang="ru-RU" b="1" dirty="0">
              <a:solidFill>
                <a:schemeClr val="accent1"/>
              </a:solidFill>
            </a:endParaRPr>
          </a:p>
        </p:txBody>
      </p:sp>
      <p:pic>
        <p:nvPicPr>
          <p:cNvPr id="5" name="Рисунок 4" descr="&lt;strong&gt;Петросян&lt;/strong&gt; — Библиотека мемов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1100" y="2553208"/>
            <a:ext cx="2524531" cy="38793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4943721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13774" y="738554"/>
            <a:ext cx="10363826" cy="5052645"/>
          </a:xfrm>
        </p:spPr>
        <p:txBody>
          <a:bodyPr/>
          <a:lstStyle/>
          <a:p>
            <a:r>
              <a:rPr lang="ru-RU" b="1" dirty="0" smtClean="0">
                <a:solidFill>
                  <a:schemeClr val="accent1"/>
                </a:solidFill>
              </a:rPr>
              <a:t>6. Открыть свои чувства. </a:t>
            </a:r>
          </a:p>
          <a:p>
            <a:r>
              <a:rPr lang="ru-RU" dirty="0" smtClean="0"/>
              <a:t>Создаем необходимую эмоциональную атмосферу в зале, затрагиваем чувства сидящих в зале. Расскажите о своих  чувствах и мыслях, но не говорите о своем волнении и страхе, возможно вызовет снисходительное отношение к вам</a:t>
            </a:r>
            <a:endParaRPr lang="ru-RU" dirty="0"/>
          </a:p>
        </p:txBody>
      </p:sp>
      <p:pic>
        <p:nvPicPr>
          <p:cNvPr id="4" name="Рисунок 3" descr="Приказка за &lt;strong&gt;Страха&lt;/strong&gt;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7802" y="2661138"/>
            <a:ext cx="2080260" cy="37000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4484516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13774" y="539262"/>
            <a:ext cx="10363826" cy="5251937"/>
          </a:xfrm>
        </p:spPr>
        <p:txBody>
          <a:bodyPr>
            <a:normAutofit/>
          </a:bodyPr>
          <a:lstStyle/>
          <a:p>
            <a:r>
              <a:rPr lang="ru-RU" dirty="0" smtClean="0"/>
              <a:t>7. </a:t>
            </a:r>
            <a:r>
              <a:rPr lang="ru-RU" b="1" dirty="0" err="1" smtClean="0">
                <a:solidFill>
                  <a:schemeClr val="accent1"/>
                </a:solidFill>
              </a:rPr>
              <a:t>Самопрезентация</a:t>
            </a:r>
            <a:r>
              <a:rPr lang="ru-RU" b="1" dirty="0" smtClean="0">
                <a:solidFill>
                  <a:schemeClr val="accent1"/>
                </a:solidFill>
              </a:rPr>
              <a:t>.</a:t>
            </a:r>
          </a:p>
          <a:p>
            <a:r>
              <a:rPr lang="ru-RU" dirty="0" smtClean="0"/>
              <a:t>Представьтесь, даже  если вас знают се присутствующие. Особое внимание – какое отношение вы имеете к теме выступления, почему об этом говорите именно вы, почему выступать поручено именно вам. Упомяните про свой опыт в этом вопросе. Расскажите чем занимались раньше</a:t>
            </a:r>
          </a:p>
          <a:p>
            <a:r>
              <a:rPr lang="ru-RU" b="1" dirty="0" smtClean="0"/>
              <a:t>8 </a:t>
            </a:r>
            <a:r>
              <a:rPr lang="ru-RU" b="1" dirty="0" smtClean="0">
                <a:solidFill>
                  <a:schemeClr val="accent1"/>
                </a:solidFill>
              </a:rPr>
              <a:t>Презентация презентации.</a:t>
            </a:r>
          </a:p>
          <a:p>
            <a:r>
              <a:rPr lang="ru-RU" dirty="0" smtClean="0"/>
              <a:t>объявляем продолжительность выступления и регламент. « у меня есть 20 мин, чтобы рассказать вам о….)</a:t>
            </a:r>
          </a:p>
        </p:txBody>
      </p:sp>
    </p:spTree>
    <p:extLst>
      <p:ext uri="{BB962C8B-B14F-4D97-AF65-F5344CB8AC3E}">
        <p14:creationId xmlns:p14="http://schemas.microsoft.com/office/powerpoint/2010/main" val="37417208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994" y="3975842"/>
            <a:ext cx="4572000" cy="2743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250723" y="1327355"/>
            <a:ext cx="12137922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>
                <a:solidFill>
                  <a:prstClr val="white"/>
                </a:solidFill>
              </a:rPr>
              <a:t>9 .</a:t>
            </a:r>
            <a:r>
              <a:rPr lang="ru-RU" sz="2800" b="1" dirty="0">
                <a:solidFill>
                  <a:srgbClr val="9AC43E"/>
                </a:solidFill>
              </a:rPr>
              <a:t>комплимент аудитории.</a:t>
            </a:r>
          </a:p>
          <a:p>
            <a:pPr lvl="0"/>
            <a:r>
              <a:rPr lang="ru-RU" sz="2400" dirty="0">
                <a:solidFill>
                  <a:prstClr val="white"/>
                </a:solidFill>
              </a:rPr>
              <a:t>Не слишком должен преувеличивать достоинства объекта, должен быть кратким, непохожим на лесть, искренним, недвусмысленным, отражающим </a:t>
            </a:r>
            <a:r>
              <a:rPr lang="ru-RU" sz="2400" dirty="0" smtClean="0">
                <a:solidFill>
                  <a:prstClr val="white"/>
                </a:solidFill>
              </a:rPr>
              <a:t>реальность. Простое отражение реальности не является отражением комплимента</a:t>
            </a:r>
          </a:p>
          <a:p>
            <a:pPr lvl="0"/>
            <a:r>
              <a:rPr lang="ru-RU" sz="2400" dirty="0" smtClean="0">
                <a:solidFill>
                  <a:prstClr val="white"/>
                </a:solidFill>
              </a:rPr>
              <a:t>Слегка приукрашиваем, преувеличиваем. Это достигается 4 способами: превосходная степень, сравнения интонации, сочетание первых трех способов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65016713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13774" y="422032"/>
            <a:ext cx="10363826" cy="5369168"/>
          </a:xfrm>
        </p:spPr>
        <p:txBody>
          <a:bodyPr/>
          <a:lstStyle/>
          <a:p>
            <a:r>
              <a:rPr lang="ru-RU" dirty="0" smtClean="0"/>
              <a:t>Тема для комплимента – внешний вид, </a:t>
            </a:r>
            <a:r>
              <a:rPr lang="ru-RU" dirty="0" err="1" smtClean="0"/>
              <a:t>молодасть</a:t>
            </a:r>
            <a:r>
              <a:rPr lang="ru-RU" dirty="0" smtClean="0"/>
              <a:t>, зрелость, пунктуальность, непунктуальность</a:t>
            </a:r>
          </a:p>
          <a:p>
            <a:r>
              <a:rPr lang="ru-RU" dirty="0" smtClean="0"/>
              <a:t>10</a:t>
            </a:r>
            <a:r>
              <a:rPr lang="ru-RU" b="1" dirty="0" smtClean="0">
                <a:solidFill>
                  <a:schemeClr val="accent1"/>
                </a:solidFill>
              </a:rPr>
              <a:t>. «свой/чужой»</a:t>
            </a:r>
          </a:p>
          <a:p>
            <a:r>
              <a:rPr lang="ru-RU" b="1" dirty="0" smtClean="0"/>
              <a:t>Что вас объединяет с аудиторией </a:t>
            </a:r>
            <a:r>
              <a:rPr lang="ru-RU" dirty="0" smtClean="0"/>
              <a:t>– общие интересы, возраст, профессия, степень родства с виновником торжества и т.д.</a:t>
            </a:r>
          </a:p>
          <a:p>
            <a:r>
              <a:rPr lang="ru-RU" dirty="0" smtClean="0"/>
              <a:t>Важный прием, анализ опасен не опасен. Успокоить аудиторию, дать понять что свой, не опасный.</a:t>
            </a:r>
          </a:p>
          <a:p>
            <a:r>
              <a:rPr lang="ru-RU" dirty="0" smtClean="0"/>
              <a:t>Как Дать понять что свой?</a:t>
            </a:r>
          </a:p>
          <a:p>
            <a:r>
              <a:rPr lang="ru-RU" dirty="0" smtClean="0"/>
              <a:t>Армия – униформа, индейцы раскраска, панки хиппи – </a:t>
            </a:r>
            <a:r>
              <a:rPr lang="ru-RU" dirty="0" err="1" smtClean="0"/>
              <a:t>фенечки</a:t>
            </a:r>
            <a:r>
              <a:rPr lang="ru-RU" dirty="0" smtClean="0"/>
              <a:t>, одежда.. В кино плохие парни с русским акцентом, хорошие а американских машинах и т.д.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6442843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13774" y="773724"/>
            <a:ext cx="10363826" cy="5017476"/>
          </a:xfrm>
        </p:spPr>
        <p:txBody>
          <a:bodyPr/>
          <a:lstStyle/>
          <a:p>
            <a:r>
              <a:rPr lang="ru-RU" dirty="0" smtClean="0"/>
              <a:t>11. если оратор опытный – можно</a:t>
            </a:r>
            <a:r>
              <a:rPr lang="ru-RU" b="1" dirty="0" smtClean="0">
                <a:solidFill>
                  <a:schemeClr val="accent1"/>
                </a:solidFill>
              </a:rPr>
              <a:t> поиграть на чувствах </a:t>
            </a:r>
            <a:r>
              <a:rPr lang="ru-RU" dirty="0" smtClean="0"/>
              <a:t>аудитории, рассказ о событии, которое всколыхнуло жизнь города, страны, человечества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0083728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1"/>
                </a:solidFill>
              </a:rPr>
              <a:t>заключение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 smtClean="0"/>
              <a:t>Фраза « ну что ж, у меня все» губительна</a:t>
            </a:r>
          </a:p>
          <a:p>
            <a:r>
              <a:rPr lang="ru-RU" dirty="0" smtClean="0"/>
              <a:t>Должно быть связано с основной идеей выступления, оптимистичным, мажорным. Должно вызывать эмоциональный всплеск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0780" y="3822456"/>
            <a:ext cx="4357631" cy="253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77801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1"/>
                </a:solidFill>
              </a:rPr>
              <a:t>кульминация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 smtClean="0"/>
              <a:t>Интеллектуальный уровень аудитории ниже интеллектуального уровня субъектов ее составляющих.</a:t>
            </a:r>
          </a:p>
          <a:p>
            <a:r>
              <a:rPr lang="ru-RU" dirty="0" smtClean="0"/>
              <a:t>Кульминация – суть предложения</a:t>
            </a:r>
          </a:p>
          <a:p>
            <a:r>
              <a:rPr lang="ru-RU" dirty="0" err="1" smtClean="0"/>
              <a:t>Дб</a:t>
            </a:r>
            <a:r>
              <a:rPr lang="ru-RU" dirty="0" smtClean="0"/>
              <a:t> кратко, четко, ясно и однозначно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6307" y="2840499"/>
            <a:ext cx="3526248" cy="3103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09686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1"/>
                </a:solidFill>
              </a:rPr>
              <a:t>Как подготовить к призыву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 smtClean="0"/>
              <a:t>Подробно описать положение дел на </a:t>
            </a:r>
            <a:r>
              <a:rPr lang="ru-RU" dirty="0" err="1" smtClean="0"/>
              <a:t>на</a:t>
            </a:r>
            <a:r>
              <a:rPr lang="ru-RU" dirty="0" smtClean="0"/>
              <a:t> сегодня. Откровенно рассказать  сложностях, раскрыть проблемы</a:t>
            </a:r>
          </a:p>
          <a:p>
            <a:r>
              <a:rPr lang="ru-RU" dirty="0" smtClean="0"/>
              <a:t>Предложить варианты преодоления</a:t>
            </a:r>
          </a:p>
          <a:p>
            <a:r>
              <a:rPr lang="ru-RU" dirty="0" smtClean="0"/>
              <a:t>Перспективы и последствия</a:t>
            </a:r>
          </a:p>
          <a:p>
            <a:r>
              <a:rPr lang="ru-RU" dirty="0" smtClean="0"/>
              <a:t>Человека огорчить легче чем обрадовать (</a:t>
            </a:r>
            <a:r>
              <a:rPr lang="ru-RU" dirty="0" err="1" smtClean="0"/>
              <a:t>тв</a:t>
            </a:r>
            <a:r>
              <a:rPr lang="ru-RU" dirty="0" smtClean="0"/>
              <a:t>, насилие, катастрофы….)  кора головного мозга центров тревоги больше чем </a:t>
            </a:r>
            <a:r>
              <a:rPr lang="ru-RU" smtClean="0"/>
              <a:t>центров удовольствия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857171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Закон маятника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13774" y="1843548"/>
            <a:ext cx="10363826" cy="3947651"/>
          </a:xfrm>
        </p:spPr>
        <p:txBody>
          <a:bodyPr/>
          <a:lstStyle/>
          <a:p>
            <a:r>
              <a:rPr lang="ru-RU" dirty="0" smtClean="0"/>
              <a:t>Сгущаем краски  - . Сначала приводим аудиторию в состояние негодования Закон маятника, затем предлагаем спасительные тезисы.</a:t>
            </a:r>
          </a:p>
          <a:p>
            <a:r>
              <a:rPr lang="ru-RU" dirty="0" smtClean="0"/>
              <a:t>Люди после войны, влюбленные после ссоры, розыгрыши. 70% </a:t>
            </a:r>
            <a:r>
              <a:rPr lang="ru-RU" dirty="0" err="1" smtClean="0"/>
              <a:t>реклымных</a:t>
            </a:r>
            <a:r>
              <a:rPr lang="ru-RU" dirty="0" smtClean="0"/>
              <a:t> роликов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3832" y="3737792"/>
            <a:ext cx="4734234" cy="2663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41730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149" y="231655"/>
            <a:ext cx="10364451" cy="1596177"/>
          </a:xfrm>
        </p:spPr>
        <p:txBody>
          <a:bodyPr/>
          <a:lstStyle/>
          <a:p>
            <a:r>
              <a:rPr lang="ru-RU" b="1" dirty="0" smtClean="0">
                <a:solidFill>
                  <a:schemeClr val="accent1"/>
                </a:solidFill>
              </a:rPr>
              <a:t>Зрительный контакт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13774" y="1570892"/>
            <a:ext cx="10363826" cy="4220307"/>
          </a:xfrm>
        </p:spPr>
        <p:txBody>
          <a:bodyPr/>
          <a:lstStyle/>
          <a:p>
            <a:r>
              <a:rPr lang="ru-RU" dirty="0" smtClean="0"/>
              <a:t>Фраза «я тебя люблю» - глядя в глаза, в сторону, на другого</a:t>
            </a:r>
          </a:p>
          <a:p>
            <a:r>
              <a:rPr lang="ru-RU" dirty="0" smtClean="0"/>
              <a:t>Зрительный нерв в 50 раз толще слухового</a:t>
            </a:r>
          </a:p>
          <a:p>
            <a:r>
              <a:rPr lang="ru-RU" dirty="0" smtClean="0"/>
              <a:t>По глазам понятно больше, чем по словам</a:t>
            </a:r>
          </a:p>
          <a:p>
            <a:r>
              <a:rPr lang="ru-RU" dirty="0" smtClean="0"/>
              <a:t>Контакт устанавливаем до выступления, как провода, по которым бежит ток</a:t>
            </a:r>
          </a:p>
          <a:p>
            <a:r>
              <a:rPr lang="ru-RU" dirty="0" smtClean="0"/>
              <a:t>Если зал большой – имитируем, как Балетный танцовщик под софитами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454" y="4079145"/>
            <a:ext cx="3818792" cy="2545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37909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 smtClean="0"/>
              <a:t>Зрительный контакт, не только донесение информации, но и способ получения информации (интересно, устали и </a:t>
            </a:r>
            <a:r>
              <a:rPr lang="ru-RU" dirty="0" err="1" smtClean="0"/>
              <a:t>др</a:t>
            </a:r>
            <a:r>
              <a:rPr lang="ru-RU" dirty="0" smtClean="0"/>
              <a:t>).</a:t>
            </a:r>
          </a:p>
          <a:p>
            <a:r>
              <a:rPr lang="ru-RU" dirty="0" smtClean="0"/>
              <a:t>Самое сложное место – галерка и фланги (правый и левый), мало внимания, все в центр</a:t>
            </a:r>
          </a:p>
          <a:p>
            <a:r>
              <a:rPr lang="ru-RU" dirty="0" smtClean="0"/>
              <a:t>Угол обзора 30-35% у начинающего оратора, 40-45% у опытного</a:t>
            </a:r>
          </a:p>
          <a:p>
            <a:r>
              <a:rPr lang="ru-RU" dirty="0" smtClean="0"/>
              <a:t>Галерка и левые, правые фланги – проблемные места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457887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 smtClean="0"/>
              <a:t>Особое внимание местам, откуда получаем сигналы утраты внимания – шевеление, </a:t>
            </a:r>
            <a:r>
              <a:rPr lang="ru-RU" dirty="0" err="1" smtClean="0"/>
              <a:t>кашель,шепот</a:t>
            </a:r>
            <a:r>
              <a:rPr lang="ru-RU" dirty="0"/>
              <a:t>, храп</a:t>
            </a:r>
          </a:p>
          <a:p>
            <a:r>
              <a:rPr lang="ru-RU" dirty="0" smtClean="0"/>
              <a:t>. Внимание восстанавливается мгновенно – вопросы + зрительный контакт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7066444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Поза оратора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Должна говорить «Я спокоен. Я уверен в себе и своих силах. Я знаю толк в том, о чем говорю»</a:t>
            </a:r>
          </a:p>
          <a:p>
            <a:r>
              <a:rPr lang="ru-RU" dirty="0" smtClean="0"/>
              <a:t>Центр тяжести  - немного смещен вперед, поза человека, готового сделать шаг вперед, настаивать на своем.</a:t>
            </a:r>
          </a:p>
          <a:p>
            <a:r>
              <a:rPr lang="ru-RU" dirty="0" smtClean="0"/>
              <a:t>Центр тяжести – ниже пояса.</a:t>
            </a:r>
          </a:p>
          <a:p>
            <a:r>
              <a:rPr lang="ru-RU" dirty="0" smtClean="0"/>
              <a:t>Когда ждем ответа от публики, ведем диалог можно смещать время от времени назад</a:t>
            </a:r>
            <a:endParaRPr lang="ru-RU" dirty="0"/>
          </a:p>
          <a:p>
            <a:r>
              <a:rPr lang="ru-RU" dirty="0" smtClean="0"/>
              <a:t>Поза «</a:t>
            </a:r>
            <a:r>
              <a:rPr lang="ru-RU" smtClean="0"/>
              <a:t>оловянного солдатика»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9568003"/>
      </p:ext>
    </p:extLst>
  </p:cSld>
  <p:clrMapOvr>
    <a:masterClrMapping/>
  </p:clrMapOvr>
</p:sld>
</file>

<file path=ppt/theme/theme1.xml><?xml version="1.0" encoding="utf-8"?>
<a:theme xmlns:a="http://schemas.openxmlformats.org/drawingml/2006/main" name="Капля">
  <a:themeElements>
    <a:clrScheme name="Droplet">
      <a:dk1>
        <a:sysClr val="windowText" lastClr="000000"/>
      </a:dk1>
      <a:lt1>
        <a:sysClr val="window" lastClr="FFFFFF"/>
      </a:lt1>
      <a:dk2>
        <a:srgbClr val="4B4B4B"/>
      </a:dk2>
      <a:lt2>
        <a:srgbClr val="B5B5B5"/>
      </a:lt2>
      <a:accent1>
        <a:srgbClr val="9AC43E"/>
      </a:accent1>
      <a:accent2>
        <a:srgbClr val="44BA98"/>
      </a:accent2>
      <a:accent3>
        <a:srgbClr val="43A9D9"/>
      </a:accent3>
      <a:accent4>
        <a:srgbClr val="6274D8"/>
      </a:accent4>
      <a:accent5>
        <a:srgbClr val="AB54D7"/>
      </a:accent5>
      <a:accent6>
        <a:srgbClr val="D15B37"/>
      </a:accent6>
      <a:hlink>
        <a:srgbClr val="BFE962"/>
      </a:hlink>
      <a:folHlink>
        <a:srgbClr val="C0D591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892FADA9-420D-4323-A7A4-C1060166525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Капля</Template>
  <TotalTime>1013</TotalTime>
  <Words>1613</Words>
  <Application>Microsoft Office PowerPoint</Application>
  <PresentationFormat>Широкоэкранный</PresentationFormat>
  <Paragraphs>179</Paragraphs>
  <Slides>48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48</vt:i4>
      </vt:variant>
    </vt:vector>
  </HeadingPairs>
  <TitlesOfParts>
    <vt:vector size="51" baseType="lpstr">
      <vt:lpstr>Arial</vt:lpstr>
      <vt:lpstr>Tw Cen MT</vt:lpstr>
      <vt:lpstr>Капля</vt:lpstr>
      <vt:lpstr>  презентация на тему Коммуникация, в рамках курса «Лидерство для подростков»</vt:lpstr>
      <vt:lpstr>Презентация PowerPoint</vt:lpstr>
      <vt:lpstr>Ораторское искусство – искусство публичных выступлений</vt:lpstr>
      <vt:lpstr>Волнение</vt:lpstr>
      <vt:lpstr>Человек «животное стадное»</vt:lpstr>
      <vt:lpstr>Наша задача</vt:lpstr>
      <vt:lpstr>как?</vt:lpstr>
      <vt:lpstr>Почему нет?</vt:lpstr>
      <vt:lpstr>Как дожить до начала выступления</vt:lpstr>
      <vt:lpstr>замедление</vt:lpstr>
      <vt:lpstr>Бессознательное игры разума</vt:lpstr>
      <vt:lpstr>Презентация PowerPoint</vt:lpstr>
      <vt:lpstr>Стратегические меры</vt:lpstr>
      <vt:lpstr>У выступающего ограниченное количество энергии </vt:lpstr>
      <vt:lpstr>Страх перед публичным выступлением это нормально!</vt:lpstr>
      <vt:lpstr>метаморфоза</vt:lpstr>
      <vt:lpstr>Что считать успехом?</vt:lpstr>
      <vt:lpstr>Все зависит от цели</vt:lpstr>
      <vt:lpstr>Какие цели вы ставите?</vt:lpstr>
      <vt:lpstr>Презентация PowerPoint</vt:lpstr>
      <vt:lpstr>Презентация PowerPoint</vt:lpstr>
      <vt:lpstr>Схема подготовки</vt:lpstr>
      <vt:lpstr>1.Кто?</vt:lpstr>
      <vt:lpstr>2.Что? </vt:lpstr>
      <vt:lpstr>Что делать?</vt:lpstr>
      <vt:lpstr>Какие?</vt:lpstr>
      <vt:lpstr>Следующий шаг – готовим текст</vt:lpstr>
      <vt:lpstr>структура</vt:lpstr>
      <vt:lpstr>Кульминация!!!</vt:lpstr>
      <vt:lpstr>Все подчиняется законам композиции</vt:lpstr>
      <vt:lpstr>О чем говорить на каждой стадии вступление</vt:lpstr>
      <vt:lpstr>Возможные варианты вступления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заключение</vt:lpstr>
      <vt:lpstr>кульминация</vt:lpstr>
      <vt:lpstr>Как подготовить к призыву</vt:lpstr>
      <vt:lpstr>Закон маятника</vt:lpstr>
      <vt:lpstr>Зрительный контакт</vt:lpstr>
      <vt:lpstr>Презентация PowerPoint</vt:lpstr>
      <vt:lpstr>Презентация PowerPoint</vt:lpstr>
      <vt:lpstr>Поза оратора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Коммуникация</dc:title>
  <dc:creator>User</dc:creator>
  <cp:lastModifiedBy>User</cp:lastModifiedBy>
  <cp:revision>66</cp:revision>
  <dcterms:created xsi:type="dcterms:W3CDTF">2022-02-28T12:11:55Z</dcterms:created>
  <dcterms:modified xsi:type="dcterms:W3CDTF">2022-09-17T16:52:55Z</dcterms:modified>
</cp:coreProperties>
</file>