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9" r:id="rId2"/>
    <p:sldId id="274" r:id="rId3"/>
    <p:sldId id="268" r:id="rId4"/>
    <p:sldId id="257" r:id="rId5"/>
    <p:sldId id="266" r:id="rId6"/>
    <p:sldId id="258" r:id="rId7"/>
    <p:sldId id="259" r:id="rId8"/>
    <p:sldId id="262" r:id="rId9"/>
    <p:sldId id="263" r:id="rId10"/>
    <p:sldId id="264" r:id="rId11"/>
    <p:sldId id="267" r:id="rId12"/>
    <p:sldId id="261" r:id="rId13"/>
    <p:sldId id="270" r:id="rId14"/>
    <p:sldId id="272"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35"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ru-RU" smtClean="0"/>
              <a:t>Образец заголовка</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F364017F-8A54-46B3-8E09-227206EB8617}" type="datetimeFigureOut">
              <a:rPr lang="ru-RU" smtClean="0"/>
              <a:t>19.03.2025</a:t>
            </a:fld>
            <a:endParaRPr lang="ru-RU"/>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ru-RU"/>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95DEFFFE-1EF7-4DE3-BCF0-EA524FCF54FF}" type="slidenum">
              <a:rPr lang="ru-RU" smtClean="0"/>
              <a:t>‹#›</a:t>
            </a:fld>
            <a:endParaRPr lang="ru-RU"/>
          </a:p>
        </p:txBody>
      </p:sp>
    </p:spTree>
    <p:extLst>
      <p:ext uri="{BB962C8B-B14F-4D97-AF65-F5344CB8AC3E}">
        <p14:creationId xmlns:p14="http://schemas.microsoft.com/office/powerpoint/2010/main" val="378609100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64017F-8A54-46B3-8E09-227206EB8617}" type="datetimeFigureOut">
              <a:rPr lang="ru-RU" smtClean="0"/>
              <a:t>19.03.2025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1755183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F364017F-8A54-46B3-8E09-227206EB8617}" type="datetimeFigureOut">
              <a:rPr lang="ru-RU" smtClean="0"/>
              <a:t>19.03.2025</a:t>
            </a:fld>
            <a:endParaRPr lang="ru-RU"/>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ru-RU"/>
          </a:p>
        </p:txBody>
      </p:sp>
      <p:sp>
        <p:nvSpPr>
          <p:cNvPr id="6" name="Slide Number Placeholder 5"/>
          <p:cNvSpPr>
            <a:spLocks noGrp="1"/>
          </p:cNvSpPr>
          <p:nvPr>
            <p:ph type="sldNum" sz="quarter" idx="12"/>
          </p:nvPr>
        </p:nvSpPr>
        <p:spPr>
          <a:xfrm>
            <a:off x="8604504" y="5212080"/>
            <a:ext cx="2112264" cy="228600"/>
          </a:xfrm>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243873526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364017F-8A54-46B3-8E09-227206EB8617}" type="datetimeFigureOut">
              <a:rPr lang="ru-RU" smtClean="0"/>
              <a:t>19.03.2025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3135609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364017F-8A54-46B3-8E09-227206EB8617}" type="datetimeFigureOut">
              <a:rPr lang="ru-RU" smtClean="0"/>
              <a:t>19.03.2025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3872870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364017F-8A54-46B3-8E09-227206EB8617}" type="datetimeFigureOut">
              <a:rPr lang="ru-RU" smtClean="0"/>
              <a:t>19.03.2025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173342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4017F-8A54-46B3-8E09-227206EB8617}" type="datetimeFigureOut">
              <a:rPr lang="ru-RU" smtClean="0"/>
              <a:t>19.03.2025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2010763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ru-RU" smtClean="0"/>
              <a:t>Образец заголовка</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F364017F-8A54-46B3-8E09-227206EB8617}" type="datetimeFigureOut">
              <a:rPr lang="ru-RU" smtClean="0"/>
              <a:t>19.03.2025</a:t>
            </a:fld>
            <a:endParaRPr lang="ru-RU"/>
          </a:p>
        </p:txBody>
      </p:sp>
      <p:sp>
        <p:nvSpPr>
          <p:cNvPr id="9" name="Footer Placeholder 8"/>
          <p:cNvSpPr>
            <a:spLocks noGrp="1"/>
          </p:cNvSpPr>
          <p:nvPr>
            <p:ph type="ftr" sz="quarter" idx="11"/>
          </p:nvPr>
        </p:nvSpPr>
        <p:spPr/>
        <p:txBody>
          <a:bodyPr/>
          <a:lstStyle>
            <a:lvl1pPr algn="r">
              <a:defRPr/>
            </a:lvl1pPr>
          </a:lstStyle>
          <a:p>
            <a:endParaRPr lang="ru-RU"/>
          </a:p>
        </p:txBody>
      </p:sp>
      <p:sp>
        <p:nvSpPr>
          <p:cNvPr id="11" name="Slide Number Placeholder 10"/>
          <p:cNvSpPr>
            <a:spLocks noGrp="1"/>
          </p:cNvSpPr>
          <p:nvPr>
            <p:ph type="sldNum" sz="quarter" idx="12"/>
          </p:nvPr>
        </p:nvSpPr>
        <p:spPr>
          <a:xfrm>
            <a:off x="10396728" y="6227064"/>
            <a:ext cx="1463040" cy="256032"/>
          </a:xfrm>
        </p:spPr>
        <p:txBody>
          <a:bodyPr/>
          <a:lstStyle/>
          <a:p>
            <a:fld id="{95DEFFFE-1EF7-4DE3-BCF0-EA524FCF54FF}" type="slidenum">
              <a:rPr lang="ru-RU" smtClean="0"/>
              <a:t>‹#›</a:t>
            </a:fld>
            <a:endParaRPr lang="ru-RU"/>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69812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F364017F-8A54-46B3-8E09-227206EB8617}" type="datetimeFigureOut">
              <a:rPr lang="ru-RU" smtClean="0"/>
              <a:t>19.03.2025</a:t>
            </a:fld>
            <a:endParaRPr lang="ru-RU"/>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ru-RU"/>
          </a:p>
        </p:txBody>
      </p:sp>
      <p:sp>
        <p:nvSpPr>
          <p:cNvPr id="7" name="Slide Number Placeholder 6"/>
          <p:cNvSpPr>
            <a:spLocks noGrp="1"/>
          </p:cNvSpPr>
          <p:nvPr>
            <p:ph type="sldNum" sz="quarter" idx="12"/>
          </p:nvPr>
        </p:nvSpPr>
        <p:spPr>
          <a:xfrm>
            <a:off x="10396728" y="6227064"/>
            <a:ext cx="1463040" cy="256032"/>
          </a:xfrm>
        </p:spPr>
        <p:txBody>
          <a:bodyPr/>
          <a:lstStyle/>
          <a:p>
            <a:fld id="{95DEFFFE-1EF7-4DE3-BCF0-EA524FCF54FF}" type="slidenum">
              <a:rPr lang="ru-RU" smtClean="0"/>
              <a:t>‹#›</a:t>
            </a:fld>
            <a:endParaRPr lang="ru-RU"/>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12513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64017F-8A54-46B3-8E09-227206EB8617}" type="datetimeFigureOut">
              <a:rPr lang="ru-RU" smtClean="0"/>
              <a:t>19.03.2025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613212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64017F-8A54-46B3-8E09-227206EB8617}" type="datetimeFigureOut">
              <a:rPr lang="ru-RU" smtClean="0"/>
              <a:t>19.03.2025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5DEFFFE-1EF7-4DE3-BCF0-EA524FCF54FF}" type="slidenum">
              <a:rPr lang="ru-RU" smtClean="0"/>
              <a:t>‹#›</a:t>
            </a:fld>
            <a:endParaRPr lang="ru-RU"/>
          </a:p>
        </p:txBody>
      </p:sp>
    </p:spTree>
    <p:extLst>
      <p:ext uri="{BB962C8B-B14F-4D97-AF65-F5344CB8AC3E}">
        <p14:creationId xmlns:p14="http://schemas.microsoft.com/office/powerpoint/2010/main" val="3081113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F364017F-8A54-46B3-8E09-227206EB8617}" type="datetimeFigureOut">
              <a:rPr lang="ru-RU" smtClean="0"/>
              <a:t>19.03.2025</a:t>
            </a:fld>
            <a:endParaRPr lang="ru-RU"/>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ru-RU"/>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95DEFFFE-1EF7-4DE3-BCF0-EA524FCF54FF}" type="slidenum">
              <a:rPr lang="ru-RU" smtClean="0"/>
              <a:t>‹#›</a:t>
            </a:fld>
            <a:endParaRPr lang="ru-RU"/>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19661361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6.jpeg"/><Relationship Id="rId11" Type="http://schemas.microsoft.com/office/2007/relationships/hdphoto" Target="../media/hdphoto3.wdp"/><Relationship Id="rId5" Type="http://schemas.openxmlformats.org/officeDocument/2006/relationships/image" Target="../media/image5.jpeg"/><Relationship Id="rId10" Type="http://schemas.openxmlformats.org/officeDocument/2006/relationships/image" Target="../media/image9.png"/><Relationship Id="rId4" Type="http://schemas.microsoft.com/office/2007/relationships/hdphoto" Target="../media/hdphoto1.wdp"/><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4-конечная звезда 13"/>
          <p:cNvSpPr/>
          <p:nvPr/>
        </p:nvSpPr>
        <p:spPr>
          <a:xfrm>
            <a:off x="10843366" y="788851"/>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6" name="Прямая соединительная линия 5"/>
          <p:cNvCxnSpPr/>
          <p:nvPr/>
        </p:nvCxnSpPr>
        <p:spPr>
          <a:xfrm>
            <a:off x="9250680" y="0"/>
            <a:ext cx="2941320" cy="2052000"/>
          </a:xfrm>
          <a:prstGeom prst="line">
            <a:avLst/>
          </a:prstGeom>
        </p:spPr>
        <p:style>
          <a:lnRef idx="1">
            <a:schemeClr val="dk1"/>
          </a:lnRef>
          <a:fillRef idx="0">
            <a:schemeClr val="dk1"/>
          </a:fillRef>
          <a:effectRef idx="0">
            <a:schemeClr val="dk1"/>
          </a:effectRef>
          <a:fontRef idx="minor">
            <a:schemeClr val="tx1"/>
          </a:fontRef>
        </p:style>
      </p:cxnSp>
      <p:cxnSp>
        <p:nvCxnSpPr>
          <p:cNvPr id="8" name="Прямая соединительная линия 7"/>
          <p:cNvCxnSpPr/>
          <p:nvPr/>
        </p:nvCxnSpPr>
        <p:spPr>
          <a:xfrm>
            <a:off x="8869680" y="0"/>
            <a:ext cx="3322320" cy="2346960"/>
          </a:xfrm>
          <a:prstGeom prst="line">
            <a:avLst/>
          </a:prstGeom>
        </p:spPr>
        <p:style>
          <a:lnRef idx="1">
            <a:schemeClr val="dk1"/>
          </a:lnRef>
          <a:fillRef idx="0">
            <a:schemeClr val="dk1"/>
          </a:fillRef>
          <a:effectRef idx="0">
            <a:schemeClr val="dk1"/>
          </a:effectRef>
          <a:fontRef idx="minor">
            <a:schemeClr val="tx1"/>
          </a:fontRef>
        </p:style>
      </p:cxnSp>
      <p:sp>
        <p:nvSpPr>
          <p:cNvPr id="12" name="4-конечная звезда 11"/>
          <p:cNvSpPr/>
          <p:nvPr/>
        </p:nvSpPr>
        <p:spPr>
          <a:xfrm>
            <a:off x="11327183" y="418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4-конечная звезда 14"/>
          <p:cNvSpPr/>
          <p:nvPr/>
        </p:nvSpPr>
        <p:spPr>
          <a:xfrm>
            <a:off x="250109" y="601183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Box 4"/>
          <p:cNvSpPr txBox="1"/>
          <p:nvPr/>
        </p:nvSpPr>
        <p:spPr>
          <a:xfrm>
            <a:off x="733926" y="2470757"/>
            <a:ext cx="10741891" cy="1815882"/>
          </a:xfrm>
          <a:prstGeom prst="rect">
            <a:avLst/>
          </a:prstGeom>
          <a:solidFill>
            <a:schemeClr val="bg1">
              <a:alpha val="57000"/>
            </a:schemeClr>
          </a:solidFill>
        </p:spPr>
        <p:txBody>
          <a:bodyPr wrap="square" rtlCol="0">
            <a:spAutoFit/>
          </a:bodyPr>
          <a:lstStyle/>
          <a:p>
            <a:pPr algn="ctr"/>
            <a:r>
              <a:rPr lang="ru-RU" sz="2800" dirty="0" smtClean="0"/>
              <a:t>Работу </a:t>
            </a:r>
            <a:r>
              <a:rPr lang="ru-RU" sz="2800" dirty="0" smtClean="0"/>
              <a:t>выполнила:</a:t>
            </a:r>
          </a:p>
          <a:p>
            <a:pPr algn="ctr"/>
            <a:r>
              <a:rPr lang="ru-RU" sz="2800" dirty="0" smtClean="0"/>
              <a:t>Парисенкова Татьяна Алексеевна, преподаватель французского языка,</a:t>
            </a:r>
            <a:r>
              <a:rPr lang="ru-RU" sz="2800" dirty="0"/>
              <a:t> </a:t>
            </a:r>
            <a:r>
              <a:rPr lang="ru-RU" sz="2800" dirty="0" smtClean="0"/>
              <a:t>высшая </a:t>
            </a:r>
            <a:r>
              <a:rPr lang="ru-RU" sz="2800" dirty="0"/>
              <a:t>квалификационная категория</a:t>
            </a:r>
            <a:r>
              <a:rPr lang="ru-RU" sz="2800" dirty="0" smtClean="0"/>
              <a:t>.</a:t>
            </a:r>
            <a:endParaRPr lang="ru-RU" sz="2800" dirty="0" smtClean="0"/>
          </a:p>
          <a:p>
            <a:pPr algn="ctr"/>
            <a:r>
              <a:rPr lang="ru-RU" sz="2800" dirty="0" smtClean="0"/>
              <a:t>ГАПОУ </a:t>
            </a:r>
            <a:r>
              <a:rPr lang="ru-RU" sz="2800" dirty="0" smtClean="0"/>
              <a:t>СО «Первоуральский  </a:t>
            </a:r>
            <a:r>
              <a:rPr lang="ru-RU" sz="2800" dirty="0"/>
              <a:t>политехникум</a:t>
            </a:r>
            <a:r>
              <a:rPr lang="ru-RU" sz="2800" dirty="0" smtClean="0"/>
              <a:t>»</a:t>
            </a:r>
            <a:endParaRPr lang="ru-RU" sz="2800" dirty="0" smtClean="0"/>
          </a:p>
        </p:txBody>
      </p:sp>
    </p:spTree>
    <p:extLst>
      <p:ext uri="{BB962C8B-B14F-4D97-AF65-F5344CB8AC3E}">
        <p14:creationId xmlns:p14="http://schemas.microsoft.com/office/powerpoint/2010/main" val="9185690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4-конечная звезда 13"/>
          <p:cNvSpPr/>
          <p:nvPr/>
        </p:nvSpPr>
        <p:spPr>
          <a:xfrm>
            <a:off x="10843366" y="788851"/>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AutoShape 10" descr="https://top-fon.com/uploads/posts/2023-02/1675569232_top-fon-com-p-fon-dlya-prezentatsii-den-narodnogo-yedins-181.jpg"/>
          <p:cNvSpPr>
            <a:spLocks noChangeAspect="1" noChangeArrowheads="1"/>
          </p:cNvSpPr>
          <p:nvPr/>
        </p:nvSpPr>
        <p:spPr bwMode="auto">
          <a:xfrm>
            <a:off x="488543" y="62497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12" descr="https://top-fon.com/uploads/posts/2023-02/1675569232_top-fon-com-p-fon-dlya-prezentatsii-den-narodnogo-yedins-181.jpg"/>
          <p:cNvSpPr>
            <a:spLocks noChangeAspect="1" noChangeArrowheads="1"/>
          </p:cNvSpPr>
          <p:nvPr/>
        </p:nvSpPr>
        <p:spPr bwMode="auto">
          <a:xfrm>
            <a:off x="640943" y="77737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TextBox 3"/>
          <p:cNvSpPr txBox="1"/>
          <p:nvPr/>
        </p:nvSpPr>
        <p:spPr>
          <a:xfrm>
            <a:off x="2264340" y="2638524"/>
            <a:ext cx="7720382" cy="1077218"/>
          </a:xfrm>
          <a:prstGeom prst="rect">
            <a:avLst/>
          </a:prstGeom>
          <a:solidFill>
            <a:schemeClr val="bg1">
              <a:alpha val="57000"/>
            </a:schemeClr>
          </a:solidFill>
        </p:spPr>
        <p:txBody>
          <a:bodyPr wrap="none" rtlCol="0">
            <a:spAutoFit/>
          </a:bodyPr>
          <a:lstStyle/>
          <a:p>
            <a:pPr algn="ctr"/>
            <a:r>
              <a:rPr lang="ru-RU" sz="3200" dirty="0" smtClean="0"/>
              <a:t>Презентация на тему «Праздники в России»</a:t>
            </a:r>
            <a:r>
              <a:rPr lang="fr-FR" sz="3200" dirty="0" smtClean="0"/>
              <a:t> </a:t>
            </a:r>
            <a:endParaRPr lang="ru-RU" sz="3200" dirty="0" smtClean="0"/>
          </a:p>
          <a:p>
            <a:pPr algn="ctr"/>
            <a:r>
              <a:rPr lang="ru-RU" sz="3200" dirty="0"/>
              <a:t>н</a:t>
            </a:r>
            <a:r>
              <a:rPr lang="ru-RU" sz="3200" dirty="0" smtClean="0"/>
              <a:t>а французском языке </a:t>
            </a:r>
            <a:endParaRPr lang="ru-RU" sz="3200" dirty="0" smtClean="0"/>
          </a:p>
        </p:txBody>
      </p:sp>
      <p:cxnSp>
        <p:nvCxnSpPr>
          <p:cNvPr id="12" name="Прямая соединительная линия 11"/>
          <p:cNvCxnSpPr/>
          <p:nvPr/>
        </p:nvCxnSpPr>
        <p:spPr>
          <a:xfrm>
            <a:off x="8869680" y="0"/>
            <a:ext cx="3322320" cy="2346960"/>
          </a:xfrm>
          <a:prstGeom prst="line">
            <a:avLst/>
          </a:prstGeom>
        </p:spPr>
        <p:style>
          <a:lnRef idx="1">
            <a:schemeClr val="dk1"/>
          </a:lnRef>
          <a:fillRef idx="0">
            <a:schemeClr val="dk1"/>
          </a:fillRef>
          <a:effectRef idx="0">
            <a:schemeClr val="dk1"/>
          </a:effectRef>
          <a:fontRef idx="minor">
            <a:schemeClr val="tx1"/>
          </a:fontRef>
        </p:style>
      </p:cxnSp>
      <p:cxnSp>
        <p:nvCxnSpPr>
          <p:cNvPr id="13" name="Прямая соединительная линия 12"/>
          <p:cNvCxnSpPr/>
          <p:nvPr/>
        </p:nvCxnSpPr>
        <p:spPr>
          <a:xfrm>
            <a:off x="9250680" y="0"/>
            <a:ext cx="2941320" cy="2052000"/>
          </a:xfrm>
          <a:prstGeom prst="line">
            <a:avLst/>
          </a:prstGeom>
        </p:spPr>
        <p:style>
          <a:lnRef idx="1">
            <a:schemeClr val="dk1"/>
          </a:lnRef>
          <a:fillRef idx="0">
            <a:schemeClr val="dk1"/>
          </a:fillRef>
          <a:effectRef idx="0">
            <a:schemeClr val="dk1"/>
          </a:effectRef>
          <a:fontRef idx="minor">
            <a:schemeClr val="tx1"/>
          </a:fontRef>
        </p:style>
      </p:cxnSp>
      <p:sp>
        <p:nvSpPr>
          <p:cNvPr id="15" name="4-конечная звезда 14"/>
          <p:cNvSpPr/>
          <p:nvPr/>
        </p:nvSpPr>
        <p:spPr>
          <a:xfrm>
            <a:off x="11327183" y="418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4-конечная звезда 15"/>
          <p:cNvSpPr/>
          <p:nvPr/>
        </p:nvSpPr>
        <p:spPr>
          <a:xfrm>
            <a:off x="250109" y="601183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2347554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4-конечная звезда 9"/>
          <p:cNvSpPr/>
          <p:nvPr/>
        </p:nvSpPr>
        <p:spPr>
          <a:xfrm>
            <a:off x="10843366" y="788851"/>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4-конечная звезда 8"/>
          <p:cNvSpPr/>
          <p:nvPr/>
        </p:nvSpPr>
        <p:spPr>
          <a:xfrm>
            <a:off x="11327183" y="418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Rectangle 1"/>
          <p:cNvSpPr>
            <a:spLocks noChangeArrowheads="1"/>
          </p:cNvSpPr>
          <p:nvPr/>
        </p:nvSpPr>
        <p:spPr bwMode="auto">
          <a:xfrm>
            <a:off x="587255" y="2219807"/>
            <a:ext cx="10739928" cy="1442073"/>
          </a:xfrm>
          <a:prstGeom prst="rect">
            <a:avLst/>
          </a:prstGeom>
          <a:solidFill>
            <a:srgbClr val="F8F9FA">
              <a:alpha val="57000"/>
            </a:srgbClr>
          </a:solidFill>
          <a:ln>
            <a:noFill/>
          </a:ln>
          <a:effectLst/>
        </p:spPr>
        <p:txBody>
          <a:bodyPr vert="horz" wrap="none" lIns="0" tIns="-17457" rIns="0" bIns="-17457"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fr-FR" altLang="ru-RU" sz="3200" b="0" i="0" u="none" strike="noStrike" cap="none" normalizeH="0" baseline="0" dirty="0" smtClean="0">
                <a:ln>
                  <a:noFill/>
                </a:ln>
                <a:solidFill>
                  <a:srgbClr val="202124"/>
                </a:solidFill>
                <a:effectLst/>
              </a:rPr>
              <a:t>Les fêtes russes font partie de la culture du peuple. </a:t>
            </a:r>
            <a:endParaRPr kumimoji="0" lang="ru-RU" altLang="ru-RU" sz="3200" b="0" i="0" u="none" strike="noStrike" cap="none" normalizeH="0" baseline="0" dirty="0" smtClean="0">
              <a:ln>
                <a:noFill/>
              </a:ln>
              <a:solidFill>
                <a:srgbClr val="202124"/>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fr-FR" altLang="ru-RU" sz="3200" b="0" i="0" u="none" strike="noStrike" cap="none" normalizeH="0" baseline="0" dirty="0" smtClean="0">
                <a:ln>
                  <a:noFill/>
                </a:ln>
                <a:solidFill>
                  <a:srgbClr val="202124"/>
                </a:solidFill>
                <a:effectLst/>
              </a:rPr>
              <a:t>Ils reflètent l’histoire, les traditions et les coutumes du peuple russe.</a:t>
            </a:r>
            <a:endParaRPr kumimoji="0" lang="ru-RU" altLang="ru-RU" sz="3200" b="0" i="0" u="none" strike="noStrike" cap="none" normalizeH="0" baseline="0" dirty="0" smtClean="0">
              <a:ln>
                <a:noFill/>
              </a:ln>
              <a:solidFill>
                <a:srgbClr val="202124"/>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fr-FR" altLang="ru-RU" sz="3200" b="0" i="0" u="none" strike="noStrike" cap="none" normalizeH="0" baseline="0" dirty="0" smtClean="0">
                <a:ln>
                  <a:noFill/>
                </a:ln>
                <a:solidFill>
                  <a:srgbClr val="202124"/>
                </a:solidFill>
                <a:effectLst/>
              </a:rPr>
              <a:t>Chaque fête a sa propre histoire et sa propre symbolique.</a:t>
            </a:r>
            <a:r>
              <a:rPr kumimoji="0" lang="fr-FR" altLang="ru-RU" sz="3200" b="0" i="0" u="none" strike="noStrike" cap="none" normalizeH="0" baseline="0" dirty="0" smtClean="0">
                <a:ln>
                  <a:noFill/>
                </a:ln>
                <a:solidFill>
                  <a:schemeClr val="tx1"/>
                </a:solidFill>
                <a:effectLst/>
              </a:rPr>
              <a:t> </a:t>
            </a:r>
          </a:p>
        </p:txBody>
      </p:sp>
      <p:cxnSp>
        <p:nvCxnSpPr>
          <p:cNvPr id="7" name="Прямая соединительная линия 6"/>
          <p:cNvCxnSpPr/>
          <p:nvPr/>
        </p:nvCxnSpPr>
        <p:spPr>
          <a:xfrm>
            <a:off x="8869680" y="0"/>
            <a:ext cx="3322320" cy="2346960"/>
          </a:xfrm>
          <a:prstGeom prst="line">
            <a:avLst/>
          </a:prstGeom>
        </p:spPr>
        <p:style>
          <a:lnRef idx="1">
            <a:schemeClr val="dk1"/>
          </a:lnRef>
          <a:fillRef idx="0">
            <a:schemeClr val="dk1"/>
          </a:fillRef>
          <a:effectRef idx="0">
            <a:schemeClr val="dk1"/>
          </a:effectRef>
          <a:fontRef idx="minor">
            <a:schemeClr val="tx1"/>
          </a:fontRef>
        </p:style>
      </p:cxnSp>
      <p:cxnSp>
        <p:nvCxnSpPr>
          <p:cNvPr id="8" name="Прямая соединительная линия 7"/>
          <p:cNvCxnSpPr/>
          <p:nvPr/>
        </p:nvCxnSpPr>
        <p:spPr>
          <a:xfrm>
            <a:off x="9250680" y="0"/>
            <a:ext cx="2941320" cy="2052000"/>
          </a:xfrm>
          <a:prstGeom prst="line">
            <a:avLst/>
          </a:prstGeom>
        </p:spPr>
        <p:style>
          <a:lnRef idx="1">
            <a:schemeClr val="dk1"/>
          </a:lnRef>
          <a:fillRef idx="0">
            <a:schemeClr val="dk1"/>
          </a:fillRef>
          <a:effectRef idx="0">
            <a:schemeClr val="dk1"/>
          </a:effectRef>
          <a:fontRef idx="minor">
            <a:schemeClr val="tx1"/>
          </a:fontRef>
        </p:style>
      </p:cxnSp>
      <p:sp>
        <p:nvSpPr>
          <p:cNvPr id="11" name="4-конечная звезда 10"/>
          <p:cNvSpPr/>
          <p:nvPr/>
        </p:nvSpPr>
        <p:spPr>
          <a:xfrm>
            <a:off x="250109" y="601183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Picture 6" descr="https://pichold.ru/wp-content/uploads/2018/11/97973bb5bf0097378fb0860159ddbb0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0351" y="428410"/>
            <a:ext cx="2639666" cy="17913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 name="Picture 20" descr="https://img-fotki.yandex.ru/get/104403/59709858.e2/0_1206de_5459b0a3_XL.jp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55000"/>
                    </a14:imgEffect>
                  </a14:imgLayer>
                </a14:imgProps>
              </a:ext>
              <a:ext uri="{28A0092B-C50C-407E-A947-70E740481C1C}">
                <a14:useLocalDpi xmlns:a14="http://schemas.microsoft.com/office/drawing/2010/main" val="0"/>
              </a:ext>
            </a:extLst>
          </a:blip>
          <a:srcRect/>
          <a:stretch>
            <a:fillRect/>
          </a:stretch>
        </p:blipFill>
        <p:spPr bwMode="auto">
          <a:xfrm>
            <a:off x="4771219" y="4134891"/>
            <a:ext cx="2345878" cy="23106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Picture 8" descr="https://vsegda-pomnim.com/uploads/posts/2023-07/1689723210_vsegda-pomnim-com-p-flag-rossii-v-nebe-foto-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67234" y="325328"/>
            <a:ext cx="2845274" cy="18944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 name="Picture 16" descr="https://sun9-86.userapi.com/impg/junOYyAZCcS9QyyK3IO9-LCc1H3ndAu5WrXesQ/6RiQJoEY9m4.jpg?size=1215x1184&amp;quality=95&amp;sign=4bb79dac3b4b7513f1e7286371263e78&amp;c_uniq_tag=UkMuTwEsGU0jlR37sEhTIQFilWwruzf7mt4vJQFe9BQ&amp;type=albu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36157" y="456934"/>
            <a:ext cx="1714977" cy="16712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6" name="Picture 22" descr="https://gas-kvas.com/uploads/posts/2023-01/1674117478_gas-kvas-com-p-originalnie-risunki-na-den-mami-25.jpg"/>
          <p:cNvPicPr>
            <a:picLocks noChangeAspect="1" noChangeArrowheads="1"/>
          </p:cNvPicPr>
          <p:nvPr/>
        </p:nvPicPr>
        <p:blipFill>
          <a:blip r:embed="rId7" cstate="print">
            <a:extLst>
              <a:ext uri="{BEBA8EAE-BF5A-486C-A8C5-ECC9F3942E4B}">
                <a14:imgProps xmlns:a14="http://schemas.microsoft.com/office/drawing/2010/main">
                  <a14:imgLayer r:embed="rId8">
                    <a14:imgEffect>
                      <a14:saturation sat="93000"/>
                    </a14:imgEffect>
                  </a14:imgLayer>
                </a14:imgProps>
              </a:ext>
              <a:ext uri="{28A0092B-C50C-407E-A947-70E740481C1C}">
                <a14:useLocalDpi xmlns:a14="http://schemas.microsoft.com/office/drawing/2010/main" val="0"/>
              </a:ext>
            </a:extLst>
          </a:blip>
          <a:srcRect/>
          <a:stretch>
            <a:fillRect/>
          </a:stretch>
        </p:blipFill>
        <p:spPr bwMode="auto">
          <a:xfrm>
            <a:off x="9363314" y="3646469"/>
            <a:ext cx="1906654" cy="2861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 name="Picture 14" descr="http://postila.ru/data/89/42/f2/91/8942f29197eb0f4ee56e8af117ba34d3c83316ca7346592568164654863f8555.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7255" y="3842988"/>
            <a:ext cx="3846818" cy="24925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 name="Picture 24" descr="https://sun9-38.userapi.com/impg/GxsUzIns4_qpGAkxfZgGGuyZIxp7poZFeEIq7A/bmnrmsKt7go.jpg?size=790x1080&amp;quality=95&amp;sign=5dab7a3cfb271b4236f431b4b326de83&amp;type=album"/>
          <p:cNvPicPr>
            <a:picLocks noChangeAspect="1" noChangeArrowheads="1"/>
          </p:cNvPicPr>
          <p:nvPr/>
        </p:nvPicPr>
        <p:blipFill>
          <a:blip r:embed="rId10" cstate="print">
            <a:extLst>
              <a:ext uri="{BEBA8EAE-BF5A-486C-A8C5-ECC9F3942E4B}">
                <a14:imgProps xmlns:a14="http://schemas.microsoft.com/office/drawing/2010/main">
                  <a14:imgLayer r:embed="rId11">
                    <a14:imgEffect>
                      <a14:sharpenSoften amount="-50000"/>
                    </a14:imgEffect>
                    <a14:imgEffect>
                      <a14:saturation sat="134000"/>
                    </a14:imgEffect>
                    <a14:imgEffect>
                      <a14:brightnessContrast contrast="3000"/>
                    </a14:imgEffect>
                  </a14:imgLayer>
                </a14:imgProps>
              </a:ext>
              <a:ext uri="{28A0092B-C50C-407E-A947-70E740481C1C}">
                <a14:useLocalDpi xmlns:a14="http://schemas.microsoft.com/office/drawing/2010/main" val="0"/>
              </a:ext>
            </a:extLst>
          </a:blip>
          <a:srcRect/>
          <a:stretch>
            <a:fillRect/>
          </a:stretch>
        </p:blipFill>
        <p:spPr bwMode="auto">
          <a:xfrm>
            <a:off x="7369817" y="3755255"/>
            <a:ext cx="1740777" cy="2668045"/>
          </a:xfrm>
          <a:prstGeom prst="rect">
            <a:avLst/>
          </a:prstGeom>
          <a:ln>
            <a:noFill/>
          </a:ln>
          <a:effectLst>
            <a:reflection stA="0" endPos="65000" dist="50800" dir="5400000" sy="-100000" algn="bl" rotWithShape="0"/>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2517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57000"/>
          </a:schemeClr>
        </a:solidFill>
        <a:effectLst/>
      </p:bgPr>
    </p:bg>
    <p:spTree>
      <p:nvGrpSpPr>
        <p:cNvPr id="1" name=""/>
        <p:cNvGrpSpPr/>
        <p:nvPr/>
      </p:nvGrpSpPr>
      <p:grpSpPr>
        <a:xfrm>
          <a:off x="0" y="0"/>
          <a:ext cx="0" cy="0"/>
          <a:chOff x="0" y="0"/>
          <a:chExt cx="0" cy="0"/>
        </a:xfrm>
      </p:grpSpPr>
      <p:sp>
        <p:nvSpPr>
          <p:cNvPr id="5" name="Rectangle 3"/>
          <p:cNvSpPr>
            <a:spLocks noGrp="1" noChangeArrowheads="1"/>
          </p:cNvSpPr>
          <p:nvPr>
            <p:ph type="title"/>
          </p:nvPr>
        </p:nvSpPr>
        <p:spPr bwMode="auto">
          <a:xfrm>
            <a:off x="9201493" y="508513"/>
            <a:ext cx="2450543" cy="395632"/>
          </a:xfrm>
          <a:prstGeom prst="rect">
            <a:avLst/>
          </a:prstGeom>
          <a:solidFill>
            <a:schemeClr val="bg1">
              <a:alpha val="57000"/>
            </a:schemeClr>
          </a:solidFill>
          <a:ln>
            <a:noFill/>
          </a:ln>
          <a:effectLs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100" b="0" i="0" u="none" strike="noStrike" cap="none" normalizeH="0" baseline="0" dirty="0" smtClean="0">
                <a:ln>
                  <a:noFill/>
                </a:ln>
                <a:solidFill>
                  <a:srgbClr val="202124"/>
                </a:solidFill>
                <a:effectLst/>
                <a:latin typeface="+mn-lt"/>
              </a:rPr>
              <a:t>   </a:t>
            </a:r>
            <a:r>
              <a:rPr kumimoji="0" lang="fr-FR" altLang="ru-RU" b="0" i="0" u="none" strike="noStrike" cap="none" normalizeH="0" baseline="0" dirty="0" smtClean="0">
                <a:ln>
                  <a:noFill/>
                </a:ln>
                <a:solidFill>
                  <a:srgbClr val="202124"/>
                </a:solidFill>
                <a:effectLst/>
                <a:latin typeface="+mn-lt"/>
              </a:rPr>
              <a:t>Nouvelle année</a:t>
            </a:r>
            <a:r>
              <a:rPr kumimoji="0" lang="fr-FR" altLang="ru-RU" b="0" i="0" u="none" strike="noStrike" cap="none" normalizeH="0" baseline="0" dirty="0" smtClean="0">
                <a:ln>
                  <a:noFill/>
                </a:ln>
                <a:solidFill>
                  <a:schemeClr val="tx1"/>
                </a:solidFill>
                <a:effectLst/>
                <a:latin typeface="+mn-lt"/>
              </a:rPr>
              <a:t> </a:t>
            </a:r>
          </a:p>
        </p:txBody>
      </p:sp>
      <p:pic>
        <p:nvPicPr>
          <p:cNvPr id="1026" name="Picture 2" descr="Новый год - 1 января. История и особенности праздника в проекте Календарь  Праздников 2023"/>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409" r="2409"/>
          <a:stretch>
            <a:fillRect/>
          </a:stretch>
        </p:blipFill>
        <p:spPr bwMode="auto">
          <a:xfrm>
            <a:off x="357738" y="239681"/>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4" name="Текст 3"/>
          <p:cNvSpPr>
            <a:spLocks noGrp="1"/>
          </p:cNvSpPr>
          <p:nvPr>
            <p:ph type="body" sz="half" idx="2"/>
          </p:nvPr>
        </p:nvSpPr>
        <p:spPr>
          <a:xfrm>
            <a:off x="9260306" y="904145"/>
            <a:ext cx="2432304" cy="3502152"/>
          </a:xfrm>
        </p:spPr>
        <p:txBody>
          <a:bodyPr>
            <a:noAutofit/>
          </a:bodyPr>
          <a:lstStyle/>
          <a:p>
            <a:pPr algn="ctr"/>
            <a:r>
              <a:rPr lang="fr-FR" sz="1800" dirty="0" smtClean="0"/>
              <a:t>Les fêtes russes sont célébrées joyeusement, rassemblant amis et parents. Le Nouvel An peut être considéré comme le plus populaire et le plus apprécié du peuple. Adieu à l'année sortante, accueillant l'année à venir, de nombreux jeux différents, la décoration des appartements et des maisons - tout cela fait du Nouvel An russe une fête unique.</a:t>
            </a:r>
            <a:endParaRPr lang="ru-RU" sz="1800" dirty="0" smtClean="0"/>
          </a:p>
          <a:p>
            <a:pPr algn="ctr"/>
            <a:r>
              <a:rPr lang="fr-FR" sz="1800" dirty="0" smtClean="0"/>
              <a:t>célébré du 31 décembre au 1er janvier</a:t>
            </a:r>
            <a:endParaRPr lang="ru-RU" sz="1800" dirty="0"/>
          </a:p>
        </p:txBody>
      </p:sp>
      <p:sp>
        <p:nvSpPr>
          <p:cNvPr id="7" name="4-конечная звезда 6"/>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4-конечная звезда 7"/>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8547438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Grp="1" noChangeArrowheads="1"/>
          </p:cNvSpPr>
          <p:nvPr>
            <p:ph type="title"/>
          </p:nvPr>
        </p:nvSpPr>
        <p:spPr bwMode="auto">
          <a:xfrm>
            <a:off x="9641694" y="527834"/>
            <a:ext cx="1655902" cy="518743"/>
          </a:xfrm>
          <a:prstGeom prst="rect">
            <a:avLst/>
          </a:prstGeom>
          <a:solidFill>
            <a:srgbClr val="F8F9FA">
              <a:alpha val="57000"/>
            </a:srgbClr>
          </a:solidFill>
          <a:ln>
            <a:noFill/>
          </a:ln>
          <a:effectLst/>
          <a:extLst/>
        </p:spPr>
        <p:txBody>
          <a:bodyPr vert="horz" wrap="non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3600" b="0" i="0" u="none" strike="noStrike" cap="none" normalizeH="0" baseline="0" dirty="0" smtClean="0">
                <a:ln>
                  <a:noFill/>
                </a:ln>
                <a:solidFill>
                  <a:srgbClr val="202124"/>
                </a:solidFill>
                <a:effectLst/>
                <a:latin typeface="inherit"/>
              </a:rPr>
              <a:t>   </a:t>
            </a:r>
            <a:r>
              <a:rPr kumimoji="0" lang="fr-FR" altLang="ru-RU" sz="3600" b="0" i="0" u="none" strike="noStrike" cap="none" normalizeH="0" baseline="0" dirty="0" smtClean="0">
                <a:ln>
                  <a:noFill/>
                </a:ln>
                <a:solidFill>
                  <a:srgbClr val="202124"/>
                </a:solidFill>
                <a:effectLst/>
                <a:latin typeface="+mn-lt"/>
              </a:rPr>
              <a:t>Noël</a:t>
            </a:r>
            <a:r>
              <a:rPr lang="ru-RU" altLang="ru-RU" sz="3600" dirty="0" smtClean="0">
                <a:solidFill>
                  <a:srgbClr val="202124"/>
                </a:solidFill>
                <a:latin typeface="+mn-lt"/>
              </a:rPr>
              <a:t>   </a:t>
            </a:r>
            <a:r>
              <a:rPr kumimoji="0" lang="fr-FR" altLang="ru-RU" sz="1100" b="0" i="0" u="none" strike="noStrike" cap="none" normalizeH="0" baseline="0" dirty="0" smtClean="0">
                <a:ln>
                  <a:noFill/>
                </a:ln>
                <a:solidFill>
                  <a:schemeClr val="tx1"/>
                </a:solidFill>
                <a:effectLst/>
                <a:latin typeface="+mn-lt"/>
              </a:rPr>
              <a:t> </a:t>
            </a:r>
            <a:endParaRPr kumimoji="0" lang="fr-FR" altLang="ru-RU" sz="1800" b="0" i="0" u="none" strike="noStrike" cap="none" normalizeH="0" baseline="0" dirty="0" smtClean="0">
              <a:ln>
                <a:noFill/>
              </a:ln>
              <a:solidFill>
                <a:schemeClr val="tx1"/>
              </a:solidFill>
              <a:effectLst/>
              <a:latin typeface="+mn-lt"/>
            </a:endParaRPr>
          </a:p>
        </p:txBody>
      </p:sp>
      <p:pic>
        <p:nvPicPr>
          <p:cNvPr id="12290" name="Picture 2" descr="Рождество Христово в России: история и традиции - Вестник ЮРПА"/>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500" r="7500"/>
          <a:stretch>
            <a:fillRect/>
          </a:stretch>
        </p:blipFill>
        <p:spPr bwMode="auto">
          <a:xfrm>
            <a:off x="289560" y="237744"/>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Grp="1" noChangeArrowheads="1"/>
          </p:cNvSpPr>
          <p:nvPr>
            <p:ph type="body" sz="half" idx="2"/>
          </p:nvPr>
        </p:nvSpPr>
        <p:spPr bwMode="auto">
          <a:xfrm>
            <a:off x="9127001" y="1181058"/>
            <a:ext cx="2685289" cy="5504723"/>
          </a:xfrm>
          <a:prstGeom prst="rect">
            <a:avLst/>
          </a:prstGeom>
          <a:no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Noël est l'une des fêtes orthodoxes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les plus importantes et les plus vénérées.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Ce jour-là, les chrétiens du monde entier </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célèbrent la fête sainte et le jeûne de la Nativité se termine.</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Ce jour-là, les croyants se préparent</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à la confession et à la communion,</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et préparent également des plats pour le repas de fête.</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Le matin, des services de célébration ont lieu dans les églises.</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buClrTx/>
            </a:pPr>
            <a:r>
              <a:rPr lang="fr-FR" altLang="ru-RU" sz="1600" dirty="0">
                <a:solidFill>
                  <a:srgbClr val="202124"/>
                </a:solidFill>
              </a:rPr>
              <a:t> Célébré le 7 janvier</a:t>
            </a:r>
            <a:endParaRPr kumimoji="0" lang="ru-RU" altLang="ru-RU" sz="1600" b="0" i="0" u="none" strike="noStrike" cap="none" normalizeH="0" baseline="0" dirty="0" smtClean="0">
              <a:ln>
                <a:noFill/>
              </a:ln>
              <a:solidFill>
                <a:srgbClr val="202124"/>
              </a:solidFill>
              <a:effectLst/>
              <a:latin typeface="inheri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2000" b="0" i="0" u="none" strike="noStrike" cap="none" normalizeH="0" baseline="0" dirty="0" smtClean="0">
                <a:ln>
                  <a:noFill/>
                </a:ln>
                <a:solidFill>
                  <a:srgbClr val="202124"/>
                </a:solidFill>
                <a:effectLst/>
                <a:latin typeface="inherit"/>
              </a:rPr>
              <a:t>.</a:t>
            </a:r>
            <a:r>
              <a:rPr kumimoji="0" lang="fr-FR" altLang="ru-RU" sz="2000" b="0" i="0" u="none" strike="noStrike" cap="none" normalizeH="0" baseline="0" dirty="0" smtClean="0">
                <a:ln>
                  <a:noFill/>
                </a:ln>
                <a:solidFill>
                  <a:schemeClr val="tx1"/>
                </a:solidFill>
                <a:effectLst/>
              </a:rPr>
              <a:t> </a:t>
            </a:r>
            <a:endParaRPr kumimoji="0" lang="fr-FR" altLang="ru-RU" sz="2000" b="0" i="0" u="none" strike="noStrike" cap="none" normalizeH="0" baseline="0" dirty="0" smtClean="0">
              <a:ln>
                <a:noFill/>
              </a:ln>
              <a:solidFill>
                <a:schemeClr val="tx1"/>
              </a:solidFill>
              <a:effectLst/>
              <a:latin typeface="Arial" panose="020B0604020202020204" pitchFamily="34" charset="0"/>
            </a:endParaRPr>
          </a:p>
        </p:txBody>
      </p:sp>
      <p:sp>
        <p:nvSpPr>
          <p:cNvPr id="7" name="4-конечная звезда 6"/>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4-конечная звезда 7"/>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2671684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Grp="1" noChangeArrowheads="1"/>
          </p:cNvSpPr>
          <p:nvPr>
            <p:ph type="title"/>
          </p:nvPr>
        </p:nvSpPr>
        <p:spPr bwMode="auto">
          <a:xfrm>
            <a:off x="9282747" y="447378"/>
            <a:ext cx="2490153" cy="1257407"/>
          </a:xfrm>
          <a:prstGeom prst="rect">
            <a:avLst/>
          </a:prstGeom>
          <a:solidFill>
            <a:srgbClr val="F8F9FA">
              <a:alpha val="57000"/>
            </a:srgbClr>
          </a:solid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b="0" i="0" u="none" strike="noStrike" cap="none" normalizeH="0" baseline="0" dirty="0" smtClean="0">
                <a:ln>
                  <a:noFill/>
                </a:ln>
                <a:solidFill>
                  <a:srgbClr val="202124"/>
                </a:solidFill>
                <a:effectLst/>
                <a:latin typeface="+mn-lt"/>
              </a:rPr>
              <a:t>Fête du Défenseur de la Patrie</a:t>
            </a:r>
            <a:r>
              <a:rPr kumimoji="0" lang="fr-FR" altLang="ru-RU" b="0" i="0" u="none" strike="noStrike" cap="none" normalizeH="0" baseline="0" dirty="0" smtClean="0">
                <a:ln>
                  <a:noFill/>
                </a:ln>
                <a:solidFill>
                  <a:schemeClr val="tx1"/>
                </a:solidFill>
                <a:effectLst/>
                <a:latin typeface="+mn-lt"/>
              </a:rPr>
              <a:t> </a:t>
            </a:r>
          </a:p>
        </p:txBody>
      </p:sp>
      <p:pic>
        <p:nvPicPr>
          <p:cNvPr id="2050" name="Picture 2" descr="День защитника Отечества 23 февраля в России в 2023 году: суть праздника,  история"/>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2402" r="12402"/>
          <a:stretch>
            <a:fillRect/>
          </a:stretch>
        </p:blipFill>
        <p:spPr bwMode="auto">
          <a:xfrm>
            <a:off x="287243" y="196249"/>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Grp="1" noChangeArrowheads="1"/>
          </p:cNvSpPr>
          <p:nvPr>
            <p:ph type="body" sz="half" idx="2"/>
          </p:nvPr>
        </p:nvSpPr>
        <p:spPr bwMode="auto">
          <a:xfrm>
            <a:off x="9307704" y="1913458"/>
            <a:ext cx="2345373" cy="2734734"/>
          </a:xfrm>
          <a:prstGeom prst="rect">
            <a:avLst/>
          </a:prstGeom>
          <a:no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Ce jour-là, la mémoire des défenseurs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de la Patrie est honorée, </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c'est pourquoi,</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selon la tradition, des couro</a:t>
            </a:r>
            <a:r>
              <a:rPr kumimoji="0" lang="fr-FR" altLang="ru-RU" sz="1800" i="0" u="none" strike="noStrike" cap="none" normalizeH="0" baseline="0" dirty="0" smtClean="0">
                <a:ln>
                  <a:noFill/>
                </a:ln>
                <a:solidFill>
                  <a:srgbClr val="202124"/>
                </a:solidFill>
                <a:effectLst/>
              </a:rPr>
              <a:t>nnes </a:t>
            </a:r>
            <a:r>
              <a:rPr kumimoji="0" lang="fr-FR" altLang="ru-RU" sz="1800" b="0" i="0" u="none" strike="noStrike" cap="none" normalizeH="0" baseline="0" dirty="0" smtClean="0">
                <a:ln>
                  <a:noFill/>
                </a:ln>
                <a:solidFill>
                  <a:srgbClr val="202124"/>
                </a:solidFill>
                <a:effectLst/>
              </a:rPr>
              <a:t>sont déposées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sur les fosses communes et les monuments militaires.</a:t>
            </a:r>
            <a:r>
              <a:rPr kumimoji="0" lang="fr-FR" altLang="ru-RU" sz="1800" b="0" i="0" u="none" strike="noStrike" cap="none" normalizeH="0" baseline="0" dirty="0" smtClean="0">
                <a:ln>
                  <a:noFill/>
                </a:ln>
                <a:solidFill>
                  <a:schemeClr val="tx1"/>
                </a:solidFill>
                <a:effectLst/>
              </a:rPr>
              <a:t> </a:t>
            </a:r>
            <a:endParaRPr kumimoji="0" lang="ru-RU" altLang="ru-RU" sz="1800" b="0" i="0" u="none" strike="noStrike" cap="none" normalizeH="0" baseline="0" dirty="0" smtClean="0">
              <a:ln>
                <a:noFill/>
              </a:ln>
              <a:solidFill>
                <a:schemeClr val="tx1"/>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chemeClr val="tx1"/>
                </a:solidFill>
                <a:effectLst/>
              </a:rPr>
              <a:t>célébré le 23 février</a:t>
            </a:r>
          </a:p>
        </p:txBody>
      </p:sp>
      <p:sp>
        <p:nvSpPr>
          <p:cNvPr id="7" name="4-конечная звезда 6"/>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4-конечная звезда 7"/>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279417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p:cNvSpPr>
            <a:spLocks noGrp="1" noChangeArrowheads="1"/>
          </p:cNvSpPr>
          <p:nvPr>
            <p:ph type="title"/>
          </p:nvPr>
        </p:nvSpPr>
        <p:spPr bwMode="auto">
          <a:xfrm>
            <a:off x="9158291" y="354990"/>
            <a:ext cx="2604172" cy="1134296"/>
          </a:xfrm>
          <a:prstGeom prst="rect">
            <a:avLst/>
          </a:prstGeom>
          <a:solidFill>
            <a:srgbClr val="F8F9FA">
              <a:alpha val="57000"/>
            </a:srgbClr>
          </a:solid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2400" b="0" i="0" u="none" strike="noStrike" cap="none" normalizeH="0" baseline="0" dirty="0" smtClean="0">
                <a:ln>
                  <a:noFill/>
                </a:ln>
                <a:solidFill>
                  <a:srgbClr val="202124"/>
                </a:solidFill>
                <a:effectLst/>
                <a:latin typeface="+mn-lt"/>
              </a:rPr>
              <a:t>Journée </a:t>
            </a:r>
            <a:r>
              <a:rPr kumimoji="0" lang="ru-RU" altLang="ru-RU" sz="2400" b="0" i="0" u="none" strike="noStrike" cap="none" normalizeH="0" baseline="0" dirty="0" smtClean="0">
                <a:ln>
                  <a:noFill/>
                </a:ln>
                <a:solidFill>
                  <a:srgbClr val="202124"/>
                </a:solidFill>
                <a:effectLst/>
                <a:latin typeface="+mn-lt"/>
              </a:rPr>
              <a:t/>
            </a:r>
            <a:br>
              <a:rPr kumimoji="0" lang="ru-RU" altLang="ru-RU" sz="2400" b="0" i="0" u="none" strike="noStrike" cap="none" normalizeH="0" baseline="0" dirty="0" smtClean="0">
                <a:ln>
                  <a:noFill/>
                </a:ln>
                <a:solidFill>
                  <a:srgbClr val="202124"/>
                </a:solidFill>
                <a:effectLst/>
                <a:latin typeface="+mn-lt"/>
              </a:rPr>
            </a:br>
            <a:r>
              <a:rPr kumimoji="0" lang="fr-FR" altLang="ru-RU" b="0" i="0" u="none" strike="noStrike" cap="none" normalizeH="0" baseline="0" dirty="0" smtClean="0">
                <a:ln>
                  <a:noFill/>
                </a:ln>
                <a:solidFill>
                  <a:srgbClr val="202124"/>
                </a:solidFill>
                <a:effectLst/>
                <a:latin typeface="+mn-lt"/>
              </a:rPr>
              <a:t>internationale</a:t>
            </a:r>
            <a:r>
              <a:rPr lang="ru-RU" altLang="ru-RU" sz="2400" dirty="0">
                <a:solidFill>
                  <a:srgbClr val="202124"/>
                </a:solidFill>
                <a:latin typeface="+mn-lt"/>
              </a:rPr>
              <a:t> </a:t>
            </a:r>
            <a:r>
              <a:rPr kumimoji="0" lang="fr-FR" altLang="ru-RU" sz="2400" b="0" i="0" u="none" strike="noStrike" cap="none" normalizeH="0" baseline="0" dirty="0" smtClean="0">
                <a:ln>
                  <a:noFill/>
                </a:ln>
                <a:solidFill>
                  <a:srgbClr val="202124"/>
                </a:solidFill>
                <a:effectLst/>
                <a:latin typeface="+mn-lt"/>
              </a:rPr>
              <a:t>de la femme</a:t>
            </a:r>
            <a:r>
              <a:rPr kumimoji="0" lang="fr-FR" altLang="ru-RU" sz="2400" b="0" i="0" u="none" strike="noStrike" cap="none" normalizeH="0" baseline="0" dirty="0" smtClean="0">
                <a:ln>
                  <a:noFill/>
                </a:ln>
                <a:solidFill>
                  <a:schemeClr val="tx1"/>
                </a:solidFill>
                <a:effectLst/>
                <a:latin typeface="+mn-lt"/>
              </a:rPr>
              <a:t> </a:t>
            </a:r>
          </a:p>
        </p:txBody>
      </p:sp>
      <p:pic>
        <p:nvPicPr>
          <p:cNvPr id="3081" name="Picture 9" descr="Квест для девочек на 8 МАРТА в школе, детском саду (дошкольников)"/>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6580" r="16580"/>
          <a:stretch>
            <a:fillRect/>
          </a:stretch>
        </p:blipFill>
        <p:spPr bwMode="auto">
          <a:xfrm>
            <a:off x="287243" y="272943"/>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1"/>
          <p:cNvSpPr>
            <a:spLocks noGrp="1" noChangeArrowheads="1"/>
          </p:cNvSpPr>
          <p:nvPr>
            <p:ph type="body" sz="half" idx="2"/>
          </p:nvPr>
        </p:nvSpPr>
        <p:spPr bwMode="auto">
          <a:xfrm>
            <a:off x="9187842" y="1689340"/>
            <a:ext cx="2545073" cy="4735282"/>
          </a:xfrm>
          <a:prstGeom prst="rect">
            <a:avLst/>
          </a:prstGeom>
          <a:no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Cette fête comprend la tradition</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bien établie d'offrir des fleurs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et d'autres cadeaux aux femmes.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"Les fleurs restent le cadeau le plus </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désiré le 8 mars : un homme sur </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deux aimerait les offrir à sa bien-aimée,</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et une femme russe sur deux aimerait </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les recevoir en cadeau."</a:t>
            </a:r>
            <a:r>
              <a:rPr kumimoji="0" lang="fr-FR" altLang="ru-RU" sz="1800" b="0" i="0" u="none" strike="noStrike" cap="none" normalizeH="0" baseline="0" dirty="0" smtClean="0">
                <a:ln>
                  <a:noFill/>
                </a:ln>
                <a:solidFill>
                  <a:schemeClr val="tx1"/>
                </a:solidFill>
                <a:effectLst/>
              </a:rPr>
              <a:t> </a:t>
            </a:r>
            <a:endParaRPr kumimoji="0" lang="ru-RU" altLang="ru-RU" sz="1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smtClean="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fr-FR" altLang="ru-RU" sz="20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6"/>
          <p:cNvSpPr>
            <a:spLocks noChangeArrowheads="1"/>
          </p:cNvSpPr>
          <p:nvPr/>
        </p:nvSpPr>
        <p:spPr bwMode="auto">
          <a:xfrm>
            <a:off x="9682920" y="5362682"/>
            <a:ext cx="1554913" cy="888075"/>
          </a:xfrm>
          <a:prstGeom prst="rect">
            <a:avLst/>
          </a:prstGeom>
          <a:noFill/>
          <a:ln>
            <a:noFill/>
          </a:ln>
          <a:effectLs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100" b="0" i="0" u="none" strike="noStrike" cap="none" normalizeH="0" baseline="0" dirty="0" smtClean="0">
              <a:ln>
                <a:noFill/>
              </a:ln>
              <a:solidFill>
                <a:srgbClr val="202124"/>
              </a:solidFill>
              <a:effectLst/>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endParaRPr lang="ru-RU" altLang="ru-RU" sz="2100" dirty="0" smtClean="0">
              <a:solidFill>
                <a:srgbClr val="202124"/>
              </a:solidFill>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ru-RU" b="0" i="0" u="none" strike="noStrike" cap="none" normalizeH="0" baseline="0" dirty="0" smtClean="0">
                <a:ln>
                  <a:noFill/>
                </a:ln>
                <a:solidFill>
                  <a:srgbClr val="202124"/>
                </a:solidFill>
                <a:effectLst/>
              </a:rPr>
              <a:t>célébré le 8 mars</a:t>
            </a:r>
            <a:r>
              <a:rPr kumimoji="0" lang="fr-FR" altLang="ru-RU" b="0" i="0" u="none" strike="noStrike" cap="none" normalizeH="0" baseline="0" dirty="0" smtClean="0">
                <a:ln>
                  <a:noFill/>
                </a:ln>
                <a:solidFill>
                  <a:schemeClr val="tx1"/>
                </a:solidFill>
                <a:effectLst/>
              </a:rPr>
              <a:t> </a:t>
            </a:r>
          </a:p>
        </p:txBody>
      </p:sp>
      <p:sp>
        <p:nvSpPr>
          <p:cNvPr id="6" name="4-конечная звезда 5"/>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4-конечная звезда 6"/>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981311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title"/>
          </p:nvPr>
        </p:nvSpPr>
        <p:spPr bwMode="auto">
          <a:xfrm>
            <a:off x="9235440" y="455420"/>
            <a:ext cx="2550541" cy="826519"/>
          </a:xfrm>
          <a:prstGeom prst="rect">
            <a:avLst/>
          </a:prstGeom>
          <a:solidFill>
            <a:schemeClr val="bg1">
              <a:alpha val="57000"/>
            </a:schemeClr>
          </a:solid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b="0" i="0" u="none" strike="noStrike" cap="none" normalizeH="0" baseline="0" dirty="0" smtClean="0">
                <a:ln>
                  <a:noFill/>
                </a:ln>
                <a:solidFill>
                  <a:srgbClr val="202124"/>
                </a:solidFill>
                <a:effectLst/>
                <a:latin typeface="+mn-lt"/>
              </a:rPr>
              <a:t>Printemps et fête</a:t>
            </a:r>
            <a:r>
              <a:rPr kumimoji="0" lang="ru-RU" altLang="ru-RU" b="0" i="0" u="none" strike="noStrike" cap="none" normalizeH="0" baseline="0" dirty="0" smtClean="0">
                <a:ln>
                  <a:noFill/>
                </a:ln>
                <a:solidFill>
                  <a:srgbClr val="202124"/>
                </a:solidFill>
                <a:effectLst/>
                <a:latin typeface="+mn-lt"/>
              </a:rPr>
              <a:t/>
            </a:r>
            <a:br>
              <a:rPr kumimoji="0" lang="ru-RU" altLang="ru-RU" b="0" i="0" u="none" strike="noStrike" cap="none" normalizeH="0" baseline="0" dirty="0" smtClean="0">
                <a:ln>
                  <a:noFill/>
                </a:ln>
                <a:solidFill>
                  <a:srgbClr val="202124"/>
                </a:solidFill>
                <a:effectLst/>
                <a:latin typeface="+mn-lt"/>
              </a:rPr>
            </a:br>
            <a:r>
              <a:rPr kumimoji="0" lang="fr-FR" altLang="ru-RU" b="0" i="0" u="none" strike="noStrike" cap="none" normalizeH="0" baseline="0" dirty="0" smtClean="0">
                <a:ln>
                  <a:noFill/>
                </a:ln>
                <a:solidFill>
                  <a:srgbClr val="202124"/>
                </a:solidFill>
                <a:effectLst/>
                <a:latin typeface="+mn-lt"/>
              </a:rPr>
              <a:t> du travail</a:t>
            </a:r>
            <a:r>
              <a:rPr kumimoji="0" lang="fr-FR" altLang="ru-RU" b="0" i="0" u="none" strike="noStrike" cap="none" normalizeH="0" baseline="0" dirty="0" smtClean="0">
                <a:ln>
                  <a:noFill/>
                </a:ln>
                <a:solidFill>
                  <a:schemeClr val="tx1"/>
                </a:solidFill>
                <a:effectLst/>
                <a:latin typeface="+mn-lt"/>
              </a:rPr>
              <a:t> </a:t>
            </a:r>
          </a:p>
        </p:txBody>
      </p:sp>
      <p:pic>
        <p:nvPicPr>
          <p:cNvPr id="8194" name="Picture 2" descr="Первое мая (Праздник весны и труда): история, почему так называется, суть и  как отмечают"/>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2402" r="12402"/>
          <a:stretch>
            <a:fillRect/>
          </a:stretch>
        </p:blipFill>
        <p:spPr bwMode="auto">
          <a:xfrm>
            <a:off x="198120" y="242060"/>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4" name="Текст 3"/>
          <p:cNvSpPr>
            <a:spLocks noGrp="1"/>
          </p:cNvSpPr>
          <p:nvPr>
            <p:ph type="body" sz="half" idx="2"/>
          </p:nvPr>
        </p:nvSpPr>
        <p:spPr>
          <a:xfrm>
            <a:off x="9235440" y="1493520"/>
            <a:ext cx="2432304" cy="3502152"/>
          </a:xfrm>
        </p:spPr>
        <p:txBody>
          <a:bodyPr>
            <a:noAutofit/>
          </a:bodyPr>
          <a:lstStyle/>
          <a:p>
            <a:pPr algn="ctr"/>
            <a:r>
              <a:rPr lang="fr-FR" sz="1800" dirty="0" smtClean="0"/>
              <a:t>Malgré le fait que le 1er mai avait initialement un caractère politique, c'est pourquoi il était célébré de manière assez stricte, au fil du temps, il est devenu une fête populaire préférée. Les slogans appelant à l’action contre le système capitaliste ont été remplacés par des banderoles sur lesquelles étaient écrites des félicitations solennelles.</a:t>
            </a:r>
          </a:p>
          <a:p>
            <a:pPr algn="ctr"/>
            <a:r>
              <a:rPr lang="fr-FR" sz="1800" dirty="0" smtClean="0"/>
              <a:t>célébré le 1er mai</a:t>
            </a:r>
            <a:endParaRPr lang="ru-RU" sz="1800" dirty="0"/>
          </a:p>
        </p:txBody>
      </p:sp>
      <p:sp>
        <p:nvSpPr>
          <p:cNvPr id="6" name="4-конечная звезда 5"/>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4-конечная звезда 6"/>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711144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Grp="1" noChangeArrowheads="1"/>
          </p:cNvSpPr>
          <p:nvPr>
            <p:ph type="title"/>
          </p:nvPr>
        </p:nvSpPr>
        <p:spPr bwMode="auto">
          <a:xfrm>
            <a:off x="9296400" y="637223"/>
            <a:ext cx="2432304" cy="395632"/>
          </a:xfrm>
          <a:prstGeom prst="rect">
            <a:avLst/>
          </a:prstGeom>
          <a:solidFill>
            <a:srgbClr val="F8F9FA">
              <a:alpha val="57000"/>
            </a:srgbClr>
          </a:solid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2400" b="0" i="0" u="none" strike="noStrike" cap="none" normalizeH="0" baseline="0" dirty="0" smtClean="0">
                <a:ln>
                  <a:noFill/>
                </a:ln>
                <a:solidFill>
                  <a:srgbClr val="202124"/>
                </a:solidFill>
                <a:effectLst/>
                <a:latin typeface="+mn-lt"/>
              </a:rPr>
              <a:t>Jour de la </a:t>
            </a:r>
            <a:r>
              <a:rPr kumimoji="0" lang="fr-FR" altLang="ru-RU" b="0" i="0" u="none" strike="noStrike" cap="none" normalizeH="0" baseline="0" dirty="0" smtClean="0">
                <a:ln>
                  <a:noFill/>
                </a:ln>
                <a:solidFill>
                  <a:srgbClr val="202124"/>
                </a:solidFill>
                <a:effectLst/>
                <a:latin typeface="+mn-lt"/>
              </a:rPr>
              <a:t>victoire</a:t>
            </a:r>
            <a:r>
              <a:rPr kumimoji="0" lang="fr-FR" altLang="ru-RU" sz="2400" b="0" i="0" u="none" strike="noStrike" cap="none" normalizeH="0" baseline="0" dirty="0" smtClean="0">
                <a:ln>
                  <a:noFill/>
                </a:ln>
                <a:solidFill>
                  <a:schemeClr val="tx1"/>
                </a:solidFill>
                <a:effectLst/>
                <a:latin typeface="+mn-lt"/>
              </a:rPr>
              <a:t> </a:t>
            </a:r>
          </a:p>
        </p:txBody>
      </p:sp>
      <p:pic>
        <p:nvPicPr>
          <p:cNvPr id="9218" name="Picture 2" descr="Как празднуют День Победы за пределами России - Газета.Ru"/>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2285" r="12285"/>
          <a:stretch>
            <a:fillRect/>
          </a:stretch>
        </p:blipFill>
        <p:spPr bwMode="auto">
          <a:xfrm>
            <a:off x="287243" y="182534"/>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4" name="Текст 3"/>
          <p:cNvSpPr>
            <a:spLocks noGrp="1"/>
          </p:cNvSpPr>
          <p:nvPr>
            <p:ph type="body" sz="half" idx="2"/>
          </p:nvPr>
        </p:nvSpPr>
        <p:spPr>
          <a:xfrm>
            <a:off x="9296400" y="1458468"/>
            <a:ext cx="2432304" cy="3502152"/>
          </a:xfrm>
        </p:spPr>
        <p:txBody>
          <a:bodyPr>
            <a:noAutofit/>
          </a:bodyPr>
          <a:lstStyle/>
          <a:p>
            <a:pPr algn="ctr"/>
            <a:r>
              <a:rPr lang="fr-FR" sz="1800" dirty="0" smtClean="0"/>
              <a:t>célébration de la victoire de l'Armée rouge et du peuple soviétique sur l'Allemagne nazie lors de la Grande Guerre patriotique de 1941-1945. Le Jour de la Victoire, des défilés militaires et des feux d'artifice festifs ont lieu dans de nombreuses villes russes.</a:t>
            </a:r>
          </a:p>
          <a:p>
            <a:pPr algn="ctr"/>
            <a:r>
              <a:rPr lang="fr-FR" sz="1800" dirty="0" smtClean="0"/>
              <a:t>célébré le 9 mai</a:t>
            </a:r>
            <a:endParaRPr lang="ru-RU" sz="1800" dirty="0"/>
          </a:p>
        </p:txBody>
      </p:sp>
      <p:sp>
        <p:nvSpPr>
          <p:cNvPr id="5" name="4-конечная звезда 4"/>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4-конечная звезда 6"/>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042017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title"/>
          </p:nvPr>
        </p:nvSpPr>
        <p:spPr bwMode="auto">
          <a:xfrm>
            <a:off x="9158930" y="590801"/>
            <a:ext cx="2637424" cy="826519"/>
          </a:xfrm>
          <a:prstGeom prst="rect">
            <a:avLst/>
          </a:prstGeom>
          <a:solidFill>
            <a:srgbClr val="F8F9FA">
              <a:alpha val="57000"/>
            </a:srgbClr>
          </a:solid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b="0" i="0" u="none" strike="noStrike" cap="none" normalizeH="0" baseline="0" dirty="0" smtClean="0">
                <a:ln>
                  <a:noFill/>
                </a:ln>
                <a:solidFill>
                  <a:srgbClr val="202124"/>
                </a:solidFill>
                <a:effectLst/>
                <a:latin typeface="+mn-lt"/>
              </a:rPr>
              <a:t>Journée de la Russie</a:t>
            </a:r>
            <a:r>
              <a:rPr kumimoji="0" lang="fr-FR" altLang="ru-RU" b="0" i="0" u="none" strike="noStrike" cap="none" normalizeH="0" baseline="0" dirty="0" smtClean="0">
                <a:ln>
                  <a:noFill/>
                </a:ln>
                <a:solidFill>
                  <a:schemeClr val="tx1"/>
                </a:solidFill>
                <a:effectLst/>
                <a:latin typeface="+mn-lt"/>
              </a:rPr>
              <a:t> </a:t>
            </a:r>
          </a:p>
        </p:txBody>
      </p:sp>
      <p:pic>
        <p:nvPicPr>
          <p:cNvPr id="10242" name="Picture 2" descr="День России объединил детей от Дальнего Востока до Крыма / Минпросвещения  России"/>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5457" r="5457"/>
          <a:stretch>
            <a:fillRect/>
          </a:stretch>
        </p:blipFill>
        <p:spPr bwMode="auto">
          <a:xfrm>
            <a:off x="287243" y="224605"/>
            <a:ext cx="8531352" cy="6382512"/>
          </a:xfrm>
          <a:prstGeom prst="rect">
            <a:avLst/>
          </a:prstGeom>
          <a:noFill/>
          <a:extLst>
            <a:ext uri="{909E8E84-426E-40DD-AFC4-6F175D3DCCD1}">
              <a14:hiddenFill xmlns:a14="http://schemas.microsoft.com/office/drawing/2010/main">
                <a:solidFill>
                  <a:srgbClr val="FFFFFF"/>
                </a:solidFill>
              </a14:hiddenFill>
            </a:ext>
          </a:extLst>
        </p:spPr>
      </p:pic>
      <p:sp>
        <p:nvSpPr>
          <p:cNvPr id="4" name="Текст 3"/>
          <p:cNvSpPr>
            <a:spLocks noGrp="1"/>
          </p:cNvSpPr>
          <p:nvPr>
            <p:ph type="body" sz="half" idx="2"/>
          </p:nvPr>
        </p:nvSpPr>
        <p:spPr>
          <a:xfrm>
            <a:off x="9261490" y="1417320"/>
            <a:ext cx="2432304" cy="3502152"/>
          </a:xfrm>
        </p:spPr>
        <p:txBody>
          <a:bodyPr>
            <a:noAutofit/>
          </a:bodyPr>
          <a:lstStyle/>
          <a:p>
            <a:pPr algn="ctr"/>
            <a:r>
              <a:rPr lang="fr-FR" sz="1800" dirty="0" smtClean="0"/>
              <a:t>Aujourd'hui, des manifestations à l'occasion de la Journée de la Russie ont lieu dans toutes les régions et même dans les petites villes. Traditionnellement, des concerts et des événements sportifs ont lieu le 12 juin et des bénévoles organisent diverses manifestations.</a:t>
            </a:r>
          </a:p>
          <a:p>
            <a:pPr algn="ctr"/>
            <a:r>
              <a:rPr lang="fr-FR" sz="1800" dirty="0" smtClean="0"/>
              <a:t>Célébré le 12 juin.</a:t>
            </a:r>
            <a:endParaRPr lang="ru-RU" sz="1800" dirty="0"/>
          </a:p>
        </p:txBody>
      </p:sp>
      <p:sp>
        <p:nvSpPr>
          <p:cNvPr id="6" name="4-конечная звезда 5"/>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4-конечная звезда 6"/>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2838091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8"/>
          <p:cNvSpPr>
            <a:spLocks noGrp="1" noChangeArrowheads="1"/>
          </p:cNvSpPr>
          <p:nvPr>
            <p:ph type="title"/>
          </p:nvPr>
        </p:nvSpPr>
        <p:spPr bwMode="auto">
          <a:xfrm>
            <a:off x="9241215" y="671489"/>
            <a:ext cx="2526632" cy="826519"/>
          </a:xfrm>
          <a:prstGeom prst="rect">
            <a:avLst/>
          </a:prstGeom>
          <a:solidFill>
            <a:schemeClr val="bg1">
              <a:alpha val="57000"/>
            </a:schemeClr>
          </a:solidFill>
          <a:ln>
            <a:noFill/>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b="0" i="0" u="none" strike="noStrike" cap="none" normalizeH="0" baseline="0" dirty="0" smtClean="0">
                <a:ln>
                  <a:noFill/>
                </a:ln>
                <a:solidFill>
                  <a:srgbClr val="202124"/>
                </a:solidFill>
                <a:effectLst/>
                <a:latin typeface="+mn-lt"/>
              </a:rPr>
              <a:t>Journée de</a:t>
            </a:r>
            <a:r>
              <a:rPr kumimoji="0" lang="ru-RU" altLang="ru-RU" b="0" i="0" u="none" strike="noStrike" cap="none" normalizeH="0" baseline="0" dirty="0" smtClean="0">
                <a:ln>
                  <a:noFill/>
                </a:ln>
                <a:solidFill>
                  <a:srgbClr val="202124"/>
                </a:solidFill>
                <a:effectLst/>
                <a:latin typeface="+mn-lt"/>
              </a:rPr>
              <a:t/>
            </a:r>
            <a:br>
              <a:rPr kumimoji="0" lang="ru-RU" altLang="ru-RU" b="0" i="0" u="none" strike="noStrike" cap="none" normalizeH="0" baseline="0" dirty="0" smtClean="0">
                <a:ln>
                  <a:noFill/>
                </a:ln>
                <a:solidFill>
                  <a:srgbClr val="202124"/>
                </a:solidFill>
                <a:effectLst/>
                <a:latin typeface="+mn-lt"/>
              </a:rPr>
            </a:br>
            <a:r>
              <a:rPr kumimoji="0" lang="fr-FR" altLang="ru-RU" b="0" i="0" u="none" strike="noStrike" cap="none" normalizeH="0" baseline="0" dirty="0" smtClean="0">
                <a:ln>
                  <a:noFill/>
                </a:ln>
                <a:solidFill>
                  <a:srgbClr val="202124"/>
                </a:solidFill>
                <a:effectLst/>
                <a:latin typeface="+mn-lt"/>
              </a:rPr>
              <a:t> la connaissance</a:t>
            </a:r>
            <a:r>
              <a:rPr kumimoji="0" lang="fr-FR" altLang="ru-RU" b="0" i="0" u="none" strike="noStrike" cap="none" normalizeH="0" baseline="0" dirty="0" smtClean="0">
                <a:ln>
                  <a:noFill/>
                </a:ln>
                <a:solidFill>
                  <a:schemeClr val="tx1"/>
                </a:solidFill>
                <a:effectLst/>
                <a:latin typeface="+mn-lt"/>
              </a:rPr>
              <a:t> </a:t>
            </a:r>
          </a:p>
        </p:txBody>
      </p:sp>
      <p:pic>
        <p:nvPicPr>
          <p:cNvPr id="8" name="Рисунок 7"/>
          <p:cNvPicPr>
            <a:picLocks noGrp="1" noChangeAspect="1"/>
          </p:cNvPicPr>
          <p:nvPr>
            <p:ph type="pic" idx="1"/>
          </p:nvPr>
        </p:nvPicPr>
        <p:blipFill>
          <a:blip r:embed="rId2"/>
          <a:srcRect l="5439" r="5439"/>
          <a:stretch>
            <a:fillRect/>
          </a:stretch>
        </p:blipFill>
        <p:spPr>
          <a:xfrm>
            <a:off x="320040" y="177272"/>
            <a:ext cx="8531352" cy="6382512"/>
          </a:xfrm>
          <a:prstGeom prst="rect">
            <a:avLst/>
          </a:prstGeom>
        </p:spPr>
      </p:pic>
      <p:sp>
        <p:nvSpPr>
          <p:cNvPr id="9" name="Rectangle 7"/>
          <p:cNvSpPr>
            <a:spLocks noGrp="1" noChangeArrowheads="1"/>
          </p:cNvSpPr>
          <p:nvPr>
            <p:ph type="body" sz="half" idx="2"/>
          </p:nvPr>
        </p:nvSpPr>
        <p:spPr bwMode="auto">
          <a:xfrm>
            <a:off x="9191817" y="1862662"/>
            <a:ext cx="2576030" cy="3011733"/>
          </a:xfrm>
          <a:prstGeom prst="rect">
            <a:avLst/>
          </a:prstGeom>
          <a:noFill/>
          <a:ln w="9525">
            <a:noFill/>
            <a:miter lim="800000"/>
            <a:headEnd/>
            <a:tailEnd/>
          </a:ln>
          <a:effectLst/>
          <a:extLst/>
        </p:spPr>
        <p:txBody>
          <a:bodyPr vert="horz" wrap="squar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le début d'une nouvelle</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année scolaire pour tous les écoliers,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étudiants, enseignants et conférenciers</a:t>
            </a:r>
            <a:r>
              <a:rPr kumimoji="0" lang="ru-RU" altLang="ru-RU" sz="1800" b="0" i="0" u="none" strike="noStrike" cap="none" normalizeH="0" dirty="0" smtClean="0">
                <a:ln>
                  <a:noFill/>
                </a:ln>
                <a:solidFill>
                  <a:srgbClr val="202124"/>
                </a:solidFill>
                <a:effectLst/>
              </a:rPr>
              <a:t> </a:t>
            </a:r>
            <a:r>
              <a:rPr kumimoji="0" lang="fr-FR" altLang="ru-RU" sz="1800" b="0" i="0" u="none" strike="noStrike" cap="none" normalizeH="0" baseline="0" dirty="0" smtClean="0">
                <a:ln>
                  <a:noFill/>
                </a:ln>
                <a:solidFill>
                  <a:srgbClr val="202124"/>
                </a:solidFill>
                <a:effectLst/>
              </a:rPr>
              <a:t>russes.</a:t>
            </a:r>
            <a:endParaRPr kumimoji="0" lang="ru-RU" altLang="ru-RU" sz="1800" b="0" i="0" u="none" strike="noStrike" cap="none" normalizeH="0" baseline="0" dirty="0" smtClean="0">
              <a:ln>
                <a:noFill/>
              </a:ln>
              <a:solidFill>
                <a:srgbClr val="202124"/>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1800" b="0" i="0" u="none" strike="noStrike" cap="none" normalizeH="0" baseline="0" dirty="0" smtClean="0">
                <a:ln>
                  <a:noFill/>
                </a:ln>
                <a:solidFill>
                  <a:srgbClr val="202124"/>
                </a:solidFill>
                <a:effectLst/>
              </a:rPr>
              <a:t> Ce jour-là, les écoles organisent traditionnellement des assemblées cérémoniales et des heures de cours. célébré le 1er septembre</a:t>
            </a:r>
            <a:r>
              <a:rPr kumimoji="0" lang="fr-FR" altLang="ru-RU" sz="1800" b="0" i="0" u="none" strike="noStrike" cap="none" normalizeH="0" baseline="0" dirty="0" smtClean="0">
                <a:ln>
                  <a:noFill/>
                </a:ln>
                <a:solidFill>
                  <a:schemeClr val="tx1"/>
                </a:solidFill>
                <a:effectLst/>
              </a:rPr>
              <a:t> </a:t>
            </a:r>
          </a:p>
        </p:txBody>
      </p:sp>
      <p:sp>
        <p:nvSpPr>
          <p:cNvPr id="5" name="4-конечная звезда 4"/>
          <p:cNvSpPr/>
          <p:nvPr/>
        </p:nvSpPr>
        <p:spPr>
          <a:xfrm>
            <a:off x="45335" y="6250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4-конечная звезда 5"/>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9320646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title"/>
          </p:nvPr>
        </p:nvSpPr>
        <p:spPr bwMode="auto">
          <a:xfrm>
            <a:off x="9237028" y="524001"/>
            <a:ext cx="2487027" cy="826519"/>
          </a:xfrm>
          <a:prstGeom prst="rect">
            <a:avLst/>
          </a:prstGeom>
          <a:solidFill>
            <a:srgbClr val="F8F9FA">
              <a:alpha val="57000"/>
            </a:srgbClr>
          </a:solidFill>
          <a:ln>
            <a:noFill/>
          </a:ln>
          <a:effectLst/>
          <a:extLst/>
        </p:spPr>
        <p:txBody>
          <a:bodyPr vert="horz" wrap="none" lIns="0" tIns="-17457" rIns="0" bIns="-17457"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b="0" i="0" u="none" strike="noStrike" cap="none" normalizeH="0" baseline="0" dirty="0" smtClean="0">
                <a:ln>
                  <a:noFill/>
                </a:ln>
                <a:solidFill>
                  <a:srgbClr val="202124"/>
                </a:solidFill>
                <a:effectLst/>
                <a:latin typeface="+mn-lt"/>
              </a:rPr>
              <a:t>journée de l'unité </a:t>
            </a:r>
            <a:r>
              <a:rPr kumimoji="0" lang="ru-RU" altLang="ru-RU" b="0" i="0" u="none" strike="noStrike" cap="none" normalizeH="0" baseline="0" dirty="0" smtClean="0">
                <a:ln>
                  <a:noFill/>
                </a:ln>
                <a:solidFill>
                  <a:srgbClr val="202124"/>
                </a:solidFill>
                <a:effectLst/>
                <a:latin typeface="+mn-lt"/>
              </a:rPr>
              <a:t/>
            </a:r>
            <a:br>
              <a:rPr kumimoji="0" lang="ru-RU" altLang="ru-RU" b="0" i="0" u="none" strike="noStrike" cap="none" normalizeH="0" baseline="0" dirty="0" smtClean="0">
                <a:ln>
                  <a:noFill/>
                </a:ln>
                <a:solidFill>
                  <a:srgbClr val="202124"/>
                </a:solidFill>
                <a:effectLst/>
                <a:latin typeface="+mn-lt"/>
              </a:rPr>
            </a:br>
            <a:r>
              <a:rPr kumimoji="0" lang="fr-FR" altLang="ru-RU" b="0" i="0" u="none" strike="noStrike" cap="none" normalizeH="0" baseline="0" dirty="0" smtClean="0">
                <a:ln>
                  <a:noFill/>
                </a:ln>
                <a:solidFill>
                  <a:srgbClr val="202124"/>
                </a:solidFill>
                <a:effectLst/>
                <a:latin typeface="+mn-lt"/>
              </a:rPr>
              <a:t>nationale</a:t>
            </a:r>
            <a:r>
              <a:rPr kumimoji="0" lang="fr-FR" altLang="ru-RU" b="0" i="0" u="none" strike="noStrike" cap="none" normalizeH="0" baseline="0" dirty="0" smtClean="0">
                <a:ln>
                  <a:noFill/>
                </a:ln>
                <a:solidFill>
                  <a:schemeClr val="tx1"/>
                </a:solidFill>
                <a:effectLst/>
                <a:latin typeface="+mn-lt"/>
              </a:rPr>
              <a:t> </a:t>
            </a:r>
          </a:p>
        </p:txBody>
      </p:sp>
      <p:pic>
        <p:nvPicPr>
          <p:cNvPr id="5122" name="Picture 2" descr="Как отмечали День народного единства в разные годы (фото) — LipetskMedia"/>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64" r="7764"/>
          <a:stretch>
            <a:fillRect/>
          </a:stretch>
        </p:blipFill>
        <p:spPr bwMode="auto">
          <a:xfrm>
            <a:off x="822961" y="291138"/>
            <a:ext cx="8001228" cy="631784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4"/>
          <p:cNvSpPr>
            <a:spLocks noGrp="1" noChangeArrowheads="1"/>
          </p:cNvSpPr>
          <p:nvPr>
            <p:ph type="body" sz="half" idx="2"/>
          </p:nvPr>
        </p:nvSpPr>
        <p:spPr bwMode="auto">
          <a:xfrm>
            <a:off x="9237028" y="1809206"/>
            <a:ext cx="2503548" cy="4150506"/>
          </a:xfrm>
          <a:prstGeom prst="rect">
            <a:avLst/>
          </a:prstGeom>
          <a:noFill/>
          <a:ln>
            <a:noFill/>
          </a:ln>
          <a:effectLst/>
          <a:extLst/>
        </p:spPr>
        <p:txBody>
          <a:bodyPr vert="horz" wrap="square" lIns="0" tIns="-17457" rIns="0" bIns="-17457" numCol="1" anchor="ctr" anchorCtr="0" compatLnSpc="1">
            <a:prstTxWarp prst="textNoShape">
              <a:avLst/>
            </a:prstTxWarp>
            <a:spAutoFit/>
          </a:bodyPr>
          <a:lstStyle/>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Presque toutes les villes russes célèbrent</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 la Journée de l'unité nationale !</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 Il est d'usage d'organiser des concerts gratuits,</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 des défilés et des processions.</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 Il ne vous reste plus qu'à sortir et à vous</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 plonger dans l'ambiance festive.</a:t>
            </a:r>
            <a:endParaRPr kumimoji="0" lang="ru-RU"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endParaRPr kumimoji="0" lang="fr-FR" altLang="ru-RU" sz="1800" b="0" i="0" u="none" strike="noStrike" cap="none" normalizeH="0" baseline="0" dirty="0" smtClean="0">
              <a:ln>
                <a:noFill/>
              </a:ln>
              <a:solidFill>
                <a:srgbClr val="202124"/>
              </a:solidFill>
              <a:effectLst/>
            </a:endParaRPr>
          </a:p>
          <a:p>
            <a:pPr lvl="0" algn="ctr" eaLnBrk="0" fontAlgn="base" hangingPunct="0">
              <a:lnSpc>
                <a:spcPct val="100000"/>
              </a:lnSpc>
              <a:spcBef>
                <a:spcPct val="0"/>
              </a:spcBef>
              <a:spcAft>
                <a:spcPct val="0"/>
              </a:spcAft>
            </a:pPr>
            <a:r>
              <a:rPr kumimoji="0" lang="fr-FR" altLang="ru-RU" sz="1800" b="0" i="0" u="none" strike="noStrike" cap="none" normalizeH="0" baseline="0" dirty="0" smtClean="0">
                <a:ln>
                  <a:noFill/>
                </a:ln>
                <a:solidFill>
                  <a:srgbClr val="202124"/>
                </a:solidFill>
                <a:effectLst/>
              </a:rPr>
              <a:t>célébré le 4 novembre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ru-RU" sz="2000" b="0" i="0" u="none" strike="noStrike" cap="none" normalizeH="0" baseline="0" dirty="0" smtClean="0">
                <a:ln>
                  <a:noFill/>
                </a:ln>
                <a:solidFill>
                  <a:schemeClr val="tx1"/>
                </a:solidFill>
                <a:effectLst/>
              </a:rPr>
              <a:t> </a:t>
            </a:r>
          </a:p>
        </p:txBody>
      </p:sp>
      <p:sp>
        <p:nvSpPr>
          <p:cNvPr id="7" name="4-конечная звезда 6"/>
          <p:cNvSpPr/>
          <p:nvPr/>
        </p:nvSpPr>
        <p:spPr>
          <a:xfrm>
            <a:off x="581052" y="6305359"/>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4-конечная звезда 7"/>
          <p:cNvSpPr/>
          <p:nvPr/>
        </p:nvSpPr>
        <p:spPr>
          <a:xfrm>
            <a:off x="11653077" y="0"/>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8362853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конечная звезда 4"/>
          <p:cNvSpPr/>
          <p:nvPr/>
        </p:nvSpPr>
        <p:spPr>
          <a:xfrm>
            <a:off x="10843366" y="788851"/>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TextBox 1"/>
          <p:cNvSpPr txBox="1"/>
          <p:nvPr/>
        </p:nvSpPr>
        <p:spPr>
          <a:xfrm>
            <a:off x="1630582" y="1838640"/>
            <a:ext cx="9090758" cy="2554545"/>
          </a:xfrm>
          <a:prstGeom prst="rect">
            <a:avLst/>
          </a:prstGeom>
          <a:solidFill>
            <a:schemeClr val="bg1">
              <a:alpha val="57000"/>
            </a:schemeClr>
          </a:solidFill>
        </p:spPr>
        <p:txBody>
          <a:bodyPr wrap="none" rtlCol="0">
            <a:spAutoFit/>
          </a:bodyPr>
          <a:lstStyle/>
          <a:p>
            <a:pPr algn="ctr"/>
            <a:r>
              <a:rPr lang="fr-FR" sz="3200" dirty="0"/>
              <a:t>Ainsi, les fêtes russes constituent une </a:t>
            </a:r>
            <a:r>
              <a:rPr lang="fr-FR" sz="3200" dirty="0" smtClean="0"/>
              <a:t>partie</a:t>
            </a:r>
            <a:endParaRPr lang="ru-RU" sz="3200" dirty="0" smtClean="0"/>
          </a:p>
          <a:p>
            <a:pPr algn="ctr"/>
            <a:r>
              <a:rPr lang="fr-FR" sz="3200" dirty="0" smtClean="0"/>
              <a:t>importante </a:t>
            </a:r>
            <a:r>
              <a:rPr lang="fr-FR" sz="3200" dirty="0"/>
              <a:t>de la culture du peuple.</a:t>
            </a:r>
          </a:p>
          <a:p>
            <a:pPr algn="ctr"/>
            <a:r>
              <a:rPr lang="fr-FR" sz="3200" dirty="0"/>
              <a:t>Ils aident à préserver les </a:t>
            </a:r>
            <a:r>
              <a:rPr lang="en-US" sz="3200" dirty="0" smtClean="0"/>
              <a:t>fetes </a:t>
            </a:r>
          </a:p>
          <a:p>
            <a:pPr algn="ctr"/>
            <a:r>
              <a:rPr lang="fr-FR" sz="3200" dirty="0" smtClean="0"/>
              <a:t>et </a:t>
            </a:r>
            <a:r>
              <a:rPr lang="fr-FR" sz="3200" dirty="0"/>
              <a:t>l'histoire, et créent également une ambiance festive</a:t>
            </a:r>
          </a:p>
          <a:p>
            <a:pPr algn="ctr"/>
            <a:r>
              <a:rPr lang="fr-FR" sz="3200" dirty="0"/>
              <a:t>Et ils rassemblent les gens autour de valeurs communes.</a:t>
            </a:r>
            <a:endParaRPr lang="ru-RU" sz="3200" dirty="0"/>
          </a:p>
        </p:txBody>
      </p:sp>
      <p:cxnSp>
        <p:nvCxnSpPr>
          <p:cNvPr id="3" name="Прямая соединительная линия 2"/>
          <p:cNvCxnSpPr/>
          <p:nvPr/>
        </p:nvCxnSpPr>
        <p:spPr>
          <a:xfrm>
            <a:off x="8869680" y="0"/>
            <a:ext cx="3322320" cy="2346960"/>
          </a:xfrm>
          <a:prstGeom prst="line">
            <a:avLst/>
          </a:prstGeom>
        </p:spPr>
        <p:style>
          <a:lnRef idx="1">
            <a:schemeClr val="dk1"/>
          </a:lnRef>
          <a:fillRef idx="0">
            <a:schemeClr val="dk1"/>
          </a:fillRef>
          <a:effectRef idx="0">
            <a:schemeClr val="dk1"/>
          </a:effectRef>
          <a:fontRef idx="minor">
            <a:schemeClr val="tx1"/>
          </a:fontRef>
        </p:style>
      </p:cxnSp>
      <p:cxnSp>
        <p:nvCxnSpPr>
          <p:cNvPr id="4" name="Прямая соединительная линия 3"/>
          <p:cNvCxnSpPr/>
          <p:nvPr/>
        </p:nvCxnSpPr>
        <p:spPr>
          <a:xfrm>
            <a:off x="9250680" y="0"/>
            <a:ext cx="2941320" cy="2052000"/>
          </a:xfrm>
          <a:prstGeom prst="line">
            <a:avLst/>
          </a:prstGeom>
        </p:spPr>
        <p:style>
          <a:lnRef idx="1">
            <a:schemeClr val="dk1"/>
          </a:lnRef>
          <a:fillRef idx="0">
            <a:schemeClr val="dk1"/>
          </a:fillRef>
          <a:effectRef idx="0">
            <a:schemeClr val="dk1"/>
          </a:effectRef>
          <a:fontRef idx="minor">
            <a:schemeClr val="tx1"/>
          </a:fontRef>
        </p:style>
      </p:cxnSp>
      <p:sp>
        <p:nvSpPr>
          <p:cNvPr id="6" name="4-конечная звезда 5"/>
          <p:cNvSpPr/>
          <p:nvPr/>
        </p:nvSpPr>
        <p:spPr>
          <a:xfrm>
            <a:off x="11327183" y="418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4-конечная звезда 6"/>
          <p:cNvSpPr/>
          <p:nvPr/>
        </p:nvSpPr>
        <p:spPr>
          <a:xfrm>
            <a:off x="250109" y="601183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1228357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конечная звезда 4"/>
          <p:cNvSpPr/>
          <p:nvPr/>
        </p:nvSpPr>
        <p:spPr>
          <a:xfrm>
            <a:off x="10843366" y="788851"/>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TextBox 1"/>
          <p:cNvSpPr txBox="1"/>
          <p:nvPr/>
        </p:nvSpPr>
        <p:spPr>
          <a:xfrm>
            <a:off x="733926" y="722378"/>
            <a:ext cx="3454792" cy="461665"/>
          </a:xfrm>
          <a:prstGeom prst="rect">
            <a:avLst/>
          </a:prstGeom>
          <a:solidFill>
            <a:schemeClr val="bg1">
              <a:alpha val="57000"/>
            </a:schemeClr>
          </a:solidFill>
        </p:spPr>
        <p:txBody>
          <a:bodyPr wrap="none" rtlCol="0">
            <a:spAutoFit/>
          </a:bodyPr>
          <a:lstStyle/>
          <a:p>
            <a:r>
              <a:rPr lang="ru-RU" sz="2400" dirty="0" smtClean="0"/>
              <a:t>Источники информации:</a:t>
            </a:r>
            <a:endParaRPr lang="ru-RU" sz="2400" dirty="0"/>
          </a:p>
        </p:txBody>
      </p:sp>
      <p:cxnSp>
        <p:nvCxnSpPr>
          <p:cNvPr id="3" name="Прямая соединительная линия 2"/>
          <p:cNvCxnSpPr/>
          <p:nvPr/>
        </p:nvCxnSpPr>
        <p:spPr>
          <a:xfrm>
            <a:off x="8869680" y="0"/>
            <a:ext cx="3322320" cy="2346960"/>
          </a:xfrm>
          <a:prstGeom prst="line">
            <a:avLst/>
          </a:prstGeom>
        </p:spPr>
        <p:style>
          <a:lnRef idx="1">
            <a:schemeClr val="dk1"/>
          </a:lnRef>
          <a:fillRef idx="0">
            <a:schemeClr val="dk1"/>
          </a:fillRef>
          <a:effectRef idx="0">
            <a:schemeClr val="dk1"/>
          </a:effectRef>
          <a:fontRef idx="minor">
            <a:schemeClr val="tx1"/>
          </a:fontRef>
        </p:style>
      </p:cxnSp>
      <p:cxnSp>
        <p:nvCxnSpPr>
          <p:cNvPr id="4" name="Прямая соединительная линия 3"/>
          <p:cNvCxnSpPr/>
          <p:nvPr/>
        </p:nvCxnSpPr>
        <p:spPr>
          <a:xfrm>
            <a:off x="9250680" y="0"/>
            <a:ext cx="2941320" cy="2052000"/>
          </a:xfrm>
          <a:prstGeom prst="line">
            <a:avLst/>
          </a:prstGeom>
        </p:spPr>
        <p:style>
          <a:lnRef idx="1">
            <a:schemeClr val="dk1"/>
          </a:lnRef>
          <a:fillRef idx="0">
            <a:schemeClr val="dk1"/>
          </a:fillRef>
          <a:effectRef idx="0">
            <a:schemeClr val="dk1"/>
          </a:effectRef>
          <a:fontRef idx="minor">
            <a:schemeClr val="tx1"/>
          </a:fontRef>
        </p:style>
      </p:cxnSp>
      <p:sp>
        <p:nvSpPr>
          <p:cNvPr id="6" name="4-конечная звезда 5"/>
          <p:cNvSpPr/>
          <p:nvPr/>
        </p:nvSpPr>
        <p:spPr>
          <a:xfrm>
            <a:off x="11327183" y="41875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4-конечная звезда 6"/>
          <p:cNvSpPr/>
          <p:nvPr/>
        </p:nvSpPr>
        <p:spPr>
          <a:xfrm>
            <a:off x="250109" y="6011837"/>
            <a:ext cx="483817" cy="607243"/>
          </a:xfrm>
          <a:prstGeom prst="star4">
            <a:avLst/>
          </a:prstGeom>
          <a:solidFill>
            <a:schemeClr val="bg2">
              <a:lumMod val="90000"/>
            </a:schemeClr>
          </a:solidFill>
          <a:ln>
            <a:solidFill>
              <a:schemeClr val="bg2">
                <a:lumMod val="75000"/>
                <a:alpha val="9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840526" y="1682668"/>
            <a:ext cx="5977214" cy="369332"/>
          </a:xfrm>
          <a:prstGeom prst="rect">
            <a:avLst/>
          </a:prstGeom>
        </p:spPr>
        <p:txBody>
          <a:bodyPr wrap="none">
            <a:spAutoFit/>
          </a:bodyPr>
          <a:lstStyle/>
          <a:p>
            <a:pPr marL="285750" indent="-285750">
              <a:buFont typeface="Arial" panose="020B0604020202020204" pitchFamily="34" charset="0"/>
              <a:buChar char="•"/>
            </a:pPr>
            <a:r>
              <a:rPr lang="en-US" dirty="0"/>
              <a:t>https://germany.mid.ru/ru/rusger/russia/national-holidays/</a:t>
            </a:r>
            <a:endParaRPr lang="ru-RU" dirty="0"/>
          </a:p>
        </p:txBody>
      </p:sp>
      <p:sp>
        <p:nvSpPr>
          <p:cNvPr id="9" name="TextBox 8"/>
          <p:cNvSpPr txBox="1"/>
          <p:nvPr/>
        </p:nvSpPr>
        <p:spPr>
          <a:xfrm>
            <a:off x="733926" y="1211428"/>
            <a:ext cx="1160895" cy="400110"/>
          </a:xfrm>
          <a:prstGeom prst="rect">
            <a:avLst/>
          </a:prstGeom>
          <a:solidFill>
            <a:schemeClr val="bg1">
              <a:alpha val="57000"/>
            </a:schemeClr>
          </a:solidFill>
        </p:spPr>
        <p:txBody>
          <a:bodyPr wrap="none" rtlCol="0">
            <a:spAutoFit/>
          </a:bodyPr>
          <a:lstStyle/>
          <a:p>
            <a:r>
              <a:rPr lang="ru-RU" sz="2000" dirty="0" smtClean="0"/>
              <a:t>С сайтов</a:t>
            </a:r>
            <a:r>
              <a:rPr lang="ru-RU" dirty="0" smtClean="0"/>
              <a:t>:</a:t>
            </a:r>
            <a:endParaRPr lang="ru-RU" dirty="0"/>
          </a:p>
        </p:txBody>
      </p:sp>
      <p:sp>
        <p:nvSpPr>
          <p:cNvPr id="10" name="Прямоугольник 9"/>
          <p:cNvSpPr/>
          <p:nvPr/>
        </p:nvSpPr>
        <p:spPr>
          <a:xfrm>
            <a:off x="840526" y="2181293"/>
            <a:ext cx="4285404" cy="369332"/>
          </a:xfrm>
          <a:prstGeom prst="rect">
            <a:avLst/>
          </a:prstGeom>
        </p:spPr>
        <p:txBody>
          <a:bodyPr wrap="none">
            <a:spAutoFit/>
          </a:bodyPr>
          <a:lstStyle/>
          <a:p>
            <a:pPr marL="285750" indent="-285750">
              <a:buFont typeface="Arial" panose="020B0604020202020204" pitchFamily="34" charset="0"/>
              <a:buChar char="•"/>
            </a:pPr>
            <a:r>
              <a:rPr lang="ru-RU" dirty="0"/>
              <a:t>https://www.calend.ru/holidays/russtate/</a:t>
            </a:r>
          </a:p>
        </p:txBody>
      </p:sp>
      <p:sp>
        <p:nvSpPr>
          <p:cNvPr id="11" name="Прямоугольник 10"/>
          <p:cNvSpPr/>
          <p:nvPr/>
        </p:nvSpPr>
        <p:spPr>
          <a:xfrm>
            <a:off x="840526" y="2684688"/>
            <a:ext cx="6096000" cy="369332"/>
          </a:xfrm>
          <a:prstGeom prst="rect">
            <a:avLst/>
          </a:prstGeom>
        </p:spPr>
        <p:txBody>
          <a:bodyPr>
            <a:spAutoFit/>
          </a:bodyPr>
          <a:lstStyle/>
          <a:p>
            <a:pPr marL="285750" indent="-285750">
              <a:buFont typeface="Arial" panose="020B0604020202020204" pitchFamily="34" charset="0"/>
              <a:buChar char="•"/>
            </a:pPr>
            <a:r>
              <a:rPr lang="en-US" dirty="0"/>
              <a:t>https://www.intergid.ru/holiday/44/</a:t>
            </a:r>
            <a:endParaRPr lang="ru-RU" dirty="0"/>
          </a:p>
        </p:txBody>
      </p:sp>
    </p:spTree>
    <p:extLst>
      <p:ext uri="{BB962C8B-B14F-4D97-AF65-F5344CB8AC3E}">
        <p14:creationId xmlns:p14="http://schemas.microsoft.com/office/powerpoint/2010/main" val="331329771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TM03457510[[fn=Савон]]</Template>
  <TotalTime>142</TotalTime>
  <Words>660</Words>
  <Application>Microsoft Office PowerPoint</Application>
  <PresentationFormat>Широкоэкранный</PresentationFormat>
  <Paragraphs>75</Paragraphs>
  <Slides>14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14</vt:i4>
      </vt:variant>
    </vt:vector>
  </HeadingPairs>
  <TitlesOfParts>
    <vt:vector size="18" baseType="lpstr">
      <vt:lpstr>Arial</vt:lpstr>
      <vt:lpstr>Garamond</vt:lpstr>
      <vt:lpstr>inherit</vt:lpstr>
      <vt:lpstr>Savon</vt:lpstr>
      <vt:lpstr>Презентация PowerPoint</vt:lpstr>
      <vt:lpstr>Презентация PowerPoint</vt:lpstr>
      <vt:lpstr>Презентация PowerPoint</vt:lpstr>
      <vt:lpstr>   Nouvelle année </vt:lpstr>
      <vt:lpstr>   Noël    </vt:lpstr>
      <vt:lpstr>Fête du Défenseur de la Patrie </vt:lpstr>
      <vt:lpstr>Journée  internationale de la femme </vt:lpstr>
      <vt:lpstr>Printemps et fête  du travail </vt:lpstr>
      <vt:lpstr>Jour de la victoire </vt:lpstr>
      <vt:lpstr>Journée de la Russie </vt:lpstr>
      <vt:lpstr>Journée de  la connaissance </vt:lpstr>
      <vt:lpstr>journée de l'unité  nationale </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Марина</dc:creator>
  <cp:lastModifiedBy>Сотрудник</cp:lastModifiedBy>
  <cp:revision>20</cp:revision>
  <dcterms:created xsi:type="dcterms:W3CDTF">2023-11-15T18:18:08Z</dcterms:created>
  <dcterms:modified xsi:type="dcterms:W3CDTF">2025-03-19T05:01:01Z</dcterms:modified>
</cp:coreProperties>
</file>