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9"/>
  </p:notesMasterIdLst>
  <p:sldIdLst>
    <p:sldId id="287" r:id="rId2"/>
    <p:sldId id="281" r:id="rId3"/>
    <p:sldId id="256" r:id="rId4"/>
    <p:sldId id="258" r:id="rId5"/>
    <p:sldId id="259" r:id="rId6"/>
    <p:sldId id="284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1" r:id="rId17"/>
    <p:sldId id="270" r:id="rId18"/>
    <p:sldId id="272" r:id="rId19"/>
    <p:sldId id="273" r:id="rId20"/>
    <p:sldId id="274" r:id="rId21"/>
    <p:sldId id="275" r:id="rId22"/>
    <p:sldId id="277" r:id="rId23"/>
    <p:sldId id="280" r:id="rId24"/>
    <p:sldId id="283" r:id="rId25"/>
    <p:sldId id="276" r:id="rId26"/>
    <p:sldId id="285" r:id="rId27"/>
    <p:sldId id="278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EFBEFE"/>
    <a:srgbClr val="61B6CD"/>
    <a:srgbClr val="6ABAD0"/>
    <a:srgbClr val="6DBCD1"/>
    <a:srgbClr val="67B9CF"/>
    <a:srgbClr val="ECADFD"/>
    <a:srgbClr val="EEB9FD"/>
    <a:srgbClr val="FFB7FF"/>
    <a:srgbClr val="99FF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&#1040;&#1085;&#1103;\Desktop\&#1050;&#1054;&#1053;&#1060;&#1045;&#1056;&#1045;&#1053;&#1062;&#1048;&#1071;\&#1050;&#1085;&#1080;&#1075;&#1072;1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 algn="ctr">
              <a:defRPr sz="800" b="1" i="1" u="none" strike="noStrike" baseline="0">
                <a:solidFill>
                  <a:srgbClr val="800080"/>
                </a:solidFill>
                <a:latin typeface="Arial Cyr"/>
                <a:ea typeface="Arial Cyr"/>
                <a:cs typeface="Arial Cyr"/>
              </a:defRPr>
            </a:pPr>
            <a:r>
              <a:rPr lang="ru-RU" sz="1100" dirty="0" smtClean="0"/>
              <a:t>Показатели состояния мышечной системы по профилю</a:t>
            </a:r>
            <a:r>
              <a:rPr lang="ru-RU" sz="1100" baseline="0" dirty="0" smtClean="0"/>
              <a:t> нарушения осанки за 2015– 2016 учебный год</a:t>
            </a:r>
            <a:endParaRPr lang="ru-RU" sz="1100" dirty="0"/>
          </a:p>
        </c:rich>
      </c:tx>
      <c:layout>
        <c:manualLayout>
          <c:xMode val="edge"/>
          <c:yMode val="edge"/>
          <c:x val="0.14148511276524844"/>
          <c:y val="2.7557701922008682E-2"/>
        </c:manualLayout>
      </c:layout>
      <c:spPr>
        <a:noFill/>
        <a:ln w="25400">
          <a:noFill/>
        </a:ln>
      </c:spPr>
    </c:title>
    <c:view3D>
      <c:rotX val="0"/>
      <c:perspective val="20"/>
    </c:view3D>
    <c:sideWall>
      <c:spPr>
        <a:gradFill rotWithShape="0">
          <a:gsLst>
            <a:gs pos="0">
              <a:srgbClr val="99CCFF"/>
            </a:gs>
            <a:gs pos="100000">
              <a:srgbClr val="CCFFCC"/>
            </a:gs>
          </a:gsLst>
          <a:path path="rect">
            <a:fillToRect r="100000" b="100000"/>
          </a:path>
        </a:gradFill>
        <a:ln w="12700">
          <a:solidFill>
            <a:srgbClr val="808080"/>
          </a:solidFill>
          <a:prstDash val="solid"/>
        </a:ln>
      </c:spPr>
    </c:sideWall>
    <c:backWall>
      <c:spPr>
        <a:gradFill rotWithShape="0">
          <a:gsLst>
            <a:gs pos="0">
              <a:srgbClr val="99CCFF"/>
            </a:gs>
            <a:gs pos="100000">
              <a:srgbClr val="CCFFCC"/>
            </a:gs>
          </a:gsLst>
          <a:path path="rect">
            <a:fillToRect r="100000" b="100000"/>
          </a:path>
        </a:gradFill>
        <a:ln w="12700">
          <a:solidFill>
            <a:srgbClr val="808080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14654871680924358"/>
          <c:y val="0.21311694533940692"/>
          <c:w val="0.79881656804733459"/>
          <c:h val="0.59537091364848505"/>
        </c:manualLayout>
      </c:layout>
      <c:bar3DChart>
        <c:barDir val="col"/>
        <c:grouping val="clustered"/>
        <c:ser>
          <c:idx val="0"/>
          <c:order val="0"/>
          <c:tx>
            <c:v>отлично</c:v>
          </c:tx>
          <c:spPr>
            <a:solidFill>
              <a:srgbClr val="FF8080"/>
            </a:solidFill>
            <a:ln w="12700">
              <a:solidFill>
                <a:srgbClr val="000000"/>
              </a:solidFill>
              <a:prstDash val="solid"/>
            </a:ln>
          </c:spPr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800" b="0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Лист1!$C$77:$C$78</c:f>
              <c:strCache>
                <c:ptCount val="2"/>
                <c:pt idx="0">
                  <c:v>нач.года</c:v>
                </c:pt>
                <c:pt idx="1">
                  <c:v>конец года</c:v>
                </c:pt>
              </c:strCache>
            </c:strRef>
          </c:cat>
          <c:val>
            <c:numRef>
              <c:f>Лист1!$D$77:$D$78</c:f>
              <c:numCache>
                <c:formatCode>0%</c:formatCode>
                <c:ptCount val="2"/>
                <c:pt idx="0">
                  <c:v>0.25</c:v>
                </c:pt>
                <c:pt idx="1">
                  <c:v>0.55000000000000004</c:v>
                </c:pt>
              </c:numCache>
            </c:numRef>
          </c:val>
        </c:ser>
        <c:ser>
          <c:idx val="1"/>
          <c:order val="1"/>
          <c:tx>
            <c:v>хорошо</c:v>
          </c:tx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800" b="0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Лист1!$C$77:$C$78</c:f>
              <c:strCache>
                <c:ptCount val="2"/>
                <c:pt idx="0">
                  <c:v>нач.года</c:v>
                </c:pt>
                <c:pt idx="1">
                  <c:v>конец года</c:v>
                </c:pt>
              </c:strCache>
            </c:strRef>
          </c:cat>
          <c:val>
            <c:numRef>
              <c:f>Лист1!$E$77:$E$78</c:f>
              <c:numCache>
                <c:formatCode>0%</c:formatCode>
                <c:ptCount val="2"/>
                <c:pt idx="0">
                  <c:v>0.51</c:v>
                </c:pt>
                <c:pt idx="1">
                  <c:v>0.4</c:v>
                </c:pt>
              </c:numCache>
            </c:numRef>
          </c:val>
        </c:ser>
        <c:ser>
          <c:idx val="2"/>
          <c:order val="2"/>
          <c:tx>
            <c:v>удовл</c:v>
          </c:tx>
          <c:spPr>
            <a:solidFill>
              <a:srgbClr val="FFFF00"/>
            </a:solidFill>
            <a:ln w="12700">
              <a:solidFill>
                <a:srgbClr val="000000"/>
              </a:solidFill>
              <a:prstDash val="solid"/>
            </a:ln>
          </c:spPr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800" b="0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Лист1!$C$77:$C$78</c:f>
              <c:strCache>
                <c:ptCount val="2"/>
                <c:pt idx="0">
                  <c:v>нач.года</c:v>
                </c:pt>
                <c:pt idx="1">
                  <c:v>конец года</c:v>
                </c:pt>
              </c:strCache>
            </c:strRef>
          </c:cat>
          <c:val>
            <c:numRef>
              <c:f>Лист1!$F$77:$F$78</c:f>
              <c:numCache>
                <c:formatCode>0%</c:formatCode>
                <c:ptCount val="2"/>
                <c:pt idx="0">
                  <c:v>0.24000000000000021</c:v>
                </c:pt>
                <c:pt idx="1">
                  <c:v>5.0000000000000114E-2</c:v>
                </c:pt>
              </c:numCache>
            </c:numRef>
          </c:val>
        </c:ser>
        <c:dLbls>
          <c:showVal val="1"/>
        </c:dLbls>
        <c:shape val="cylinder"/>
        <c:axId val="131609344"/>
        <c:axId val="131610880"/>
        <c:axId val="0"/>
      </c:bar3DChart>
      <c:catAx>
        <c:axId val="131609344"/>
        <c:scaling>
          <c:orientation val="minMax"/>
        </c:scaling>
        <c:axPos val="b"/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131610880"/>
        <c:crosses val="autoZero"/>
        <c:auto val="1"/>
        <c:lblAlgn val="ctr"/>
        <c:lblOffset val="100"/>
        <c:tickLblSkip val="1"/>
        <c:tickMarkSkip val="1"/>
      </c:catAx>
      <c:valAx>
        <c:axId val="131610880"/>
        <c:scaling>
          <c:orientation val="minMax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0%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13160934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24076408787010592"/>
          <c:y val="0.89122444756646235"/>
          <c:w val="0.54335612059953819"/>
          <c:h val="7.004802822883674E-2"/>
        </c:manualLayout>
      </c:layout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735" b="0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gap"/>
  </c:chart>
  <c:spPr>
    <a:solidFill>
      <a:schemeClr val="accent4">
        <a:lumMod val="20000"/>
        <a:lumOff val="80000"/>
      </a:schemeClr>
    </a:solidFill>
    <a:ln w="38100">
      <a:solidFill>
        <a:schemeClr val="accent5">
          <a:lumMod val="75000"/>
        </a:schemeClr>
      </a:solidFill>
      <a:prstDash val="solid"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>
                <a:latin typeface="Cambria" pitchFamily="18" charset="0"/>
              </a:defRPr>
            </a:pPr>
            <a:r>
              <a:rPr lang="ru-RU" sz="1200" b="0" dirty="0" smtClean="0">
                <a:solidFill>
                  <a:srgbClr val="002060"/>
                </a:solidFill>
                <a:latin typeface="Cambria" pitchFamily="18" charset="0"/>
                <a:cs typeface="Aharoni" pitchFamily="2" charset="-79"/>
              </a:rPr>
              <a:t>Количество </a:t>
            </a:r>
            <a:r>
              <a:rPr lang="ru-RU" sz="1200" b="0" dirty="0">
                <a:solidFill>
                  <a:srgbClr val="002060"/>
                </a:solidFill>
                <a:latin typeface="Cambria" pitchFamily="18" charset="0"/>
                <a:cs typeface="Aharoni" pitchFamily="2" charset="-79"/>
              </a:rPr>
              <a:t>детей снятых с учёта по показаниям медицинского осмотра</a:t>
            </a:r>
          </a:p>
          <a:p>
            <a:pPr>
              <a:defRPr>
                <a:latin typeface="Cambria" pitchFamily="18" charset="0"/>
              </a:defRPr>
            </a:pPr>
            <a:r>
              <a:rPr lang="ru-RU" sz="1200" b="0" dirty="0" smtClean="0">
                <a:solidFill>
                  <a:srgbClr val="002060"/>
                </a:solidFill>
                <a:latin typeface="Cambria" pitchFamily="18" charset="0"/>
                <a:cs typeface="Aharoni" pitchFamily="2" charset="-79"/>
              </a:rPr>
              <a:t>2015 </a:t>
            </a:r>
            <a:r>
              <a:rPr lang="ru-RU" sz="1200" b="0" dirty="0">
                <a:solidFill>
                  <a:srgbClr val="002060"/>
                </a:solidFill>
                <a:latin typeface="Cambria" pitchFamily="18" charset="0"/>
                <a:cs typeface="Aharoni" pitchFamily="2" charset="-79"/>
              </a:rPr>
              <a:t>- </a:t>
            </a:r>
            <a:r>
              <a:rPr lang="ru-RU" sz="1200" b="0" dirty="0" smtClean="0">
                <a:solidFill>
                  <a:srgbClr val="002060"/>
                </a:solidFill>
                <a:latin typeface="Cambria" pitchFamily="18" charset="0"/>
                <a:cs typeface="Aharoni" pitchFamily="2" charset="-79"/>
              </a:rPr>
              <a:t>2016 </a:t>
            </a:r>
            <a:r>
              <a:rPr lang="ru-RU" sz="1200" b="0" dirty="0">
                <a:solidFill>
                  <a:srgbClr val="002060"/>
                </a:solidFill>
                <a:latin typeface="Cambria" pitchFamily="18" charset="0"/>
                <a:cs typeface="Aharoni" pitchFamily="2" charset="-79"/>
              </a:rPr>
              <a:t>учебный</a:t>
            </a:r>
            <a:r>
              <a:rPr lang="ru-RU" sz="1200" b="0" baseline="0" dirty="0">
                <a:solidFill>
                  <a:srgbClr val="002060"/>
                </a:solidFill>
                <a:latin typeface="Cambria" pitchFamily="18" charset="0"/>
                <a:cs typeface="Aharoni" pitchFamily="2" charset="-79"/>
              </a:rPr>
              <a:t> год</a:t>
            </a:r>
            <a:endParaRPr lang="ru-RU" sz="1200" b="0" dirty="0">
              <a:solidFill>
                <a:srgbClr val="002060"/>
              </a:solidFill>
              <a:latin typeface="Cambria" pitchFamily="18" charset="0"/>
              <a:cs typeface="Aharoni" pitchFamily="2" charset="-79"/>
            </a:endParaRPr>
          </a:p>
        </c:rich>
      </c:tx>
      <c:layout>
        <c:manualLayout>
          <c:xMode val="edge"/>
          <c:yMode val="edge"/>
          <c:x val="0.1978920581151361"/>
          <c:y val="3.2067144054701006E-2"/>
        </c:manualLayout>
      </c:layout>
      <c:overlay val="1"/>
    </c:title>
    <c:view3D>
      <c:depthPercent val="140"/>
      <c:rAngAx val="1"/>
    </c:view3D>
    <c:floor>
      <c:spPr>
        <a:solidFill>
          <a:srgbClr val="FFB7FF"/>
        </a:solidFill>
      </c:spPr>
    </c:floor>
    <c:sideWall>
      <c:sp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c:spPr>
    </c:sideWall>
    <c:backWall>
      <c:sp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c:spPr>
    </c:backWall>
    <c:plotArea>
      <c:layout>
        <c:manualLayout>
          <c:layoutTarget val="inner"/>
          <c:xMode val="edge"/>
          <c:yMode val="edge"/>
          <c:x val="0.10429714985372002"/>
          <c:y val="0.31276689742806374"/>
          <c:w val="0.73344016748639562"/>
          <c:h val="0.57147424473175357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Лист1!$B$182</c:f>
              <c:strCache>
                <c:ptCount val="1"/>
                <c:pt idx="0">
                  <c:v>2006 - 2007</c:v>
                </c:pt>
              </c:strCache>
            </c:strRef>
          </c:tx>
          <c:spPr>
            <a:solidFill>
              <a:srgbClr val="FF0000"/>
            </a:solidFill>
          </c:spPr>
          <c:dPt>
            <c:idx val="0"/>
            <c:spPr>
              <a:solidFill>
                <a:srgbClr val="FF0066"/>
              </a:solidFill>
            </c:spPr>
          </c:dPt>
          <c:dPt>
            <c:idx val="1"/>
            <c:spPr>
              <a:solidFill>
                <a:srgbClr val="7030A0"/>
              </a:solidFill>
            </c:spPr>
          </c:dPt>
          <c:dLbls>
            <c:spPr>
              <a:noFill/>
              <a:ln>
                <a:noFill/>
              </a:ln>
              <a:effectLst/>
            </c:spPr>
            <c:showVal val="1"/>
            <c:extLst/>
          </c:dLbls>
          <c:cat>
            <c:strRef>
              <c:f>Лист1!$C$181:$E$181</c:f>
              <c:strCache>
                <c:ptCount val="2"/>
                <c:pt idx="0">
                  <c:v>осанка</c:v>
                </c:pt>
                <c:pt idx="1">
                  <c:v>плоскостопие</c:v>
                </c:pt>
              </c:strCache>
            </c:strRef>
          </c:cat>
          <c:val>
            <c:numRef>
              <c:f>Лист1!$C$182:$E$182</c:f>
              <c:numCache>
                <c:formatCode>0%</c:formatCode>
                <c:ptCount val="3"/>
                <c:pt idx="0">
                  <c:v>0.4</c:v>
                </c:pt>
                <c:pt idx="1">
                  <c:v>0.48000000000000009</c:v>
                </c:pt>
              </c:numCache>
            </c:numRef>
          </c:val>
        </c:ser>
        <c:shape val="cylinder"/>
        <c:axId val="131644800"/>
        <c:axId val="106239104"/>
        <c:axId val="0"/>
      </c:bar3DChart>
      <c:catAx>
        <c:axId val="131644800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>
                <a:solidFill>
                  <a:srgbClr val="002060"/>
                </a:solidFill>
              </a:defRPr>
            </a:pPr>
            <a:endParaRPr lang="ru-RU"/>
          </a:p>
        </c:txPr>
        <c:crossAx val="106239104"/>
        <c:crosses val="autoZero"/>
        <c:auto val="1"/>
        <c:lblAlgn val="ctr"/>
        <c:lblOffset val="100"/>
      </c:catAx>
      <c:valAx>
        <c:axId val="106239104"/>
        <c:scaling>
          <c:orientation val="minMax"/>
        </c:scaling>
        <c:axPos val="l"/>
        <c:majorGridlines>
          <c:spPr>
            <a:ln w="25400" cap="flat" cmpd="sng" algn="ctr">
              <a:solidFill>
                <a:srgbClr val="7030A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</c:majorGridlines>
        <c:numFmt formatCode="0%" sourceLinked="1"/>
        <c:tickLblPos val="nextTo"/>
        <c:crossAx val="13164480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53206464162712053"/>
          <c:y val="0.34221914410943577"/>
          <c:w val="0.46793543768905732"/>
          <c:h val="0.21535659894365028"/>
        </c:manualLayout>
      </c:layout>
      <c:txPr>
        <a:bodyPr/>
        <a:lstStyle/>
        <a:p>
          <a:pPr>
            <a:defRPr sz="1400">
              <a:solidFill>
                <a:srgbClr val="002060"/>
              </a:solidFill>
              <a:latin typeface="Baskerville Old Face" pitchFamily="18" charset="0"/>
            </a:defRPr>
          </a:pPr>
          <a:endParaRPr lang="ru-RU"/>
        </a:p>
      </c:txPr>
    </c:legend>
    <c:plotVisOnly val="1"/>
    <c:dispBlanksAs val="gap"/>
  </c:chart>
  <c:spPr>
    <a:gradFill flip="none" rotWithShape="1">
      <a:gsLst>
        <a:gs pos="0">
          <a:srgbClr val="8488C4"/>
        </a:gs>
        <a:gs pos="53000">
          <a:srgbClr val="D4DEFF"/>
        </a:gs>
        <a:gs pos="83000">
          <a:srgbClr val="D4DEFF"/>
        </a:gs>
        <a:gs pos="100000">
          <a:srgbClr val="96AB94"/>
        </a:gs>
      </a:gsLst>
      <a:lin ang="2700000" scaled="0"/>
      <a:tileRect/>
    </a:gradFill>
    <a:ln w="38100">
      <a:solidFill>
        <a:schemeClr val="accent5">
          <a:lumMod val="75000"/>
        </a:schemeClr>
      </a:solidFill>
    </a:ln>
  </c:spPr>
  <c:externalData r:id="rId1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0.34</cdr:x>
      <cdr:y>0.15625</cdr:y>
    </cdr:from>
    <cdr:to>
      <cdr:x>0.59397</cdr:x>
      <cdr:y>0.55308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24136" y="36004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E2D03D-F8C5-474B-977F-FCCEB6264AE5}" type="datetimeFigureOut">
              <a:rPr lang="ru-RU" smtClean="0"/>
              <a:pPr/>
              <a:t>28.10.2024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016B67-9DF0-4B39-9AF8-4646605B71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22593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16B67-9DF0-4B39-9AF8-4646605B71F8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429099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0139-70D9-41EC-AB9B-5E83236C5ABB}" type="datetimeFigureOut">
              <a:rPr lang="ru-RU" smtClean="0"/>
              <a:pPr/>
              <a:t>28.10.2024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4B34E-3FA7-4883-A07E-A7BA6091FB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0139-70D9-41EC-AB9B-5E83236C5ABB}" type="datetimeFigureOut">
              <a:rPr lang="ru-RU" smtClean="0"/>
              <a:pPr/>
              <a:t>28.10.2024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4B34E-3FA7-4883-A07E-A7BA6091FB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0139-70D9-41EC-AB9B-5E83236C5ABB}" type="datetimeFigureOut">
              <a:rPr lang="ru-RU" smtClean="0"/>
              <a:pPr/>
              <a:t>28.10.2024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4B34E-3FA7-4883-A07E-A7BA6091FB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0139-70D9-41EC-AB9B-5E83236C5ABB}" type="datetimeFigureOut">
              <a:rPr lang="ru-RU" smtClean="0"/>
              <a:pPr/>
              <a:t>28.10.2024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4B34E-3FA7-4883-A07E-A7BA6091FB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0139-70D9-41EC-AB9B-5E83236C5ABB}" type="datetimeFigureOut">
              <a:rPr lang="ru-RU" smtClean="0"/>
              <a:pPr/>
              <a:t>28.10.2024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4B34E-3FA7-4883-A07E-A7BA6091FB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0139-70D9-41EC-AB9B-5E83236C5ABB}" type="datetimeFigureOut">
              <a:rPr lang="ru-RU" smtClean="0"/>
              <a:pPr/>
              <a:t>28.10.2024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4B34E-3FA7-4883-A07E-A7BA6091FB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0139-70D9-41EC-AB9B-5E83236C5ABB}" type="datetimeFigureOut">
              <a:rPr lang="ru-RU" smtClean="0"/>
              <a:pPr/>
              <a:t>28.10.2024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4B34E-3FA7-4883-A07E-A7BA6091FB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0139-70D9-41EC-AB9B-5E83236C5ABB}" type="datetimeFigureOut">
              <a:rPr lang="ru-RU" smtClean="0"/>
              <a:pPr/>
              <a:t>28.10.2024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4B34E-3FA7-4883-A07E-A7BA6091FB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0139-70D9-41EC-AB9B-5E83236C5ABB}" type="datetimeFigureOut">
              <a:rPr lang="ru-RU" smtClean="0"/>
              <a:pPr/>
              <a:t>28.10.2024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4B34E-3FA7-4883-A07E-A7BA6091FB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0139-70D9-41EC-AB9B-5E83236C5ABB}" type="datetimeFigureOut">
              <a:rPr lang="ru-RU" smtClean="0"/>
              <a:pPr/>
              <a:t>28.10.2024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4B34E-3FA7-4883-A07E-A7BA6091FB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0139-70D9-41EC-AB9B-5E83236C5ABB}" type="datetimeFigureOut">
              <a:rPr lang="ru-RU" smtClean="0"/>
              <a:pPr/>
              <a:t>28.10.2024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4B34E-3FA7-4883-A07E-A7BA6091FB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1">
                <a:lumMod val="45000"/>
                <a:lumOff val="55000"/>
              </a:schemeClr>
            </a:gs>
            <a:gs pos="62000">
              <a:schemeClr val="accent1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40139-70D9-41EC-AB9B-5E83236C5ABB}" type="datetimeFigureOut">
              <a:rPr lang="ru-RU" smtClean="0"/>
              <a:pPr/>
              <a:t>28.10.2024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14B34E-3FA7-4883-A07E-A7BA6091FB4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7.jpeg"/><Relationship Id="rId5" Type="http://schemas.openxmlformats.org/officeDocument/2006/relationships/image" Target="../media/image3.jpeg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png"/><Relationship Id="rId7" Type="http://schemas.openxmlformats.org/officeDocument/2006/relationships/image" Target="../media/image4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5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7" Type="http://schemas.openxmlformats.org/officeDocument/2006/relationships/image" Target="../media/image56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419032" y="25615"/>
            <a:ext cx="83529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Муниципальное автономное дошкольное  образовательное учреждение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города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Няган</a:t>
            </a:r>
            <a:r>
              <a:rPr lang="ru-RU" sz="1400" b="1" dirty="0" err="1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и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«Детский сад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№</a:t>
            </a:r>
            <a:r>
              <a:rPr lang="ru-RU" sz="1400" b="1" dirty="0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5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«</a:t>
            </a:r>
            <a:r>
              <a:rPr lang="ru-RU" sz="1400" b="1" dirty="0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Дубравушка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»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1660544"/>
            <a:ext cx="8194504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«Формирование правильной осанки и  профилактика плоскостопия у детей старшего дошкольного возраста в условиях детского сада»</a:t>
            </a:r>
          </a:p>
          <a:p>
            <a:pPr algn="ctr"/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 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7189" y="3605928"/>
            <a:ext cx="4133164" cy="27840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70" y="2859829"/>
            <a:ext cx="3948526" cy="2664296"/>
          </a:xfrm>
          <a:prstGeom prst="rect">
            <a:avLst/>
          </a:prstGeom>
        </p:spPr>
      </p:pic>
      <p:pic>
        <p:nvPicPr>
          <p:cNvPr id="8" name="Picture 7" descr="C:\Users\Аня\Desktop\дракоша\fitball_l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5489881"/>
            <a:ext cx="2381250" cy="1266825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9" name="Рисунок 8" descr="C:\Users\Аня\Desktop\временная\medium_SDIM0984.jpg"/>
          <p:cNvPicPr/>
          <p:nvPr/>
        </p:nvPicPr>
        <p:blipFill>
          <a:blip r:embed="rId5" cstate="print"/>
          <a:srcRect l="3519" t="12281" r="4106" b="16667"/>
          <a:stretch>
            <a:fillRect/>
          </a:stretch>
        </p:blipFill>
        <p:spPr bwMode="auto">
          <a:xfrm>
            <a:off x="5707739" y="2696563"/>
            <a:ext cx="1907082" cy="1003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3023023" y="552027"/>
            <a:ext cx="2988332" cy="113877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36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ПРОЕКТ</a:t>
            </a:r>
          </a:p>
        </p:txBody>
      </p:sp>
    </p:spTree>
    <p:extLst>
      <p:ext uri="{BB962C8B-B14F-4D97-AF65-F5344CB8AC3E}">
        <p14:creationId xmlns="" xmlns:p14="http://schemas.microsoft.com/office/powerpoint/2010/main" val="105235695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547664" y="2528312"/>
            <a:ext cx="3816424" cy="150810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12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Савина Елена </a:t>
            </a:r>
            <a:r>
              <a:rPr lang="ru-RU" sz="4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Игорьевна</a:t>
            </a: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0" y="606868"/>
            <a:ext cx="6338349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 smtClean="0">
              <a:ln w="10541" cmpd="sng">
                <a:solidFill>
                  <a:srgbClr val="002060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ru-RU" sz="1600" b="1" dirty="0" smtClean="0">
              <a:ln w="10541" cmpd="sng">
                <a:solidFill>
                  <a:srgbClr val="002060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ru-RU" sz="3600" b="1" dirty="0" smtClean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Воспитатель : Савина Елена </a:t>
            </a:r>
            <a:r>
              <a:rPr lang="ru-RU" sz="3600" b="1" dirty="0" err="1" smtClean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Игорьевна</a:t>
            </a:r>
            <a:r>
              <a:rPr lang="ru-RU" sz="3600" b="1" dirty="0" smtClean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797164" y="1510523"/>
            <a:ext cx="3096344" cy="3168352"/>
          </a:xfrm>
          <a:prstGeom prst="roundRect">
            <a:avLst/>
          </a:prstGeom>
          <a:scene3d>
            <a:camera prst="obliqueTopRight"/>
            <a:lightRig rig="threePt" dir="t"/>
          </a:scene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2" descr="C:\Users\Аня\Desktop\на завтра\9 МАЯ\rosinka_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2237" y="4681216"/>
            <a:ext cx="1912988" cy="18448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646273" y="4192433"/>
            <a:ext cx="8030182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 smtClean="0">
              <a:ln w="10541" cmpd="sng">
                <a:solidFill>
                  <a:srgbClr val="002060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ru-RU" sz="1600" b="1" dirty="0" smtClean="0">
              <a:ln w="10541" cmpd="sng">
                <a:solidFill>
                  <a:srgbClr val="002060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ru-RU" sz="3600" b="1" dirty="0" smtClean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Руководитель кружка </a:t>
            </a:r>
          </a:p>
          <a:p>
            <a:pPr algn="ctr"/>
            <a:r>
              <a:rPr lang="ru-RU" sz="3600" b="1" dirty="0" smtClean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«</a:t>
            </a:r>
            <a:r>
              <a:rPr lang="ru-RU" sz="3600" b="1" dirty="0" err="1" smtClean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Здоровейка</a:t>
            </a:r>
            <a:r>
              <a:rPr lang="ru-RU" sz="3600" b="1" dirty="0" smtClean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»</a:t>
            </a:r>
          </a:p>
        </p:txBody>
      </p:sp>
      <p:pic>
        <p:nvPicPr>
          <p:cNvPr id="27650" name="Picture 2" descr="https://sun9-9.userapi.com/impg/7os3PZ3UsT8RxUciuBZ4mLYvzoEksOk2KS9dhQ/2L41rT5YVNk.jpg?size=720x1280&amp;quality=95&amp;sign=37067b2119deed14c1de9f7d29caeb9a&amp;type=album"/>
          <p:cNvPicPr>
            <a:picLocks noChangeAspect="1" noChangeArrowheads="1"/>
          </p:cNvPicPr>
          <p:nvPr/>
        </p:nvPicPr>
        <p:blipFill>
          <a:blip r:embed="rId3" cstate="print"/>
          <a:srcRect l="8749" r="18048" b="47059"/>
          <a:stretch>
            <a:fillRect/>
          </a:stretch>
        </p:blipFill>
        <p:spPr bwMode="auto">
          <a:xfrm>
            <a:off x="6572264" y="2285992"/>
            <a:ext cx="1500198" cy="1928826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764704"/>
            <a:ext cx="6552728" cy="1008112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Тема проекта: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1916832"/>
            <a:ext cx="6400800" cy="1752600"/>
          </a:xfrm>
        </p:spPr>
        <p:txBody>
          <a:bodyPr>
            <a:normAutofit fontScale="25000" lnSpcReduction="20000"/>
          </a:bodyPr>
          <a:lstStyle/>
          <a:p>
            <a:r>
              <a:rPr lang="ru-RU" sz="16000" b="1" dirty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«Формирование правильной осанки и  профилактика плоскостопия у детей старшего дошкольного возраста в условиях детского сада»</a:t>
            </a:r>
          </a:p>
          <a:p>
            <a:r>
              <a:rPr lang="ru-RU" sz="1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 </a:t>
            </a:r>
          </a:p>
          <a:p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5" name="Picture 2" descr="C:\Users\Аня\Desktop\на завтра\9 МАЯ\rosinka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22" y="5013176"/>
            <a:ext cx="1912988" cy="18448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147248" cy="994122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Актуальность: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Picture 2" descr="C:\Users\Аня\Desktop\на завтра\9 МАЯ\rosinka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85184"/>
            <a:ext cx="1801012" cy="17368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908720"/>
            <a:ext cx="8147248" cy="525658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увеличение количества  с детей с  нарушениями  опорно-двигательного  аппарата, слабая организация оздоровительных мероприятий, односторонность </a:t>
            </a:r>
            <a:r>
              <a:rPr lang="ru-RU" sz="2800" b="1" dirty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методических разработок по профилактике нарушений </a:t>
            </a:r>
            <a:r>
              <a:rPr lang="ru-RU" sz="2800" b="1" dirty="0" err="1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опорно</a:t>
            </a:r>
            <a:r>
              <a:rPr lang="ru-RU" sz="2800" b="1" dirty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– двигательного </a:t>
            </a:r>
            <a:r>
              <a:rPr lang="ru-RU" sz="2800" b="1" dirty="0" smtClean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аппарата, </a:t>
            </a:r>
            <a:r>
              <a:rPr lang="ru-RU" sz="2800" b="1" dirty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вызывает необходимость разработки системы комплексов упражнений с использованием нетрадиционных методов </a:t>
            </a:r>
            <a:r>
              <a:rPr lang="ru-RU" sz="2800" b="1" dirty="0" smtClean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оздоровления,</a:t>
            </a:r>
            <a:r>
              <a:rPr lang="ru-RU" sz="2800" dirty="0">
                <a:ln w="10541" cmpd="sng">
                  <a:solidFill>
                    <a:srgbClr val="002060"/>
                  </a:solidFill>
                  <a:prstDash val="solid"/>
                </a:ln>
              </a:rPr>
              <a:t> </a:t>
            </a:r>
            <a:r>
              <a:rPr lang="ru-RU" sz="2800" b="1" dirty="0" smtClean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для формирования правильной </a:t>
            </a:r>
            <a:r>
              <a:rPr lang="ru-RU" sz="2800" b="1" dirty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осанки и </a:t>
            </a:r>
            <a:r>
              <a:rPr lang="ru-RU" sz="2800" b="1" dirty="0" smtClean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профилактики плоскостопия </a:t>
            </a:r>
            <a:r>
              <a:rPr lang="ru-RU" sz="2800" b="1" dirty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у детей </a:t>
            </a:r>
            <a:r>
              <a:rPr lang="ru-RU" sz="2800" b="1" dirty="0" smtClean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старшего дошкольного  </a:t>
            </a:r>
            <a:r>
              <a:rPr lang="ru-RU" sz="2800" b="1" dirty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возраста, посещающих детский сад.</a:t>
            </a:r>
          </a:p>
          <a:p>
            <a:endParaRPr lang="ru-RU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260648"/>
            <a:ext cx="7772400" cy="1470025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Цель  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проекта: 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1412776"/>
            <a:ext cx="6656784" cy="4154016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создание </a:t>
            </a:r>
            <a:r>
              <a:rPr lang="ru-RU" sz="4000" b="1" dirty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системы  комплексов  упражнений с  использованием  нетрадиционных  методик, </a:t>
            </a:r>
            <a:r>
              <a:rPr lang="ru-RU" sz="4000" b="1" dirty="0" smtClean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способствующих  </a:t>
            </a:r>
            <a:r>
              <a:rPr lang="ru-RU" sz="4000" b="1" dirty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устранению имеющихся нарушений в осанке и своде стопы. </a:t>
            </a:r>
          </a:p>
          <a:p>
            <a:endParaRPr lang="ru-RU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5" name="Picture 2" descr="C:\Users\Аня\Desktop\на завтра\9 МАЯ\rosinka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22" y="5013176"/>
            <a:ext cx="1912988" cy="18448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Аня\Desktop\на завтра\9 МАЯ\rosinka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141401"/>
            <a:ext cx="1792047" cy="17281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95536" y="404664"/>
            <a:ext cx="842493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Объектом</a:t>
            </a:r>
            <a:r>
              <a:rPr lang="ru-RU" sz="3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3200" b="1" dirty="0" smtClean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itchFamily="34" charset="0"/>
                <a:ea typeface="Times New Roman" pitchFamily="18" charset="0"/>
                <a:cs typeface="Arial" pitchFamily="34" charset="0"/>
              </a:rPr>
              <a:t>педагогического  проекта выступает система профилактики нарушений  осанки  и  плоскостопия   у  детей  дошкольного  возраста.</a:t>
            </a:r>
            <a:r>
              <a:rPr lang="ru-RU" sz="3200" b="1" dirty="0" smtClean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Предметом</a:t>
            </a:r>
            <a:r>
              <a:rPr lang="ru-RU" sz="3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3200" b="1" dirty="0" smtClean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itchFamily="34" charset="0"/>
                <a:ea typeface="Times New Roman" pitchFamily="18" charset="0"/>
                <a:cs typeface="Arial" pitchFamily="34" charset="0"/>
              </a:rPr>
              <a:t>педагогического  проекта выступают нетрадиционные методики, способствующие повышению эффективности профилактики  нарушений  осанки  и  плоскостопия у детей  старшего дошкольного  возраста  в  условиях ДОУ.</a:t>
            </a:r>
            <a:endParaRPr lang="ru-RU" sz="3200" dirty="0" smtClean="0">
              <a:ln w="10541" cmpd="sng">
                <a:solidFill>
                  <a:srgbClr val="002060"/>
                </a:solidFill>
                <a:prstDash val="solid"/>
              </a:ln>
            </a:endParaRPr>
          </a:p>
          <a:p>
            <a:endParaRPr lang="ru-RU" sz="32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endParaRPr lang="ru-RU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9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Задачи проекта:</a:t>
            </a:r>
            <a: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Picture 2" descr="C:\Users\Аня\Desktop\на завтра\9 МАЯ\rosinka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22" y="5290666"/>
            <a:ext cx="1625244" cy="156733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764704"/>
            <a:ext cx="8229600" cy="4525963"/>
          </a:xfrm>
        </p:spPr>
        <p:txBody>
          <a:bodyPr>
            <a:noAutofit/>
          </a:bodyPr>
          <a:lstStyle/>
          <a:p>
            <a:pPr lvl="0"/>
            <a:r>
              <a:rPr lang="ru-RU" sz="2700" b="1" dirty="0" smtClean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провести </a:t>
            </a:r>
            <a:r>
              <a:rPr lang="ru-RU" sz="2700" b="1" dirty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изучение динамики уровня физического развития, физической подготовленности и </a:t>
            </a:r>
            <a:r>
              <a:rPr lang="ru-RU" sz="2700" b="1" dirty="0" err="1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морфо-функционального</a:t>
            </a:r>
            <a:r>
              <a:rPr lang="ru-RU" sz="2700" b="1" dirty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состояния дошкольников;</a:t>
            </a:r>
          </a:p>
          <a:p>
            <a:pPr lvl="0"/>
            <a:r>
              <a:rPr lang="ru-RU" sz="2700" b="1" dirty="0" smtClean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определить </a:t>
            </a:r>
            <a:r>
              <a:rPr lang="ru-RU" sz="2700" b="1" dirty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оптимальные алгоритмы комплексной диагностики физического состояния детей дошкольного возраста с нарушениями опорно-двигательного аппарата;</a:t>
            </a:r>
          </a:p>
          <a:p>
            <a:pPr lvl="0"/>
            <a:r>
              <a:rPr lang="ru-RU" sz="2700" b="1" dirty="0" smtClean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разработать </a:t>
            </a:r>
            <a:r>
              <a:rPr lang="ru-RU" sz="2700" b="1" dirty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комплексы упражнений  по профилактике нарушений опорно-двигательного аппарата у дошкольников с использованием нетрадиционных  методик;</a:t>
            </a:r>
          </a:p>
          <a:p>
            <a:pPr lvl="0"/>
            <a:r>
              <a:rPr lang="ru-RU" sz="2700" b="1" dirty="0" smtClean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обосновать эффективность разработанной  системы.</a:t>
            </a:r>
          </a:p>
          <a:p>
            <a:endParaRPr lang="ru-RU" sz="2700" dirty="0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Гипотеза: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Picture 2" descr="C:\Users\Аня\Desktop\на завтра\9 МАЯ\rosinka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22" y="5102282"/>
            <a:ext cx="1820590" cy="17557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196752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       предполагается, что профилактика  нарушений  осанки  и  плоскостопия  будет  осуществляться  более  эффективно,  если  в  занятия  будут  включены  комплексы  упражнений  с  использованием  нетрадиционных  методик  оздоровления детей (</a:t>
            </a:r>
            <a:r>
              <a:rPr lang="ru-RU" b="1" dirty="0" err="1" smtClean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фитбол</a:t>
            </a:r>
            <a:r>
              <a:rPr lang="ru-RU" b="1" dirty="0" smtClean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-гимнастика,  точечный массаж, </a:t>
            </a:r>
            <a:r>
              <a:rPr lang="ru-RU" b="1" dirty="0" err="1" smtClean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босохождение</a:t>
            </a:r>
            <a:r>
              <a:rPr lang="ru-RU" b="1" dirty="0" smtClean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,  игровые  и  дыхательные  упражнения  и т.д.</a:t>
            </a:r>
            <a:endParaRPr lang="ru-RU" b="1" dirty="0">
              <a:ln w="10541" cmpd="sng">
                <a:solidFill>
                  <a:srgbClr val="002060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51520" y="1844824"/>
            <a:ext cx="2880320" cy="4464496"/>
          </a:xfrm>
          <a:prstGeom prst="roundRect">
            <a:avLst/>
          </a:prstGeom>
          <a:solidFill>
            <a:srgbClr val="6DBCD1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создание </a:t>
            </a:r>
            <a:r>
              <a:rPr lang="ru-RU" b="1" dirty="0" err="1" smtClean="0">
                <a:solidFill>
                  <a:srgbClr val="002060"/>
                </a:solidFill>
                <a:latin typeface="Arial Narrow" pitchFamily="34" charset="0"/>
              </a:rPr>
              <a:t>физкультурно</a:t>
            </a:r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 - оздоровительной среды;</a:t>
            </a:r>
          </a:p>
          <a:p>
            <a:pPr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изучение физического состояния и динамики отклонений в состоянии опорно-двигательного аппарата детей; </a:t>
            </a:r>
          </a:p>
          <a:p>
            <a:pPr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формирование групп по профилю нарушений </a:t>
            </a:r>
            <a:r>
              <a:rPr lang="ru-RU" b="1" dirty="0" err="1" smtClean="0">
                <a:solidFill>
                  <a:srgbClr val="002060"/>
                </a:solidFill>
                <a:latin typeface="Arial Narrow" pitchFamily="34" charset="0"/>
              </a:rPr>
              <a:t>опорно</a:t>
            </a:r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 – двигательного аппарата;</a:t>
            </a:r>
          </a:p>
          <a:p>
            <a:pPr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2060"/>
                </a:solidFill>
              </a:rPr>
              <a:t>составление перспективного плана проекта.</a:t>
            </a: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275856" y="1772816"/>
            <a:ext cx="2808312" cy="4464496"/>
          </a:xfrm>
          <a:prstGeom prst="roundRect">
            <a:avLst/>
          </a:prstGeom>
          <a:solidFill>
            <a:srgbClr val="6ABAD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работа с детьми:</a:t>
            </a:r>
          </a:p>
          <a:p>
            <a:pPr>
              <a:buFont typeface="Wingdings" pitchFamily="2" charset="2"/>
              <a:buChar char="§"/>
            </a:pPr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 тестирование;</a:t>
            </a:r>
          </a:p>
          <a:p>
            <a:pPr>
              <a:buFont typeface="Wingdings" pitchFamily="2" charset="2"/>
              <a:buChar char="§"/>
            </a:pPr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Narrow" pitchFamily="34" charset="0"/>
              </a:rPr>
              <a:t>опробация</a:t>
            </a:r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 системы упражнений на базе подготовительных групп №8,9,10</a:t>
            </a:r>
          </a:p>
          <a:p>
            <a:endParaRPr lang="ru-RU" b="1" dirty="0" smtClean="0">
              <a:solidFill>
                <a:srgbClr val="002060"/>
              </a:solidFill>
              <a:latin typeface="Arial Narrow" pitchFamily="34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работа с родителями:</a:t>
            </a:r>
          </a:p>
          <a:p>
            <a:pPr>
              <a:buFont typeface="Wingdings" pitchFamily="2" charset="2"/>
              <a:buChar char="§"/>
            </a:pPr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 консультации;</a:t>
            </a:r>
          </a:p>
          <a:p>
            <a:pPr>
              <a:buFont typeface="Wingdings" pitchFamily="2" charset="2"/>
              <a:buChar char="§"/>
            </a:pPr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семинар – практикум;</a:t>
            </a:r>
          </a:p>
          <a:p>
            <a:pPr>
              <a:buFont typeface="Wingdings" pitchFamily="2" charset="2"/>
              <a:buChar char="§"/>
            </a:pPr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родительские собрания;</a:t>
            </a:r>
          </a:p>
          <a:p>
            <a:pPr>
              <a:buFont typeface="Wingdings" pitchFamily="2" charset="2"/>
              <a:buChar char="§"/>
            </a:pPr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 информационный стенд .</a:t>
            </a:r>
            <a:b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</a:br>
            <a:endParaRPr lang="ru-RU" b="1" dirty="0" smtClean="0">
              <a:solidFill>
                <a:srgbClr val="002060"/>
              </a:solidFill>
              <a:latin typeface="Arial Narrow" pitchFamily="34" charset="0"/>
            </a:endParaRPr>
          </a:p>
          <a:p>
            <a:pPr>
              <a:buFont typeface="Wingdings" pitchFamily="2" charset="2"/>
              <a:buChar char="§"/>
            </a:pPr>
            <a:endParaRPr lang="ru-RU" b="1" dirty="0" smtClean="0">
              <a:solidFill>
                <a:srgbClr val="002060"/>
              </a:solidFill>
            </a:endParaRPr>
          </a:p>
          <a:p>
            <a:endParaRPr lang="ru-RU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§"/>
            </a:pP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228184" y="1844824"/>
            <a:ext cx="2592288" cy="4392488"/>
          </a:xfrm>
          <a:prstGeom prst="roundRect">
            <a:avLst/>
          </a:prstGeom>
          <a:solidFill>
            <a:srgbClr val="6ABAD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обмен педагогическим опытом:</a:t>
            </a:r>
          </a:p>
          <a:p>
            <a:pPr>
              <a:buFont typeface="Wingdings" pitchFamily="2" charset="2"/>
              <a:buChar char="§"/>
            </a:pPr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 открытый показ </a:t>
            </a:r>
          </a:p>
          <a:p>
            <a:pPr lvl="0"/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занятий  по профилактике нарушения осанки, плоскостопия;</a:t>
            </a:r>
          </a:p>
          <a:p>
            <a:pPr lvl="0">
              <a:buFont typeface="Wingdings" pitchFamily="2" charset="2"/>
              <a:buChar char="§"/>
            </a:pPr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семинар – практикум;</a:t>
            </a:r>
          </a:p>
          <a:p>
            <a:pPr lvl="0">
              <a:buFont typeface="Wingdings" pitchFamily="2" charset="2"/>
              <a:buChar char="§"/>
            </a:pPr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консультации;</a:t>
            </a:r>
          </a:p>
          <a:p>
            <a:pPr lvl="0">
              <a:buFont typeface="Wingdings" pitchFamily="2" charset="2"/>
              <a:buChar char="§"/>
            </a:pPr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распространение опыта работы на сайте детского сада.</a:t>
            </a:r>
          </a:p>
          <a:p>
            <a:pPr lvl="0"/>
            <a:endParaRPr lang="ru-RU" b="1" dirty="0" smtClean="0">
              <a:solidFill>
                <a:srgbClr val="002060"/>
              </a:solidFill>
              <a:latin typeface="Arial Narrow" pitchFamily="34" charset="0"/>
            </a:endParaRPr>
          </a:p>
          <a:p>
            <a:pPr lvl="0">
              <a:buFont typeface="Wingdings" pitchFamily="2" charset="2"/>
              <a:buChar char="§"/>
            </a:pPr>
            <a:endParaRPr lang="ru-RU" dirty="0" smtClean="0"/>
          </a:p>
          <a:p>
            <a:pPr lvl="0">
              <a:buFont typeface="Wingdings" pitchFamily="2" charset="2"/>
              <a:buChar char="§"/>
            </a:pPr>
            <a:endParaRPr lang="ru-RU" dirty="0" smtClean="0"/>
          </a:p>
          <a:p>
            <a:pPr lvl="0">
              <a:buFont typeface="Wingdings" pitchFamily="2" charset="2"/>
              <a:buChar char="§"/>
            </a:pPr>
            <a:endParaRPr lang="ru-RU" dirty="0" smtClean="0"/>
          </a:p>
          <a:p>
            <a:pPr lvl="0">
              <a:buFont typeface="Wingdings" pitchFamily="2" charset="2"/>
              <a:buChar char="§"/>
            </a:pPr>
            <a:endParaRPr lang="ru-RU" dirty="0" smtClean="0"/>
          </a:p>
          <a:p>
            <a:pPr lvl="0">
              <a:buFont typeface="Wingdings" pitchFamily="2" charset="2"/>
              <a:buChar char="§"/>
            </a:pPr>
            <a:endParaRPr lang="ru-RU" dirty="0" smtClean="0"/>
          </a:p>
          <a:p>
            <a:pPr lvl="0">
              <a:buFont typeface="Wingdings" pitchFamily="2" charset="2"/>
              <a:buChar char="§"/>
            </a:pPr>
            <a:endParaRPr lang="ru-RU" dirty="0"/>
          </a:p>
        </p:txBody>
      </p:sp>
      <p:sp>
        <p:nvSpPr>
          <p:cNvPr id="13" name="Пятиугольник 12"/>
          <p:cNvSpPr/>
          <p:nvPr/>
        </p:nvSpPr>
        <p:spPr>
          <a:xfrm rot="5400000">
            <a:off x="4067944" y="836712"/>
            <a:ext cx="936104" cy="1224136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270"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 этап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Picture 2" descr="C:\Users\Аня\Desktop\на завтра\9 МАЯ\rosinka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68"/>
            <a:ext cx="1287039" cy="12411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1115616" y="260648"/>
            <a:ext cx="6912768" cy="648072"/>
          </a:xfrm>
          <a:prstGeom prst="roundRect">
            <a:avLst/>
          </a:prstGeom>
          <a:solidFill>
            <a:srgbClr val="61B6CD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Этапы реализации проекта</a:t>
            </a:r>
            <a:endParaRPr lang="ru-RU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Пятиугольник 11"/>
          <p:cNvSpPr/>
          <p:nvPr/>
        </p:nvSpPr>
        <p:spPr>
          <a:xfrm rot="5400000">
            <a:off x="1187624" y="836712"/>
            <a:ext cx="936104" cy="1224136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270"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 этап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Пятиугольник 14"/>
          <p:cNvSpPr/>
          <p:nvPr/>
        </p:nvSpPr>
        <p:spPr>
          <a:xfrm rot="5400000">
            <a:off x="6948264" y="836712"/>
            <a:ext cx="1008112" cy="1296144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270"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 этап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640960" cy="864096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Создание </a:t>
            </a:r>
            <a:r>
              <a:rPr lang="ru-RU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физкультурно</a:t>
            </a:r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– развивающей среды</a:t>
            </a:r>
            <a:endParaRPr lang="ru-RU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7" name="Picture 3" descr="G:\DCIM\101D3100\_DSC032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6016" y="3981060"/>
            <a:ext cx="4032448" cy="26882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G:\DCIM\101D3100\_DSC0322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568" y="2492896"/>
            <a:ext cx="3888432" cy="2592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C:\Users\Аня\Desktop\временная\image_22.jpg"/>
          <p:cNvPicPr/>
          <p:nvPr/>
        </p:nvPicPr>
        <p:blipFill>
          <a:blip r:embed="rId4" cstate="print"/>
          <a:srcRect l="12500" t="23741" r="13000" b="28986"/>
          <a:stretch>
            <a:fillRect/>
          </a:stretch>
        </p:blipFill>
        <p:spPr bwMode="auto">
          <a:xfrm>
            <a:off x="1907704" y="5157192"/>
            <a:ext cx="2376264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8" name="Рисунок 7" descr="C:\Users\Аня\Desktop\временная\vtyioxjf_ipl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304" y="836712"/>
            <a:ext cx="1512168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395536" y="1484784"/>
            <a:ext cx="51125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</a:rPr>
              <a:t>наличие стены с зеркалами для самоконтроля;</a:t>
            </a:r>
            <a:endParaRPr lang="ru-RU" sz="2000" b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932040" y="2420888"/>
            <a:ext cx="38164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</a:rPr>
              <a:t>наличие стены без   плинтуса, для формирования навыка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</a:rPr>
              <a:t>правильной осанки.</a:t>
            </a:r>
            <a:endParaRPr lang="ru-RU" sz="2000" b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23528" y="1124744"/>
            <a:ext cx="72728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</a:rPr>
              <a:t>Зал  отвечает всем требованиям для проведения занятий  оздоровительной гимнастикой:</a:t>
            </a:r>
            <a:endParaRPr lang="ru-RU" sz="2000" b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pic>
        <p:nvPicPr>
          <p:cNvPr id="13" name="Picture 2" descr="C:\Users\Аня\Desktop\на завтра\9 МАЯ\rosinka_1.jpg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33" y="5044419"/>
            <a:ext cx="1876371" cy="18100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91264" cy="706090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Приобретение спортивного оборудования и инвентаря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Picture 3" descr="G:\DCIM\101D3100\_DSC0327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3707904" y="4365104"/>
            <a:ext cx="2736304" cy="18242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46" name="Picture 2" descr="G:\DCIM\101D3100\_DSC0332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3779912" y="1448780"/>
            <a:ext cx="1656184" cy="24842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4" descr="G:\DCIM\101D3100\_DSC0330.JPG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 l="27950" t="7476" r="2751" b="18107"/>
          <a:stretch>
            <a:fillRect/>
          </a:stretch>
        </p:blipFill>
        <p:spPr bwMode="auto">
          <a:xfrm>
            <a:off x="5796136" y="1268760"/>
            <a:ext cx="2880320" cy="20620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C:\Users\Аня\Desktop\временная\getimage (14).jpg"/>
          <p:cNvPicPr/>
          <p:nvPr/>
        </p:nvPicPr>
        <p:blipFill>
          <a:blip r:embed="rId5" cstate="print"/>
          <a:srcRect l="8346" t="8463" r="8644" b="3786"/>
          <a:stretch>
            <a:fillRect/>
          </a:stretch>
        </p:blipFill>
        <p:spPr bwMode="auto">
          <a:xfrm>
            <a:off x="6732240" y="5373216"/>
            <a:ext cx="1628576" cy="1174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1" name="Picture 2" descr="C:\Users\Аня\Desktop\на завтра\9 МАЯ\rosinka_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0"/>
            <a:ext cx="1568350" cy="15124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95536" y="1124744"/>
            <a:ext cx="331236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Детские тренажёры: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«</a:t>
            </a:r>
            <a:r>
              <a:rPr lang="ru-RU" sz="2000" b="1" i="1" dirty="0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гребной тренажер»</a:t>
            </a: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 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«велотренажёр»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«беговая дорожка»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«батуты»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«бегущий по волнам»</a:t>
            </a:r>
            <a:endParaRPr lang="ru-RU" sz="2000" b="1" dirty="0" smtClean="0">
              <a:solidFill>
                <a:srgbClr val="002060"/>
              </a:solidFill>
              <a:latin typeface="Bookman Old Style" pitchFamily="18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большие гимнастические мячи – </a:t>
            </a:r>
            <a:r>
              <a:rPr lang="ru-RU" sz="2000" b="1" dirty="0" err="1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фитболы</a:t>
            </a: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;</a:t>
            </a:r>
            <a:endParaRPr lang="ru-RU" sz="2000" b="1" dirty="0" smtClean="0">
              <a:solidFill>
                <a:srgbClr val="002060"/>
              </a:solidFill>
              <a:latin typeface="Bookman Old Style" pitchFamily="18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массажные дорожки;</a:t>
            </a:r>
            <a:endParaRPr lang="ru-RU" sz="2000" b="1" dirty="0" smtClean="0">
              <a:solidFill>
                <a:srgbClr val="002060"/>
              </a:solidFill>
              <a:latin typeface="Bookman Old Style" pitchFamily="18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массажные коврики;</a:t>
            </a:r>
            <a:endParaRPr lang="ru-RU" sz="2000" b="1" dirty="0" smtClean="0">
              <a:solidFill>
                <a:srgbClr val="002060"/>
              </a:solidFill>
              <a:latin typeface="Bookman Old Style" pitchFamily="18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массажные мячи;</a:t>
            </a:r>
            <a:endParaRPr lang="ru-RU" sz="2000" b="1" dirty="0" smtClean="0">
              <a:solidFill>
                <a:srgbClr val="002060"/>
              </a:solidFill>
              <a:latin typeface="Bookman Old Style" pitchFamily="18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комплекс «Геркулес»;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  <a:cs typeface="Arial" pitchFamily="34" charset="0"/>
              </a:rPr>
              <a:t>шведские стенки и т.д.</a:t>
            </a:r>
          </a:p>
        </p:txBody>
      </p:sp>
      <p:pic>
        <p:nvPicPr>
          <p:cNvPr id="13" name="Picture 7" descr="C:\Users\Аня\Desktop\дракоша\2-130-2.jpg"/>
          <p:cNvPicPr>
            <a:picLocks noChangeAspect="1" noChangeArrowheads="1"/>
          </p:cNvPicPr>
          <p:nvPr/>
        </p:nvPicPr>
        <p:blipFill>
          <a:blip r:embed="rId7" cstate="print">
            <a:lum contrast="20000"/>
          </a:blip>
          <a:srcRect/>
          <a:stretch>
            <a:fillRect/>
          </a:stretch>
        </p:blipFill>
        <p:spPr bwMode="auto">
          <a:xfrm>
            <a:off x="6732240" y="3501008"/>
            <a:ext cx="1656184" cy="1656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Аня\Desktop\на завтра\9 МАЯ\rosinka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7720" y="738562"/>
            <a:ext cx="1386195" cy="13368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68660"/>
            <a:ext cx="8291264" cy="2592288"/>
          </a:xfrm>
        </p:spPr>
        <p:txBody>
          <a:bodyPr>
            <a:noAutofit/>
          </a:bodyPr>
          <a:lstStyle/>
          <a:p>
            <a:pPr algn="l">
              <a:buFont typeface="Wingdings" pitchFamily="2" charset="2"/>
              <a:buChar char="§"/>
            </a:pPr>
            <a:r>
              <a:rPr lang="ru-RU" sz="2400" b="1" dirty="0" smtClean="0">
                <a:solidFill>
                  <a:srgbClr val="002060"/>
                </a:solidFill>
                <a:latin typeface="Bookman Old Style" pitchFamily="18" charset="0"/>
                <a:cs typeface="Aharoni" pitchFamily="2" charset="-79"/>
              </a:rPr>
              <a:t>В учебном процессе оздоровительные занятия хорошо вписываются в учебную и оздоровительную работу ДОУ в качестве кружковой работы, в виде обязательных еженедельных занятий.</a:t>
            </a:r>
            <a:br>
              <a:rPr lang="ru-RU" sz="2400" b="1" dirty="0" smtClean="0">
                <a:solidFill>
                  <a:srgbClr val="002060"/>
                </a:solidFill>
                <a:latin typeface="Bookman Old Style" pitchFamily="18" charset="0"/>
                <a:cs typeface="Aharoni" pitchFamily="2" charset="-79"/>
              </a:rPr>
            </a:br>
            <a:r>
              <a:rPr lang="ru-RU" sz="2400" b="1" dirty="0" smtClean="0">
                <a:solidFill>
                  <a:srgbClr val="002060"/>
                </a:solidFill>
                <a:latin typeface="Bookman Old Style" pitchFamily="18" charset="0"/>
                <a:cs typeface="Aharoni" pitchFamily="2" charset="-79"/>
              </a:rPr>
              <a:t/>
            </a:r>
            <a:br>
              <a:rPr lang="ru-RU" sz="2400" b="1" dirty="0" smtClean="0">
                <a:solidFill>
                  <a:srgbClr val="002060"/>
                </a:solidFill>
                <a:latin typeface="Bookman Old Style" pitchFamily="18" charset="0"/>
                <a:cs typeface="Aharoni" pitchFamily="2" charset="-79"/>
              </a:rPr>
            </a:br>
            <a:endParaRPr lang="ru-RU" sz="2400" b="1" dirty="0">
              <a:solidFill>
                <a:srgbClr val="002060"/>
              </a:solidFill>
              <a:latin typeface="Bookman Old Style" pitchFamily="18" charset="0"/>
              <a:cs typeface="Aharoni" pitchFamily="2" charset="-79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2348880"/>
            <a:ext cx="63904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2400" b="1" dirty="0" smtClean="0">
                <a:solidFill>
                  <a:srgbClr val="002060"/>
                </a:solidFill>
                <a:latin typeface="Bookman Old Style" pitchFamily="18" charset="0"/>
              </a:rPr>
              <a:t>Занятия проводятся с октября по май -  2 раза в неделю по 30 минут. </a:t>
            </a:r>
            <a:br>
              <a:rPr lang="ru-RU" sz="2400" b="1" dirty="0" smtClean="0">
                <a:solidFill>
                  <a:srgbClr val="002060"/>
                </a:solidFill>
                <a:latin typeface="Bookman Old Style" pitchFamily="18" charset="0"/>
              </a:rPr>
            </a:br>
            <a:endParaRPr lang="ru-RU" sz="2400" dirty="0">
              <a:latin typeface="Bookman Old Style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3212976"/>
            <a:ext cx="65527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2400" b="1" dirty="0" smtClean="0">
                <a:solidFill>
                  <a:srgbClr val="002060"/>
                </a:solidFill>
                <a:latin typeface="Bookman Old Style" pitchFamily="18" charset="0"/>
              </a:rPr>
              <a:t>Численность групп 8-10 человек, группы формируются с учётом имеющихся отклонений в состоянии опорно-двигательного аппарата .</a:t>
            </a:r>
            <a:endParaRPr lang="ru-RU" sz="2400" b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4797152"/>
            <a:ext cx="86409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2400" b="1" dirty="0" smtClean="0">
                <a:solidFill>
                  <a:srgbClr val="002060"/>
                </a:solidFill>
                <a:latin typeface="Bookman Old Style" pitchFamily="18" charset="0"/>
              </a:rPr>
              <a:t>Форма и тип оздоровительного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Bookman Old Style" pitchFamily="18" charset="0"/>
              </a:rPr>
              <a:t>занятия в основном соответствуют физкультурному занятию классического типа по общепринятой методике для дошкольных учреждений</a:t>
            </a:r>
            <a:r>
              <a:rPr lang="ru-RU" sz="2400" b="1" dirty="0" smtClean="0">
                <a:solidFill>
                  <a:srgbClr val="002060"/>
                </a:solidFill>
              </a:rPr>
              <a:t>.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5122" name="Picture 2" descr="C:\Users\Аня\Desktop\НУЖНЫЕ ФОТО\DSC09304.JPG"/>
          <p:cNvPicPr>
            <a:picLocks noChangeAspect="1" noChangeArrowheads="1"/>
          </p:cNvPicPr>
          <p:nvPr/>
        </p:nvPicPr>
        <p:blipFill>
          <a:blip r:embed="rId3" cstate="email">
            <a:lum contrast="2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76256" y="2132856"/>
            <a:ext cx="1944216" cy="2592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5458618"/>
          </a:xfrm>
        </p:spPr>
        <p:txBody>
          <a:bodyPr>
            <a:noAutofit/>
          </a:bodyPr>
          <a:lstStyle/>
          <a:p>
            <a:pPr lvl="0" indent="254000" fontAlgn="base">
              <a:spcAft>
                <a:spcPct val="0"/>
              </a:spcAft>
            </a:pPr>
            <a:r>
              <a:rPr lang="ru-RU" sz="2800" b="1" dirty="0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Tahoma" pitchFamily="34" charset="0"/>
              </a:rPr>
              <a:t>Наибольший оздоровительный эффект в профилактике нарушений опорно-двигательного аппарата дошкольников</a:t>
            </a:r>
            <a:r>
              <a:rPr lang="ru-RU" sz="2800" b="1" dirty="0" smtClean="0">
                <a:solidFill>
                  <a:srgbClr val="002060"/>
                </a:solidFill>
                <a:latin typeface="Bookman Old Style" pitchFamily="18" charset="0"/>
                <a:cs typeface="Arial" pitchFamily="34" charset="0"/>
              </a:rPr>
              <a:t/>
            </a:r>
            <a:br>
              <a:rPr lang="ru-RU" sz="2800" b="1" dirty="0" smtClean="0">
                <a:solidFill>
                  <a:srgbClr val="002060"/>
                </a:solidFill>
                <a:latin typeface="Bookman Old Style" pitchFamily="18" charset="0"/>
                <a:cs typeface="Arial" pitchFamily="34" charset="0"/>
              </a:rPr>
            </a:br>
            <a:r>
              <a:rPr lang="ru-RU" sz="2800" b="1" dirty="0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Tahoma" pitchFamily="34" charset="0"/>
              </a:rPr>
              <a:t>достигается при комплексном использовании следующих средств: профилактические упражнения, </a:t>
            </a:r>
            <a:r>
              <a:rPr lang="ru-RU" sz="2800" b="1" dirty="0" err="1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Tahoma" pitchFamily="34" charset="0"/>
              </a:rPr>
              <a:t>фитбол-гимнастика</a:t>
            </a:r>
            <a:r>
              <a:rPr lang="ru-RU" sz="2800" b="1" dirty="0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Tahoma" pitchFamily="34" charset="0"/>
              </a:rPr>
              <a:t>, тренажёры, массажное оборудование, дыхательные упражнения, массаж биологически активных точек, упражнения на расслабление.</a:t>
            </a:r>
            <a:r>
              <a:rPr lang="ru-RU" sz="2800" b="1" dirty="0" smtClean="0">
                <a:solidFill>
                  <a:srgbClr val="002060"/>
                </a:solidFill>
                <a:latin typeface="Bookman Old Style" pitchFamily="18" charset="0"/>
                <a:cs typeface="Arial" pitchFamily="34" charset="0"/>
              </a:rPr>
              <a:t/>
            </a:r>
            <a:br>
              <a:rPr lang="ru-RU" sz="2800" b="1" dirty="0" smtClean="0">
                <a:solidFill>
                  <a:srgbClr val="002060"/>
                </a:solidFill>
                <a:latin typeface="Bookman Old Style" pitchFamily="18" charset="0"/>
                <a:cs typeface="Arial" pitchFamily="34" charset="0"/>
              </a:rPr>
            </a:br>
            <a:endParaRPr lang="ru-RU" sz="2800" b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pic>
        <p:nvPicPr>
          <p:cNvPr id="4098" name="Picture 2" descr="C:\Users\Аня\Desktop\разное\баскет\Рисунок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6296" y="5013176"/>
            <a:ext cx="1584176" cy="1806331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5" name="Picture 2" descr="C:\Users\Аня\Desktop\на завтра\9 МАЯ\rosinka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215210"/>
            <a:ext cx="1642709" cy="15841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8964488" cy="1008112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3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haroni" pitchFamily="2" charset="-79"/>
              </a:rPr>
              <a:t>Основной формой</a:t>
            </a:r>
            <a:r>
              <a:rPr lang="ru-RU" sz="23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haroni" pitchFamily="2" charset="-79"/>
              </a:rPr>
              <a:t> </a:t>
            </a:r>
            <a:r>
              <a:rPr lang="ru-RU" sz="23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haroni" pitchFamily="2" charset="-79"/>
              </a:rPr>
              <a:t>профилактики осанки и плоскостопия в системе оздоровительных комплексов  являются  </a:t>
            </a:r>
            <a:r>
              <a:rPr lang="ru-RU" sz="2200" b="1" i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cs typeface="Aharoni" pitchFamily="2" charset="-79"/>
              </a:rPr>
              <a:t>упражнения</a:t>
            </a:r>
            <a:endParaRPr lang="ru-RU" sz="2200" b="1" i="1" u="sng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  <a:cs typeface="Aharoni" pitchFamily="2" charset="-79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908720"/>
            <a:ext cx="8640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Общеразвивающие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упражнения - </a:t>
            </a:r>
            <a:r>
              <a:rPr lang="ru-RU" sz="2000" i="1" dirty="0" smtClean="0">
                <a:solidFill>
                  <a:srgbClr val="002060"/>
                </a:solidFill>
                <a:latin typeface="Book Antiqua" pitchFamily="18" charset="0"/>
              </a:rPr>
              <a:t>используются при всех видах нарушений </a:t>
            </a:r>
            <a:r>
              <a:rPr lang="ru-RU" sz="2000" i="1" dirty="0" err="1" smtClean="0">
                <a:solidFill>
                  <a:srgbClr val="002060"/>
                </a:solidFill>
                <a:latin typeface="Book Antiqua" pitchFamily="18" charset="0"/>
              </a:rPr>
              <a:t>опорно</a:t>
            </a:r>
            <a:r>
              <a:rPr lang="ru-RU" sz="2000" i="1" dirty="0" smtClean="0">
                <a:solidFill>
                  <a:srgbClr val="002060"/>
                </a:solidFill>
                <a:latin typeface="Book Antiqua" pitchFamily="18" charset="0"/>
              </a:rPr>
              <a:t> – двигательной системы и повышают уровень общей физической подготовленности ребенка</a:t>
            </a:r>
            <a:endParaRPr lang="ru-RU" sz="2000" i="1" dirty="0">
              <a:solidFill>
                <a:srgbClr val="002060"/>
              </a:solidFill>
              <a:latin typeface="Book Antiqua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51520" y="3789040"/>
            <a:ext cx="84969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Специальные упражнения  </a:t>
            </a:r>
            <a:r>
              <a:rPr lang="ru-RU" sz="2400" i="1" dirty="0" smtClean="0">
                <a:solidFill>
                  <a:srgbClr val="002060"/>
                </a:solidFill>
                <a:latin typeface="Book Antiqua" pitchFamily="18" charset="0"/>
              </a:rPr>
              <a:t>обеспечивают профилактику  имеющихся нарушений в </a:t>
            </a:r>
            <a:r>
              <a:rPr lang="ru-RU" sz="2400" i="1" dirty="0" err="1" smtClean="0">
                <a:solidFill>
                  <a:srgbClr val="002060"/>
                </a:solidFill>
                <a:latin typeface="Book Antiqua" pitchFamily="18" charset="0"/>
              </a:rPr>
              <a:t>опорно</a:t>
            </a:r>
            <a:r>
              <a:rPr lang="ru-RU" sz="2400" i="1" dirty="0" smtClean="0">
                <a:solidFill>
                  <a:srgbClr val="002060"/>
                </a:solidFill>
                <a:latin typeface="Book Antiqua" pitchFamily="18" charset="0"/>
              </a:rPr>
              <a:t> – двигательном аппарате</a:t>
            </a:r>
            <a:endParaRPr lang="ru-RU" sz="2400" i="1" dirty="0">
              <a:solidFill>
                <a:srgbClr val="002060"/>
              </a:solidFill>
              <a:latin typeface="Book Antiqua" pitchFamily="18" charset="0"/>
            </a:endParaRPr>
          </a:p>
        </p:txBody>
      </p:sp>
      <p:pic>
        <p:nvPicPr>
          <p:cNvPr id="3073" name="Picture 1" descr="C:\Users\Аня\Desktop\НУЖНЫЕ ФОТО\Новая папка\_DSC0079.JPG"/>
          <p:cNvPicPr>
            <a:picLocks noChangeAspect="1" noChangeArrowheads="1"/>
          </p:cNvPicPr>
          <p:nvPr/>
        </p:nvPicPr>
        <p:blipFill>
          <a:blip r:embed="rId2" cstate="email">
            <a:lum contrast="1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5696" y="4581128"/>
            <a:ext cx="3100908" cy="2067272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4" name="Picture 2" descr="C:\Users\Аня\Desktop\спорт\_DSC013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b="-886"/>
          <a:stretch>
            <a:fillRect/>
          </a:stretch>
        </p:blipFill>
        <p:spPr bwMode="auto">
          <a:xfrm>
            <a:off x="899592" y="1988840"/>
            <a:ext cx="2664296" cy="1798400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</p:pic>
      <p:pic>
        <p:nvPicPr>
          <p:cNvPr id="3075" name="Picture 3" descr="G:\DCIM\101D3100\_DSC0080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040" y="1844824"/>
            <a:ext cx="3024336" cy="2016223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  <p:pic>
        <p:nvPicPr>
          <p:cNvPr id="3076" name="Picture 4" descr="G:\DCIM\101D3100\_DSC0284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64088" y="4581128"/>
            <a:ext cx="3096344" cy="2064229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  <p:pic>
        <p:nvPicPr>
          <p:cNvPr id="10" name="Picture 2" descr="C:\Users\Аня\Desktop\на завтра\9 МАЯ\rosinka_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12" y="5181231"/>
            <a:ext cx="1553159" cy="14978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Аня\Desktop\на завтра\9 МАЯ\rosinka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59" y="5498216"/>
            <a:ext cx="1410026" cy="13597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68344" y="4509120"/>
            <a:ext cx="730424" cy="360040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100" b="1" i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 Antiqua" pitchFamily="18" charset="0"/>
              </a:rPr>
              <a:t/>
            </a:r>
            <a:br>
              <a:rPr lang="ru-RU" sz="3100" b="1" i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 Antiqua" pitchFamily="18" charset="0"/>
              </a:rPr>
            </a:br>
            <a:r>
              <a:rPr lang="ru-RU" sz="3100" b="1" i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 Antiqua" pitchFamily="18" charset="0"/>
              </a:rPr>
              <a:t/>
            </a:r>
            <a:br>
              <a:rPr lang="ru-RU" sz="3100" b="1" i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 Antiqua" pitchFamily="18" charset="0"/>
              </a:rPr>
            </a:br>
            <a:r>
              <a:rPr lang="ru-RU" sz="3100" b="1" i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 Antiqua" pitchFamily="18" charset="0"/>
              </a:rPr>
              <a:t/>
            </a:r>
            <a:br>
              <a:rPr lang="ru-RU" sz="3100" b="1" i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 Antiqua" pitchFamily="18" charset="0"/>
              </a:rPr>
            </a:br>
            <a:r>
              <a:rPr lang="ru-RU" sz="3100" b="1" i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 Antiqua" pitchFamily="18" charset="0"/>
              </a:rPr>
              <a:t/>
            </a:r>
            <a:br>
              <a:rPr lang="ru-RU" sz="3100" b="1" i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 Antiqua" pitchFamily="18" charset="0"/>
              </a:rPr>
            </a:br>
            <a:endParaRPr lang="ru-RU" sz="3100" b="1" i="1" spc="50" dirty="0" smtClean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188640"/>
            <a:ext cx="7920880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Босохождение</a:t>
            </a: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 </a:t>
            </a:r>
            <a:r>
              <a:rPr lang="ru-RU" sz="2400" i="1" dirty="0" smtClean="0">
                <a:solidFill>
                  <a:srgbClr val="002060"/>
                </a:solidFill>
                <a:latin typeface="Book Antiqua" pitchFamily="18" charset="0"/>
              </a:rPr>
              <a:t>одно  из нетрадиционных методик входящих в систему оздоровительных комплексов;</a:t>
            </a:r>
          </a:p>
          <a:p>
            <a:pPr>
              <a:buFont typeface="Wingdings" pitchFamily="2" charset="2"/>
              <a:buChar char="§"/>
            </a:pPr>
            <a:r>
              <a:rPr lang="ru-RU" sz="2400" i="1" dirty="0" smtClean="0">
                <a:solidFill>
                  <a:srgbClr val="002060"/>
                </a:solidFill>
                <a:latin typeface="Book Antiqua" pitchFamily="18" charset="0"/>
              </a:rPr>
              <a:t>является чрезвычайно полезным, причем не только для формирования правильного свода стопы, но и снятия напряжения в ногах, поднятия иммунитета и повышения общего тонуса организма детей  - длится 25, 30 минут.</a:t>
            </a:r>
          </a:p>
          <a:p>
            <a:endParaRPr lang="ru-RU" sz="2400" i="1" dirty="0">
              <a:solidFill>
                <a:srgbClr val="002060"/>
              </a:solidFill>
              <a:latin typeface="Book Antiqua" pitchFamily="18" charset="0"/>
            </a:endParaRPr>
          </a:p>
        </p:txBody>
      </p:sp>
      <p:pic>
        <p:nvPicPr>
          <p:cNvPr id="25602" name="Picture 2" descr="C:\Users\Аня\Desktop\НУЖНЫЕ ФОТО\Новая папка\_DSC0005.JPG"/>
          <p:cNvPicPr>
            <a:picLocks noChangeAspect="1" noChangeArrowheads="1"/>
          </p:cNvPicPr>
          <p:nvPr/>
        </p:nvPicPr>
        <p:blipFill>
          <a:blip r:embed="rId3" cstate="email">
            <a:lum contrast="1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2708920"/>
            <a:ext cx="4355976" cy="2903984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  <p:pic>
        <p:nvPicPr>
          <p:cNvPr id="25603" name="Picture 3" descr="G:\DCIM\101D3100\_DSC0310.JPG"/>
          <p:cNvPicPr>
            <a:picLocks noChangeAspect="1" noChangeArrowheads="1"/>
          </p:cNvPicPr>
          <p:nvPr/>
        </p:nvPicPr>
        <p:blipFill>
          <a:blip r:embed="rId4" cstate="email">
            <a:lum contrast="1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9992" y="3573016"/>
            <a:ext cx="4320480" cy="2880319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95536" y="332656"/>
            <a:ext cx="8208912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Тренажёры -  </a:t>
            </a:r>
            <a:r>
              <a:rPr lang="ru-RU" sz="2400" i="1" dirty="0" smtClean="0">
                <a:solidFill>
                  <a:srgbClr val="002060"/>
                </a:solidFill>
                <a:latin typeface="Book Antiqua" pitchFamily="18" charset="0"/>
              </a:rPr>
              <a:t>детям с нарушением осанки и деформацией стопы целесообразно выполнять упражнения на тренажерах специально подобранных по профилю нарушений </a:t>
            </a:r>
            <a:r>
              <a:rPr lang="ru-RU" sz="2400" i="1" dirty="0" err="1" smtClean="0">
                <a:solidFill>
                  <a:srgbClr val="002060"/>
                </a:solidFill>
                <a:latin typeface="Book Antiqua" pitchFamily="18" charset="0"/>
              </a:rPr>
              <a:t>опорно</a:t>
            </a:r>
            <a:r>
              <a:rPr lang="ru-RU" sz="2400" i="1" dirty="0" smtClean="0">
                <a:solidFill>
                  <a:srgbClr val="002060"/>
                </a:solidFill>
                <a:latin typeface="Book Antiqua" pitchFamily="18" charset="0"/>
              </a:rPr>
              <a:t> – двигательного аппарата;</a:t>
            </a:r>
          </a:p>
          <a:p>
            <a:pPr>
              <a:buFont typeface="Wingdings" pitchFamily="2" charset="2"/>
              <a:buChar char="§"/>
            </a:pPr>
            <a:r>
              <a:rPr lang="ru-RU" sz="2400" i="1" dirty="0" smtClean="0">
                <a:solidFill>
                  <a:srgbClr val="002060"/>
                </a:solidFill>
                <a:latin typeface="Book Antiqua" pitchFamily="18" charset="0"/>
              </a:rPr>
              <a:t>при наличии нескольких  видов тренажеров дети после 1 - 2 минут упражнений на одном тренажере по кругу переходят к другому. </a:t>
            </a:r>
            <a:endParaRPr lang="ru-RU" sz="2400" i="1" dirty="0">
              <a:solidFill>
                <a:srgbClr val="002060"/>
              </a:solidFill>
              <a:latin typeface="Book Antiqua" pitchFamily="18" charset="0"/>
            </a:endParaRPr>
          </a:p>
        </p:txBody>
      </p:sp>
      <p:pic>
        <p:nvPicPr>
          <p:cNvPr id="26627" name="Picture 3" descr="C:\Users\Аня\Desktop\НУЖНЫЕ ФОТО\Новая папка\_DSC010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60232" y="3140968"/>
            <a:ext cx="2141984" cy="3212976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  <p:pic>
        <p:nvPicPr>
          <p:cNvPr id="26628" name="Picture 4" descr="G:\DCIM\101D3100\_DSC0198.JPG"/>
          <p:cNvPicPr>
            <a:picLocks noChangeAspect="1" noChangeArrowheads="1"/>
          </p:cNvPicPr>
          <p:nvPr/>
        </p:nvPicPr>
        <p:blipFill>
          <a:blip r:embed="rId3" cstate="email">
            <a:lum contrast="1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79912" y="2852936"/>
            <a:ext cx="2496277" cy="3744416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  <p:pic>
        <p:nvPicPr>
          <p:cNvPr id="26629" name="Picture 5" descr="G:\DCIM\101D3100\_DSC0192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899592" y="3140968"/>
            <a:ext cx="2434374" cy="3452547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  <p:pic>
        <p:nvPicPr>
          <p:cNvPr id="8" name="Picture 2" descr="C:\Users\Аня\Desktop\на завтра\9 МАЯ\rosinka_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7" y="5301207"/>
            <a:ext cx="1595067" cy="15382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79512" y="260648"/>
            <a:ext cx="8712968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Фитбол</a:t>
            </a: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– гимнастика -   </a:t>
            </a:r>
            <a:r>
              <a:rPr lang="ru-RU" sz="2400" i="1" dirty="0" smtClean="0">
                <a:solidFill>
                  <a:srgbClr val="002060"/>
                </a:solidFill>
                <a:latin typeface="Book Antiqua" pitchFamily="18" charset="0"/>
              </a:rPr>
              <a:t>является новой, дополнительной формой занятий по физическому воспитанию и профилактики осанки и плоскостопия у детей.</a:t>
            </a:r>
          </a:p>
          <a:p>
            <a:pPr>
              <a:buFont typeface="Wingdings" pitchFamily="2" charset="2"/>
              <a:buChar char="§"/>
            </a:pPr>
            <a:r>
              <a:rPr lang="ru-RU" sz="2400" i="1" dirty="0" smtClean="0">
                <a:solidFill>
                  <a:srgbClr val="002060"/>
                </a:solidFill>
                <a:latin typeface="Book Antiqua" pitchFamily="18" charset="0"/>
              </a:rPr>
              <a:t>лечебный эффект обусловлен, прежде всего, воздействием мяча на позвоночник, межпозвоночные диски, суставы и окружающие их ткани.</a:t>
            </a:r>
            <a:endParaRPr lang="ru-RU" sz="2400" i="1" dirty="0">
              <a:solidFill>
                <a:srgbClr val="002060"/>
              </a:solidFill>
              <a:latin typeface="Book Antiqua" pitchFamily="18" charset="0"/>
            </a:endParaRPr>
          </a:p>
        </p:txBody>
      </p:sp>
      <p:pic>
        <p:nvPicPr>
          <p:cNvPr id="27650" name="Picture 2" descr="G:\DCIM\101D3100\_DSC0208.JPG"/>
          <p:cNvPicPr>
            <a:picLocks noChangeAspect="1" noChangeArrowheads="1"/>
          </p:cNvPicPr>
          <p:nvPr/>
        </p:nvPicPr>
        <p:blipFill>
          <a:blip r:embed="rId2" cstate="email">
            <a:lum contrast="1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2564904"/>
            <a:ext cx="3600400" cy="2400266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  <p:pic>
        <p:nvPicPr>
          <p:cNvPr id="27652" name="Picture 4" descr="G:\DCIM\101D3100\_DSC0223.JPG"/>
          <p:cNvPicPr>
            <a:picLocks noChangeAspect="1" noChangeArrowheads="1"/>
          </p:cNvPicPr>
          <p:nvPr/>
        </p:nvPicPr>
        <p:blipFill>
          <a:blip r:embed="rId3" cstate="email">
            <a:lum contrast="1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8064" y="2420888"/>
            <a:ext cx="3640843" cy="2394428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  <p:pic>
        <p:nvPicPr>
          <p:cNvPr id="11" name="Picture 3" descr="G:\DCIM\101D3100\_DSC0219.JPG"/>
          <p:cNvPicPr>
            <a:picLocks noChangeAspect="1" noChangeArrowheads="1"/>
          </p:cNvPicPr>
          <p:nvPr/>
        </p:nvPicPr>
        <p:blipFill>
          <a:blip r:embed="rId4" cstate="email">
            <a:lum contrast="1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27784" y="4437112"/>
            <a:ext cx="3348372" cy="2232248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  <p:pic>
        <p:nvPicPr>
          <p:cNvPr id="27655" name="Picture 7" descr="C:\Users\Аня\Desktop\дракоша\fitball_l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5085184"/>
            <a:ext cx="2381250" cy="1266825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8" name="Picture 2" descr="C:\Users\Аня\Desktop\на завтра\9 МАЯ\rosinka_1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3429" y="5157192"/>
            <a:ext cx="1763651" cy="17008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C:\Users\Аня\Desktop\временная\medium_SDIM0984.jpg"/>
          <p:cNvPicPr/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8388" y="5051662"/>
            <a:ext cx="1907082" cy="1003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158" y="5427806"/>
            <a:ext cx="1488867" cy="143670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23528" y="404664"/>
            <a:ext cx="8424936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Массажное оборудование </a:t>
            </a:r>
            <a:r>
              <a:rPr lang="ru-RU" sz="2400" i="1" dirty="0" smtClean="0">
                <a:solidFill>
                  <a:srgbClr val="002060"/>
                </a:solidFill>
                <a:latin typeface="Book Antiqua" pitchFamily="18" charset="0"/>
              </a:rPr>
              <a:t>: массажные коврики, массажные мячи, деревянные скалочки - идеальная профилактика плоскостопия;</a:t>
            </a:r>
          </a:p>
          <a:p>
            <a:pPr>
              <a:buFont typeface="Wingdings" pitchFamily="2" charset="2"/>
              <a:buChar char="§"/>
            </a:pPr>
            <a:r>
              <a:rPr lang="ru-RU" sz="2400" i="1" dirty="0" smtClean="0">
                <a:solidFill>
                  <a:srgbClr val="002060"/>
                </a:solidFill>
                <a:latin typeface="Book Antiqua" pitchFamily="18" charset="0"/>
              </a:rPr>
              <a:t>массажные бугорки на их поверхности, стимулируют рецепторы подошвенной поверхности стопы ребенка, способствуя формированию ее физиологических сводов.</a:t>
            </a:r>
          </a:p>
          <a:p>
            <a:endParaRPr lang="ru-RU" i="1" dirty="0">
              <a:solidFill>
                <a:srgbClr val="002060"/>
              </a:solidFill>
              <a:latin typeface="Book Antiqua" pitchFamily="18" charset="0"/>
            </a:endParaRPr>
          </a:p>
        </p:txBody>
      </p:sp>
      <p:pic>
        <p:nvPicPr>
          <p:cNvPr id="28674" name="Picture 2" descr="G:\DCIM\101D3100\_DSC0179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6096" y="2708920"/>
            <a:ext cx="3348372" cy="2232248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  <p:pic>
        <p:nvPicPr>
          <p:cNvPr id="6" name="Рисунок 5" descr="F:\DCIM\100D3100\_DSC0375.JPG"/>
          <p:cNvPicPr/>
          <p:nvPr/>
        </p:nvPicPr>
        <p:blipFill>
          <a:blip r:embed="rId5" cstate="email">
            <a:lum contrast="1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780928"/>
            <a:ext cx="3240360" cy="2232248"/>
          </a:xfrm>
          <a:prstGeom prst="rect">
            <a:avLst/>
          </a:prstGeom>
          <a:ln w="76200">
            <a:solidFill>
              <a:schemeClr val="bg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C:\Users\Аня\Desktop\Новая папка\_DSC0031.JPG"/>
          <p:cNvPicPr/>
          <p:nvPr/>
        </p:nvPicPr>
        <p:blipFill>
          <a:blip r:embed="rId6" cstate="email">
            <a:lum contrast="1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59832" y="4437112"/>
            <a:ext cx="3418507" cy="2232248"/>
          </a:xfrm>
          <a:prstGeom prst="rect">
            <a:avLst/>
          </a:prstGeom>
          <a:ln w="76200">
            <a:solidFill>
              <a:schemeClr val="bg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C:\Users\Аня\Desktop\временная\39030fe315be.jpg"/>
          <p:cNvPicPr/>
          <p:nvPr/>
        </p:nvPicPr>
        <p:blipFill>
          <a:blip r:embed="rId7" cstate="email">
            <a:lum contrast="1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76256" y="5157192"/>
            <a:ext cx="1728192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1" name="Рисунок 10" descr="C:\Users\Аня\Desktop\временная\DD-61131_2.jpg"/>
          <p:cNvPicPr/>
          <p:nvPr/>
        </p:nvPicPr>
        <p:blipFill>
          <a:blip r:embed="rId8" cstate="print">
            <a:lum contrast="30000"/>
          </a:blip>
          <a:srcRect/>
          <a:stretch>
            <a:fillRect/>
          </a:stretch>
        </p:blipFill>
        <p:spPr bwMode="auto">
          <a:xfrm>
            <a:off x="3707904" y="3068960"/>
            <a:ext cx="1540569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260648"/>
            <a:ext cx="80648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Массаж биологически активных точек – </a:t>
            </a:r>
            <a:r>
              <a:rPr lang="ru-RU" sz="2400" i="1" dirty="0" smtClean="0">
                <a:solidFill>
                  <a:srgbClr val="002060"/>
                </a:solidFill>
                <a:latin typeface="Book Antiqua" pitchFamily="18" charset="0"/>
              </a:rPr>
              <a:t>на занятиях дети овладевают практическими приёмами оздоровления, такими как: дыхательная гимнастика, приёмы физиологического и психологического расслабления (</a:t>
            </a:r>
            <a:r>
              <a:rPr lang="ru-RU" sz="2400" i="1" dirty="0" err="1" smtClean="0">
                <a:solidFill>
                  <a:srgbClr val="002060"/>
                </a:solidFill>
                <a:latin typeface="Book Antiqua" pitchFamily="18" charset="0"/>
              </a:rPr>
              <a:t>антистрессовый</a:t>
            </a:r>
            <a:r>
              <a:rPr lang="ru-RU" sz="2400" i="1" dirty="0" smtClean="0">
                <a:solidFill>
                  <a:srgbClr val="002060"/>
                </a:solidFill>
                <a:latin typeface="Book Antiqua" pitchFamily="18" charset="0"/>
              </a:rPr>
              <a:t> массаж) и точечного массажа.</a:t>
            </a:r>
          </a:p>
        </p:txBody>
      </p:sp>
      <p:pic>
        <p:nvPicPr>
          <p:cNvPr id="29699" name="Picture 3" descr="G:\DCIM\101D3100\_DSC0157.JPG"/>
          <p:cNvPicPr>
            <a:picLocks noChangeAspect="1" noChangeArrowheads="1"/>
          </p:cNvPicPr>
          <p:nvPr/>
        </p:nvPicPr>
        <p:blipFill>
          <a:blip r:embed="rId2" cstate="email">
            <a:lum contrast="1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204864"/>
            <a:ext cx="3996444" cy="2664296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  <p:pic>
        <p:nvPicPr>
          <p:cNvPr id="8" name="Рисунок 7" descr="C:\Users\Аня\Desktop\Новая папка\_DSC0057.JPG"/>
          <p:cNvPicPr/>
          <p:nvPr/>
        </p:nvPicPr>
        <p:blipFill>
          <a:blip r:embed="rId3" cstate="email">
            <a:lum contrast="1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56176" y="2420888"/>
            <a:ext cx="2699792" cy="3888432"/>
          </a:xfrm>
          <a:prstGeom prst="rect">
            <a:avLst/>
          </a:prstGeom>
          <a:ln w="76200">
            <a:solidFill>
              <a:schemeClr val="bg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2" descr="G:\DCIM\101D3100\_DSC0145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31740" y="4149080"/>
            <a:ext cx="3600400" cy="2400267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  <p:pic>
        <p:nvPicPr>
          <p:cNvPr id="29700" name="Picture 4" descr="C:\Users\Аня\Desktop\разное\САМАЯ НОВАЯ\Рисунок2.jpg"/>
          <p:cNvPicPr>
            <a:picLocks noChangeAspect="1" noChangeArrowheads="1"/>
          </p:cNvPicPr>
          <p:nvPr/>
        </p:nvPicPr>
        <p:blipFill>
          <a:blip r:embed="rId5" cstate="print"/>
          <a:srcRect l="18483" b="20887"/>
          <a:stretch>
            <a:fillRect/>
          </a:stretch>
        </p:blipFill>
        <p:spPr bwMode="auto">
          <a:xfrm>
            <a:off x="4499992" y="2132856"/>
            <a:ext cx="1545457" cy="1873419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" name="Picture 2" descr="C:\Users\Аня\Desktop\на завтра\9 МАЯ\rosinka_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471" y="5157192"/>
            <a:ext cx="1604566" cy="15473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88640"/>
            <a:ext cx="889248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 smtClean="0">
                <a:solidFill>
                  <a:srgbClr val="002060"/>
                </a:solidFill>
                <a:latin typeface="Bookman Old Style" pitchFamily="18" charset="0"/>
              </a:rPr>
              <a:t>Чтобы привлечь взрослых, </a:t>
            </a:r>
            <a: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воспитателей и родителей</a:t>
            </a:r>
            <a:r>
              <a:rPr lang="ru-RU" sz="2000" i="1" dirty="0" smtClean="0">
                <a:solidFill>
                  <a:srgbClr val="002060"/>
                </a:solidFill>
                <a:latin typeface="Bookman Old Style" pitchFamily="18" charset="0"/>
              </a:rPr>
              <a:t>, к данной проблеме, были запланированы и проведены: семинар – практикум, открытые показы занятий , родительские собрания, оформлены информационные уголки , это позволило обеспечить преемственность в развитии и обучении ребенка в условиях ДОУ и семьи, а также повысить осведомленность родителей и воспитателей в оздоровительно-профилактических вопросах воспитания детей.</a:t>
            </a:r>
          </a:p>
        </p:txBody>
      </p:sp>
      <p:pic>
        <p:nvPicPr>
          <p:cNvPr id="30723" name="Picture 3" descr="C:\Users\Аня\Desktop\НУЖНЫЕ ФОТО\Садик\DSC07851.JPG"/>
          <p:cNvPicPr>
            <a:picLocks noChangeAspect="1" noChangeArrowheads="1"/>
          </p:cNvPicPr>
          <p:nvPr/>
        </p:nvPicPr>
        <p:blipFill>
          <a:blip r:embed="rId2" cstate="email">
            <a:lum contrast="2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2708920"/>
            <a:ext cx="3692856" cy="2472076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  <p:pic>
        <p:nvPicPr>
          <p:cNvPr id="30724" name="Picture 4" descr="C:\Users\Аня\Desktop\дракоша\getImage (22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6056" y="2636912"/>
            <a:ext cx="3672408" cy="2406061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  <p:pic>
        <p:nvPicPr>
          <p:cNvPr id="30725" name="Picture 5" descr="C:\Users\Аня\Desktop\дракоша\getImage (21).jpg"/>
          <p:cNvPicPr>
            <a:picLocks noChangeAspect="1" noChangeArrowheads="1"/>
          </p:cNvPicPr>
          <p:nvPr/>
        </p:nvPicPr>
        <p:blipFill>
          <a:blip r:embed="rId4" cstate="email">
            <a:lum contrast="1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7824" y="4509120"/>
            <a:ext cx="3245431" cy="2160240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  <p:pic>
        <p:nvPicPr>
          <p:cNvPr id="7" name="Picture 2" descr="C:\Users\Аня\Desktop\на завтра\9 МАЯ\rosinka_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797" y="5242564"/>
            <a:ext cx="1568041" cy="15121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Аня\Desktop\на завтра\9 МАЯ\rosinka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0334" y="4716"/>
            <a:ext cx="1677630" cy="16178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260648"/>
            <a:ext cx="8064896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Оценка эффективности данного проекта была проведена :</a:t>
            </a:r>
          </a:p>
          <a:p>
            <a:pPr>
              <a:buFont typeface="Wingdings" pitchFamily="2" charset="2"/>
              <a:buChar char="§"/>
            </a:pPr>
            <a:r>
              <a:rPr lang="ru-RU" sz="2200" i="1" dirty="0" smtClean="0">
                <a:solidFill>
                  <a:srgbClr val="002060"/>
                </a:solidFill>
                <a:latin typeface="Bookman Old Style" pitchFamily="18" charset="0"/>
              </a:rPr>
              <a:t>в  ходе  тестирования состояния мышечной системы детей старшего дошкольного возраста  по профилю нарушения осанки;</a:t>
            </a:r>
          </a:p>
          <a:p>
            <a:pPr>
              <a:buFont typeface="Wingdings" pitchFamily="2" charset="2"/>
              <a:buChar char="§"/>
            </a:pPr>
            <a:r>
              <a:rPr lang="ru-RU" sz="2200" i="1" dirty="0" smtClean="0">
                <a:solidFill>
                  <a:srgbClr val="002060"/>
                </a:solidFill>
                <a:latin typeface="Bookman Old Style" pitchFamily="18" charset="0"/>
              </a:rPr>
              <a:t> в ходе проведения </a:t>
            </a:r>
            <a:r>
              <a:rPr lang="ru-RU" sz="2200" i="1" dirty="0" err="1" smtClean="0">
                <a:solidFill>
                  <a:srgbClr val="002060"/>
                </a:solidFill>
                <a:latin typeface="Bookman Old Style" pitchFamily="18" charset="0"/>
              </a:rPr>
              <a:t>плантографии</a:t>
            </a:r>
            <a:r>
              <a:rPr lang="ru-RU" sz="2200" i="1" dirty="0" smtClean="0">
                <a:solidFill>
                  <a:srgbClr val="002060"/>
                </a:solidFill>
                <a:latin typeface="Bookman Old Style" pitchFamily="18" charset="0"/>
              </a:rPr>
              <a:t>;</a:t>
            </a:r>
          </a:p>
          <a:p>
            <a:pPr lvl="0">
              <a:buFont typeface="Wingdings" pitchFamily="2" charset="2"/>
              <a:buChar char="§"/>
            </a:pPr>
            <a:r>
              <a:rPr lang="ru-RU" sz="2200" i="1" dirty="0" smtClean="0">
                <a:solidFill>
                  <a:srgbClr val="002060"/>
                </a:solidFill>
                <a:latin typeface="Bookman Old Style" pitchFamily="18" charset="0"/>
              </a:rPr>
              <a:t>в  ходе  профилактического  осмотра  врачей  детской  поликлиники</a:t>
            </a:r>
            <a:r>
              <a:rPr lang="ru-RU" sz="2400" dirty="0" smtClean="0">
                <a:solidFill>
                  <a:srgbClr val="002060"/>
                </a:solidFill>
                <a:latin typeface="Bookman Old Style" pitchFamily="18" charset="0"/>
              </a:rPr>
              <a:t>;</a:t>
            </a:r>
          </a:p>
          <a:p>
            <a:endParaRPr lang="ru-RU" sz="2400" i="1" dirty="0" smtClean="0">
              <a:solidFill>
                <a:srgbClr val="002060"/>
              </a:solidFill>
              <a:latin typeface="Book Antiqua" pitchFamily="18" charset="0"/>
            </a:endParaRPr>
          </a:p>
        </p:txBody>
      </p:sp>
      <p:pic>
        <p:nvPicPr>
          <p:cNvPr id="32770" name="Picture 2" descr="C:\Users\Аня\Desktop\НУЖНЫЕ ФОТО\Кирилл\_DSC0377.JPG"/>
          <p:cNvPicPr>
            <a:picLocks noChangeAspect="1" noChangeArrowheads="1"/>
          </p:cNvPicPr>
          <p:nvPr/>
        </p:nvPicPr>
        <p:blipFill>
          <a:blip r:embed="rId3" cstate="email">
            <a:lum contrast="1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98778" y="3140968"/>
            <a:ext cx="2469365" cy="3492389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  <p:pic>
        <p:nvPicPr>
          <p:cNvPr id="32771" name="Picture 3" descr="C:\Users\Аня\Desktop\НУЖНЫЕ ФОТО\Кирилл\_DSC0411.JPG"/>
          <p:cNvPicPr>
            <a:picLocks noChangeAspect="1" noChangeArrowheads="1"/>
          </p:cNvPicPr>
          <p:nvPr/>
        </p:nvPicPr>
        <p:blipFill>
          <a:blip r:embed="rId4" cstate="email">
            <a:lum contrast="1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28184" y="3301244"/>
            <a:ext cx="2376264" cy="3296108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  <p:pic>
        <p:nvPicPr>
          <p:cNvPr id="32773" name="Picture 5" descr="G:\DCIM\101D3100\_DSC0273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5254" y="3356992"/>
            <a:ext cx="2641770" cy="3312368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395536" y="260648"/>
            <a:ext cx="8496944" cy="5370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Тестирование состояния мышечной системы ребёнка:</a:t>
            </a:r>
          </a:p>
          <a:p>
            <a:endParaRPr lang="ru-RU" sz="11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ru-RU" sz="2000" i="1" dirty="0" smtClean="0">
                <a:solidFill>
                  <a:srgbClr val="002060"/>
                </a:solidFill>
                <a:latin typeface="Bookman Old Style" pitchFamily="18" charset="0"/>
              </a:rPr>
              <a:t>Тестирование силовой выносливости мышц брюшного пресса и спины проводится по методике </a:t>
            </a:r>
            <a:r>
              <a:rPr lang="ru-RU" sz="2000" i="1" dirty="0" err="1" smtClean="0">
                <a:solidFill>
                  <a:srgbClr val="002060"/>
                </a:solidFill>
                <a:latin typeface="Bookman Old Style" pitchFamily="18" charset="0"/>
              </a:rPr>
              <a:t>Н.А.Гукасова</a:t>
            </a:r>
            <a:r>
              <a:rPr lang="ru-RU" sz="2000" i="1" dirty="0" smtClean="0">
                <a:solidFill>
                  <a:srgbClr val="002060"/>
                </a:solidFill>
                <a:latin typeface="Bookman Old Style" pitchFamily="18" charset="0"/>
              </a:rPr>
              <a:t>.</a:t>
            </a:r>
          </a:p>
          <a:p>
            <a:r>
              <a:rPr lang="ru-RU" sz="2000" i="1" dirty="0" smtClean="0">
                <a:solidFill>
                  <a:srgbClr val="002060"/>
                </a:solidFill>
                <a:latin typeface="Bookman Old Style" pitchFamily="18" charset="0"/>
              </a:rPr>
              <a:t>- Подвижность позвоночника вперед (см);</a:t>
            </a:r>
          </a:p>
          <a:p>
            <a:r>
              <a:rPr lang="ru-RU" sz="2000" i="1" dirty="0" smtClean="0">
                <a:solidFill>
                  <a:srgbClr val="002060"/>
                </a:solidFill>
                <a:latin typeface="Bookman Old Style" pitchFamily="18" charset="0"/>
              </a:rPr>
              <a:t>- Силовая выносливость мышц спины (мин);</a:t>
            </a:r>
          </a:p>
          <a:p>
            <a:pPr>
              <a:buFontTx/>
              <a:buChar char="-"/>
            </a:pPr>
            <a:r>
              <a:rPr lang="ru-RU" sz="2000" i="1" dirty="0" smtClean="0">
                <a:solidFill>
                  <a:srgbClr val="002060"/>
                </a:solidFill>
                <a:latin typeface="Bookman Old Style" pitchFamily="18" charset="0"/>
              </a:rPr>
              <a:t>Силовая выносливость мышц брюшного пресса (сек)</a:t>
            </a:r>
          </a:p>
          <a:p>
            <a:r>
              <a:rPr lang="ru-RU" sz="2000" i="1" dirty="0" smtClean="0">
                <a:solidFill>
                  <a:srgbClr val="002060"/>
                </a:solidFill>
                <a:latin typeface="Bookman Old Style" pitchFamily="18" charset="0"/>
              </a:rPr>
              <a:t>95% детей к концу года имеют высокие и хорошие показатели мышечной системы.</a:t>
            </a:r>
          </a:p>
          <a:p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Результаты профилактического осмотра:</a:t>
            </a:r>
          </a:p>
          <a:p>
            <a:r>
              <a:rPr lang="ru-RU" sz="2000" i="1" dirty="0" smtClean="0">
                <a:solidFill>
                  <a:srgbClr val="002060"/>
                </a:solidFill>
                <a:latin typeface="Bookman Old Style" pitchFamily="18" charset="0"/>
              </a:rPr>
              <a:t>По результатам осмотра врачей, сняты с учёта  24 ребёнка, что составляет 40%  - осанка, 48% – плоскостопие от общего количества детей посещающих занятия. </a:t>
            </a:r>
          </a:p>
          <a:p>
            <a:endParaRPr lang="ru-RU" sz="2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sz="2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sz="2000" i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endParaRPr lang="ru-RU" sz="2000" b="1" i="1" spc="50" dirty="0" smtClean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  <p:graphicFrame>
        <p:nvGraphicFramePr>
          <p:cNvPr id="6" name="Chart 10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186094099"/>
              </p:ext>
            </p:extLst>
          </p:nvPr>
        </p:nvGraphicFramePr>
        <p:xfrm>
          <a:off x="899592" y="4365104"/>
          <a:ext cx="3744416" cy="2376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9" name="Picture 2" descr="C:\Users\Аня\Desktop\на завтра\9 МАЯ\rosinka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81" y="5373216"/>
            <a:ext cx="1418704" cy="13681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2" name="Диаграмма 11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899760403"/>
              </p:ext>
            </p:extLst>
          </p:nvPr>
        </p:nvGraphicFramePr>
        <p:xfrm>
          <a:off x="4860032" y="4365105"/>
          <a:ext cx="3600400" cy="23646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23528" y="260648"/>
            <a:ext cx="8496944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Ожидаемый результат:</a:t>
            </a:r>
          </a:p>
          <a:p>
            <a:endParaRPr lang="ru-RU" sz="12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  <a:p>
            <a:pPr lvl="0">
              <a:buFont typeface="Wingdings" pitchFamily="2" charset="2"/>
              <a:buChar char="§"/>
            </a:pPr>
            <a:r>
              <a:rPr lang="ru-RU" sz="2200" b="1" dirty="0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применение  системы  комплексов  упражнений с  использованием  нетрадиционных  методик,  позволяет  не  только существенно  повысить  оздоровительный  эффект  занятий,  но  и развить физические  качества  детей.</a:t>
            </a:r>
          </a:p>
          <a:p>
            <a:pPr lvl="0"/>
            <a:endParaRPr lang="ru-RU" sz="2200" b="1" dirty="0" smtClean="0">
              <a:solidFill>
                <a:srgbClr val="002060"/>
              </a:solidFill>
              <a:latin typeface="Bookman Old Style" pitchFamily="18" charset="0"/>
              <a:ea typeface="Times New Roman" pitchFamily="18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2200" b="1" dirty="0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сформировать жизненно необходимые навыки правильной</a:t>
            </a:r>
            <a:r>
              <a:rPr lang="ru-RU" sz="2200" b="1" dirty="0" smtClean="0">
                <a:solidFill>
                  <a:srgbClr val="002060"/>
                </a:solidFill>
                <a:latin typeface="Bookman Old Style" pitchFamily="18" charset="0"/>
                <a:cs typeface="Arial" pitchFamily="34" charset="0"/>
              </a:rPr>
              <a:t> </a:t>
            </a:r>
            <a:r>
              <a:rPr lang="ru-RU" sz="2200" b="1" dirty="0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осанки и правильной установки стоп, воспитать у ребенка сознательное отношение к здоровому образу жизни.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2200" b="1" dirty="0" smtClean="0">
              <a:solidFill>
                <a:srgbClr val="002060"/>
              </a:solidFill>
              <a:latin typeface="Bookman Old Style" pitchFamily="18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ru-RU" sz="2200" b="1" dirty="0" smtClean="0">
                <a:solidFill>
                  <a:srgbClr val="002060"/>
                </a:solidFill>
                <a:latin typeface="Bookman Old Style" pitchFamily="18" charset="0"/>
              </a:rPr>
              <a:t>сократить количество воспитанников  имеющих  нарушения  осанки и  плоскостопия.</a:t>
            </a:r>
          </a:p>
        </p:txBody>
      </p:sp>
      <p:pic>
        <p:nvPicPr>
          <p:cNvPr id="4" name="Picture 2" descr="C:\Users\Аня\Desktop\на завтра\9 МАЯ\rosinka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001609"/>
            <a:ext cx="1897919" cy="18302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404664"/>
            <a:ext cx="63184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260648"/>
            <a:ext cx="871296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</a:rPr>
              <a:t>     Целесообразность комплексов упражнений  направленных  на  формирование  правильной  осанки  и  профилактику  плоскостопия позволило получить прирост показателей характеризующих развитие физических качеств  у детей, который имеет следующую динамику: в 201</a:t>
            </a:r>
            <a:r>
              <a:rPr lang="en-US" sz="2000" b="1" dirty="0" smtClean="0">
                <a:solidFill>
                  <a:srgbClr val="002060"/>
                </a:solidFill>
                <a:latin typeface="Bookman Old Style" pitchFamily="18" charset="0"/>
              </a:rPr>
              <a:t>5</a:t>
            </a: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</a:rPr>
              <a:t>-201</a:t>
            </a:r>
            <a:r>
              <a:rPr lang="en-US" sz="2000" b="1" dirty="0" smtClean="0">
                <a:solidFill>
                  <a:srgbClr val="002060"/>
                </a:solidFill>
                <a:latin typeface="Bookman Old Style" pitchFamily="18" charset="0"/>
              </a:rPr>
              <a:t>6</a:t>
            </a: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</a:rPr>
              <a:t> учебном году высокий уровень физического развития - 64% детей, в 201</a:t>
            </a:r>
            <a:r>
              <a:rPr lang="en-US" sz="2000" b="1" dirty="0" smtClean="0">
                <a:solidFill>
                  <a:srgbClr val="002060"/>
                </a:solidFill>
                <a:latin typeface="Bookman Old Style" pitchFamily="18" charset="0"/>
              </a:rPr>
              <a:t>6</a:t>
            </a: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</a:rPr>
              <a:t>-201</a:t>
            </a:r>
            <a:r>
              <a:rPr lang="en-US" sz="2000" b="1" dirty="0" smtClean="0">
                <a:solidFill>
                  <a:srgbClr val="002060"/>
                </a:solidFill>
                <a:latin typeface="Bookman Old Style" pitchFamily="18" charset="0"/>
              </a:rPr>
              <a:t>7</a:t>
            </a: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</a:rPr>
              <a:t> учебном году - 76%, в 201</a:t>
            </a:r>
            <a:r>
              <a:rPr lang="en-US" sz="2000" b="1" dirty="0" smtClean="0">
                <a:solidFill>
                  <a:srgbClr val="002060"/>
                </a:solidFill>
                <a:latin typeface="Bookman Old Style" pitchFamily="18" charset="0"/>
              </a:rPr>
              <a:t>7</a:t>
            </a: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</a:rPr>
              <a:t>-201</a:t>
            </a:r>
            <a:r>
              <a:rPr lang="en-US" sz="2000" b="1" dirty="0" smtClean="0">
                <a:solidFill>
                  <a:srgbClr val="002060"/>
                </a:solidFill>
                <a:latin typeface="Bookman Old Style" pitchFamily="18" charset="0"/>
              </a:rPr>
              <a:t>8</a:t>
            </a: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</a:rPr>
              <a:t> учебном году - 96%, низкий уровень отсутствует. Это эффективно влияет и на подготовку детей старшего дошкольного возраста к соревнованиям, а значит даёт возможность детям участвовать в спортивной жизни детского сада, города и округа. </a:t>
            </a:r>
            <a:endParaRPr lang="ru-RU" sz="2000" b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pic>
        <p:nvPicPr>
          <p:cNvPr id="7" name="Picture 2" descr="C:\Users\Аня\Desktop\на завтра\9 МАЯ\rosinka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581128"/>
            <a:ext cx="1912988" cy="18448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6409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  <a:ea typeface="Arial Unicode MS" pitchFamily="34" charset="-128"/>
                <a:cs typeface="Aharoni" pitchFamily="2" charset="-79"/>
              </a:rPr>
              <a:t>Дети становятся более подвижными, сильными, решительными, уверенными в себе. Каждый год участвуя в губернаторских соревнованиях занимают призовые места.</a:t>
            </a:r>
            <a:endParaRPr lang="ru-RU" sz="2000" b="1" dirty="0">
              <a:solidFill>
                <a:srgbClr val="002060"/>
              </a:solidFill>
              <a:latin typeface="Bookman Old Style" pitchFamily="18" charset="0"/>
              <a:ea typeface="Arial Unicode MS" pitchFamily="34" charset="-128"/>
              <a:cs typeface="Aharoni" pitchFamily="2" charset="-79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188640"/>
            <a:ext cx="85689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sz="2400" i="1" dirty="0">
              <a:solidFill>
                <a:srgbClr val="002060"/>
              </a:solidFill>
              <a:latin typeface="Book Antiqua" pitchFamily="18" charset="0"/>
            </a:endParaRPr>
          </a:p>
        </p:txBody>
      </p:sp>
      <p:pic>
        <p:nvPicPr>
          <p:cNvPr id="31746" name="Picture 2" descr="C:\Users\Аня\Desktop\дракоша\getImage (24).jpg"/>
          <p:cNvPicPr>
            <a:picLocks noChangeAspect="1" noChangeArrowheads="1"/>
          </p:cNvPicPr>
          <p:nvPr/>
        </p:nvPicPr>
        <p:blipFill>
          <a:blip r:embed="rId2" cstate="email">
            <a:lum contrast="1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6016" y="1556792"/>
            <a:ext cx="4104456" cy="2671719"/>
          </a:xfrm>
          <a:prstGeom prst="rect">
            <a:avLst/>
          </a:prstGeom>
          <a:ln w="76200">
            <a:solidFill>
              <a:schemeClr val="bg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1747" name="Picture 3" descr="C:\Users\Аня\Desktop\дракоша\getImage (25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3808" y="4005064"/>
            <a:ext cx="3766891" cy="2635542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  <p:pic>
        <p:nvPicPr>
          <p:cNvPr id="31748" name="Picture 4" descr="C:\Users\Аня\Desktop\дракоша\getImage (26)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4032448" cy="2684098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  <p:pic>
        <p:nvPicPr>
          <p:cNvPr id="31750" name="Picture 6" descr="C:\Users\Аня\Desktop\дракоша\news-u5xyucq7t9-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6296" y="4725144"/>
            <a:ext cx="1224136" cy="1656184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31751" name="Picture 7" descr="C:\Users\Аня\Desktop\дракоша\i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31640" y="4581128"/>
            <a:ext cx="1224136" cy="1854751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" name="Picture 2" descr="C:\Users\Аня\Desktop\на завтра\9 МАЯ\rosinka_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33" y="5394602"/>
            <a:ext cx="1418704" cy="13681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539552" y="993939"/>
            <a:ext cx="7992888" cy="404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Применение приведенной в работе системы </a:t>
            </a:r>
            <a:r>
              <a:rPr lang="ru-RU" sz="2100" b="1" dirty="0" smtClean="0">
                <a:solidFill>
                  <a:srgbClr val="002060"/>
                </a:solidFill>
                <a:latin typeface="Bookman Old Style" pitchFamily="18" charset="0"/>
              </a:rPr>
              <a:t>комплексов упражнений 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позволит сформировать жизненно необходимые навыки правильной</a:t>
            </a:r>
            <a:r>
              <a:rPr lang="ru-RU" sz="2100" b="1" dirty="0" smtClean="0">
                <a:solidFill>
                  <a:srgbClr val="002060"/>
                </a:solidFill>
                <a:latin typeface="Bookman Old Style" pitchFamily="18" charset="0"/>
                <a:cs typeface="Arial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осанки и правильной установки стоп, воспитать у ребенка сознательное отношение к здоровому образу жизни;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2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Bookman Old Style" pitchFamily="18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2100" b="1" dirty="0" smtClean="0">
                <a:solidFill>
                  <a:srgbClr val="002060"/>
                </a:solidFill>
                <a:latin typeface="Bookman Old Style" pitchFamily="18" charset="0"/>
              </a:rPr>
              <a:t>Применение</a:t>
            </a:r>
            <a:r>
              <a:rPr lang="ru-RU" sz="2200" b="1" dirty="0" smtClean="0">
                <a:solidFill>
                  <a:srgbClr val="002060"/>
                </a:solidFill>
                <a:latin typeface="Bookman Old Style" pitchFamily="18" charset="0"/>
              </a:rPr>
              <a:t> комплексов упражнений  направленных  на  формирование  правильной  осанки  и  профилактику  плоскостопия достоверно улучшает показатели физического состояния дошкольников.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3568" y="332656"/>
            <a:ext cx="4384790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Практическая значимость</a:t>
            </a:r>
            <a:endParaRPr lang="ru-RU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Picture 2" descr="C:\Users\Аня\Desktop\на завтра\9 МАЯ\rosinka_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3954" y="4869160"/>
            <a:ext cx="1912988" cy="18448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899592" y="2203703"/>
            <a:ext cx="514806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259632" y="5444063"/>
            <a:ext cx="554461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476672"/>
            <a:ext cx="8424936" cy="5516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05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  <a:p>
            <a:pPr lvl="0">
              <a:buFont typeface="Wingdings" pitchFamily="2" charset="2"/>
              <a:buChar char="§"/>
            </a:pPr>
            <a:r>
              <a:rPr lang="ru-RU" dirty="0" smtClean="0"/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</a:rPr>
              <a:t>разработать  методическое пособие с рекомендациями для каждой формы занятий в  помощь для  инструкторов  по физической  культуре и  воспитателей  ДОУ;</a:t>
            </a:r>
          </a:p>
          <a:p>
            <a:pPr>
              <a:buFont typeface="Wingdings" pitchFamily="2" charset="2"/>
              <a:buChar char="§"/>
            </a:pP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внедрить в детскую дошкольную практику оздоровительные занятия с использованием комплексов нетрадиционных методик в виде лечебных игр и </a:t>
            </a:r>
            <a:r>
              <a:rPr lang="ru-RU" sz="2000" b="1" dirty="0" err="1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фитбол-гимнастики</a:t>
            </a: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, массажей и т.д.</a:t>
            </a:r>
          </a:p>
          <a:p>
            <a:pPr>
              <a:buFont typeface="Wingdings" pitchFamily="2" charset="2"/>
              <a:buChar char="§"/>
            </a:pP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установить преемственность в использовании средств физического воспитания в детском дошкольном учреждении и семье;</a:t>
            </a:r>
            <a:endParaRPr lang="ru-RU" sz="2000" b="1" dirty="0" smtClean="0">
              <a:solidFill>
                <a:srgbClr val="002060"/>
              </a:solidFill>
              <a:latin typeface="Bookman Old Style" pitchFamily="18" charset="0"/>
              <a:cs typeface="Arial" pitchFamily="34" charset="0"/>
            </a:endParaRPr>
          </a:p>
          <a:p>
            <a:pPr lvl="0">
              <a:buFont typeface="Wingdings" pitchFamily="2" charset="2"/>
              <a:buChar char="§"/>
            </a:pP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</a:rPr>
              <a:t>распространить  положительный  опыт работы  над  проектом  в  дошкольных  образовательных  учреждениях  города  и  округа;</a:t>
            </a:r>
          </a:p>
          <a:p>
            <a:pPr lvl="0">
              <a:buFont typeface="Wingdings" pitchFamily="2" charset="2"/>
              <a:buChar char="§"/>
            </a:pP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</a:rPr>
              <a:t>разместить  проект  в  социальной  сети работников  образования, с целью</a:t>
            </a: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 массового использования ее в детских дошкольных учреждениях.</a:t>
            </a:r>
            <a:endParaRPr lang="ru-RU" sz="20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lvl="0">
              <a:buFont typeface="Wingdings" pitchFamily="2" charset="2"/>
              <a:buChar char="§"/>
            </a:pPr>
            <a:endParaRPr lang="ru-RU" sz="2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39552" y="188640"/>
            <a:ext cx="3996607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Перспективы развития</a:t>
            </a:r>
            <a:endParaRPr lang="ru-RU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Picture 2" descr="C:\Users\Аня\Desktop\на завтра\9 МАЯ\rosinka_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96136" y="5142716"/>
            <a:ext cx="1764577" cy="17017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3351</TotalTime>
  <Words>1280</Words>
  <Application>Microsoft Office PowerPoint</Application>
  <PresentationFormat>Экран (4:3)</PresentationFormat>
  <Paragraphs>137</Paragraphs>
  <Slides>27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Слайд 1</vt:lpstr>
      <vt:lpstr>Слайд 2</vt:lpstr>
      <vt:lpstr>Тема проекта:</vt:lpstr>
      <vt:lpstr>Актуальность:</vt:lpstr>
      <vt:lpstr>Цель  проекта: </vt:lpstr>
      <vt:lpstr>Слайд 6</vt:lpstr>
      <vt:lpstr>Задачи проекта: </vt:lpstr>
      <vt:lpstr>Гипотеза:</vt:lpstr>
      <vt:lpstr>Слайд 9</vt:lpstr>
      <vt:lpstr>Создание физкультурно – развивающей среды</vt:lpstr>
      <vt:lpstr>Приобретение спортивного оборудования и инвентаря</vt:lpstr>
      <vt:lpstr>В учебном процессе оздоровительные занятия хорошо вписываются в учебную и оздоровительную работу ДОУ в качестве кружковой работы, в виде обязательных еженедельных занятий.  </vt:lpstr>
      <vt:lpstr>Наибольший оздоровительный эффект в профилактике нарушений опорно-двигательного аппарата дошкольников достигается при комплексном использовании следующих средств: профилактические упражнения, фитбол-гимнастика, тренажёры, массажное оборудование, дыхательные упражнения, массаж биологически активных точек, упражнения на расслабление. </vt:lpstr>
      <vt:lpstr>Основной формой профилактики осанки и плоскостопия в системе оздоровительных комплексов  являются  упражнения</vt:lpstr>
      <vt:lpstr>    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Аня</dc:creator>
  <cp:lastModifiedBy>Подсолнушек</cp:lastModifiedBy>
  <cp:revision>211</cp:revision>
  <dcterms:created xsi:type="dcterms:W3CDTF">2013-11-07T12:25:20Z</dcterms:created>
  <dcterms:modified xsi:type="dcterms:W3CDTF">2024-10-28T09:03:01Z</dcterms:modified>
</cp:coreProperties>
</file>