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80" r:id="rId9"/>
    <p:sldMasterId id="2147483792" r:id="rId10"/>
  </p:sldMasterIdLst>
  <p:sldIdLst>
    <p:sldId id="270" r:id="rId11"/>
    <p:sldId id="287" r:id="rId12"/>
    <p:sldId id="269" r:id="rId13"/>
    <p:sldId id="294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99" r:id="rId22"/>
    <p:sldId id="301" r:id="rId23"/>
    <p:sldId id="296" r:id="rId24"/>
    <p:sldId id="303" r:id="rId25"/>
    <p:sldId id="311" r:id="rId26"/>
    <p:sldId id="305" r:id="rId27"/>
    <p:sldId id="307" r:id="rId28"/>
    <p:sldId id="308" r:id="rId29"/>
    <p:sldId id="309" r:id="rId30"/>
    <p:sldId id="312" r:id="rId31"/>
    <p:sldId id="313" r:id="rId32"/>
    <p:sldId id="314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794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48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13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329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659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01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9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6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025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98928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00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623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8031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14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049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59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728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5362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9062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0899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584381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2526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3809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541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573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1744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2901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726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368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9275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8115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75813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2295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110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037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8929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9950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3297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1764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733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702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6952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454613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64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8077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340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41834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0219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896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1589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5107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0493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5548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71810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049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77660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1301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77569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2754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631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2668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2535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239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85586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301694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229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1406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162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82244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689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22588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21624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79113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2062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19749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0482603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25865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51010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60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240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2465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45241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57585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27860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49312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3824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28200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11139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954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514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86791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4823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41568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28207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4224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87774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6692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0895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1097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18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59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14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7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387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40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D42A0B-0E82-4007-9822-8247501A740F}" type="datetimeFigureOut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06.12.2022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141E3F-53A4-4168-9A7C-8159B6CEE65B}" type="slidenum">
              <a:rPr lang="ru-RU" smtClean="0">
                <a:solidFill>
                  <a:srgbClr val="DBF5F9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34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638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06.12.2022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471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124744"/>
            <a:ext cx="7772400" cy="43924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Тема урока: </a:t>
            </a:r>
            <a:br>
              <a:rPr lang="ru-RU" dirty="0" smtClean="0"/>
            </a:br>
            <a:r>
              <a:rPr lang="ru-RU" dirty="0" smtClean="0"/>
              <a:t>Решение задач на проценты.</a:t>
            </a:r>
            <a:br>
              <a:rPr lang="ru-RU" dirty="0" smtClean="0"/>
            </a:br>
            <a:r>
              <a:rPr lang="ru-RU" dirty="0" smtClean="0"/>
              <a:t>(на развитие финансовой грамотности)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49694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Организационный момент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- включение детей в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Возьмите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руки карандаш ( любой предмет с гранями). Покатайте его по ладоням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Прилив крови к рукам благоприятствует эмоциональной устойчивости и физическому здоровью. Учеными доказано, что таланты каждого человека находятся на кончиках пальцев. Давайте развивать наши таланты!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960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97346"/>
            <a:ext cx="835824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Организационный момент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-выделение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содержательной области.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«Груша-яблоко».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Цель: Научить считать деньги и ресурсы.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Материалы: бумага, карандаши, ножницы.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Ход игры: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Предложите ребенку нарисовать на одной стороне бумаги грушу. Когда рисунок закончен, предложите нарисовать на оборотной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стороне листа яблоко.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Когда завершены оба рисунка, дайте ребенку в руки ножницы и попросите вырезать для вас и грушу, и яблоко. Увидев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замешательство, объясните, что, конечно, это невозможно. Потому что лист бумаги один, и если мы изначально хотели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вырезать два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рисунка, необходимо было заранее спланировать место на бумаге.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Так и с финансами: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их нужно планировать заранее!!!!!!!!!!!!!!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484784"/>
            <a:ext cx="7272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2. Актуализация знаний</a:t>
            </a:r>
          </a:p>
          <a:p>
            <a:pPr algn="ctr"/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сложно представить финансовые расчеты без математики, то и размяться перед игрой должны «математически»..</a:t>
            </a:r>
          </a:p>
        </p:txBody>
      </p:sp>
    </p:spTree>
    <p:extLst>
      <p:ext uri="{BB962C8B-B14F-4D97-AF65-F5344CB8AC3E}">
        <p14:creationId xmlns:p14="http://schemas.microsoft.com/office/powerpoint/2010/main" val="2646538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Переведите десятичные дроби в проценты: 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75656" y="2420888"/>
          <a:ext cx="6096000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6,78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1,9</a:t>
                      </a:r>
                      <a:endParaRPr lang="ru-RU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4644008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678%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35896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45%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55776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7%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652120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100%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47664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21%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60232" y="3356992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190%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978844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03648" y="2060848"/>
          <a:ext cx="6096000" cy="1584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68%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0,4%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300%</a:t>
                      </a:r>
                      <a:endParaRPr lang="ru-RU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547664" y="2924944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white"/>
                </a:solidFill>
              </a:rPr>
              <a:t>0,68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55776" y="2924944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white"/>
                </a:solidFill>
              </a:rPr>
              <a:t>0,07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63888" y="2924944"/>
            <a:ext cx="792088" cy="72008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white"/>
                </a:solidFill>
              </a:rPr>
              <a:t>0,01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99992" y="2924944"/>
            <a:ext cx="864096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prstClr val="white"/>
              </a:solidFill>
            </a:endParaRPr>
          </a:p>
          <a:p>
            <a:pPr algn="ctr"/>
            <a:r>
              <a:rPr lang="ru-RU" sz="1600" b="1" dirty="0" smtClean="0">
                <a:solidFill>
                  <a:prstClr val="white"/>
                </a:solidFill>
              </a:rPr>
              <a:t>0,004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0112" y="2924944"/>
            <a:ext cx="792088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white"/>
                </a:solidFill>
              </a:rPr>
              <a:t>0,7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88224" y="2924944"/>
            <a:ext cx="792088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3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584" y="476672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Переведите проценты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в десятичные дроби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589889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1175792" cy="3184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92"/>
              </a:tblGrid>
              <a:tr h="106137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5% </a:t>
                      </a:r>
                    </a:p>
                    <a:p>
                      <a:r>
                        <a:rPr lang="ru-RU" dirty="0" smtClean="0"/>
                        <a:t>от 100</a:t>
                      </a:r>
                      <a:endParaRPr lang="ru-RU" dirty="0"/>
                    </a:p>
                  </a:txBody>
                  <a:tcPr/>
                </a:tc>
              </a:tr>
              <a:tr h="1061376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Bookman Old Style" pitchFamily="18" charset="0"/>
                        </a:rPr>
                        <a:t>10% </a:t>
                      </a:r>
                    </a:p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Bookman Old Style" pitchFamily="18" charset="0"/>
                        </a:rPr>
                        <a:t>от 400</a:t>
                      </a:r>
                      <a:endParaRPr lang="ru-RU" b="1" dirty="0">
                        <a:solidFill>
                          <a:srgbClr val="0070C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061376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Bookman Old Style" pitchFamily="18" charset="0"/>
                        </a:rPr>
                        <a:t>7% </a:t>
                      </a:r>
                    </a:p>
                    <a:p>
                      <a:r>
                        <a:rPr lang="ru-RU" b="1" dirty="0" smtClean="0">
                          <a:solidFill>
                            <a:srgbClr val="0070C0"/>
                          </a:solidFill>
                          <a:latin typeface="Bookman Old Style" pitchFamily="18" charset="0"/>
                        </a:rPr>
                        <a:t>от 200</a:t>
                      </a:r>
                      <a:endParaRPr lang="ru-RU" b="1" dirty="0">
                        <a:solidFill>
                          <a:srgbClr val="0070C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6228184" y="1340768"/>
            <a:ext cx="100811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prstClr val="white"/>
                </a:solidFill>
              </a:rPr>
              <a:t>5</a:t>
            </a: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28184" y="2420888"/>
            <a:ext cx="100811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</a:rPr>
              <a:t>40</a:t>
            </a:r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28184" y="3573016"/>
            <a:ext cx="1008112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</a:rPr>
              <a:t>14</a:t>
            </a:r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635896" y="1700808"/>
            <a:ext cx="129614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707904" y="2708920"/>
            <a:ext cx="129614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3779912" y="3861048"/>
            <a:ext cx="129614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548680"/>
            <a:ext cx="7579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Найдите процент от заданного числа</a:t>
            </a:r>
            <a:endParaRPr lang="ru-RU" sz="28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942029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5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9" dur="15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0" dur="15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5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1" dur="1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2" dur="1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43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4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Найдите число, если известно, сколько  процентов оно составляет: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15616" y="1844824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1% равен 8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2852936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2% равны 50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3933056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10% равны 4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12160" y="3933056"/>
            <a:ext cx="1008112" cy="79208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40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12160" y="2852936"/>
            <a:ext cx="1008112" cy="79208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2500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12160" y="1772816"/>
            <a:ext cx="1008112" cy="79208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800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3707904" y="2204864"/>
            <a:ext cx="1512168" cy="36004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3779912" y="3068960"/>
            <a:ext cx="1512168" cy="36004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3851920" y="4077072"/>
            <a:ext cx="1512168" cy="36004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739395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" dur="1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Вычислите устно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44208" y="1052736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0,75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44208" y="184482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100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44208" y="2636912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0,25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44208" y="3429000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0,5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44208" y="4149080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0,01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5616" y="1124744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2 + 0,5 – 1,75 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15616" y="1844824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80 ∙ 0,25 ∙ 5 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15616" y="2636912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7,5 – 5 – 2,25 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15616" y="3429000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15 : 0,3 ∙ 0,01 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115616" y="4077072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10 ∙ 0,01 : 10 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4644008" y="1124744"/>
            <a:ext cx="108012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4716016" y="1844824"/>
            <a:ext cx="108012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716016" y="2636912"/>
            <a:ext cx="108012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4716016" y="3356992"/>
            <a:ext cx="108012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4716016" y="4077072"/>
            <a:ext cx="108012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500158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19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20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36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37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53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54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70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71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87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88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91680" y="1412776"/>
            <a:ext cx="936104" cy="79208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0,75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91680" y="2780928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1/2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1680" y="4221088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25%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3968" y="4221088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50%</a:t>
            </a:r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11960" y="2780928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prstClr val="white"/>
              </a:solidFill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</a:rPr>
              <a:t>3/4</a:t>
            </a:r>
          </a:p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39952" y="1412776"/>
            <a:ext cx="936104" cy="79208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0,25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948264" y="4221088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75%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876256" y="2852936"/>
            <a:ext cx="9361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</a:rPr>
              <a:t>1/4</a:t>
            </a:r>
          </a:p>
          <a:p>
            <a:pPr algn="ctr"/>
            <a:endParaRPr lang="ru-RU" b="1" dirty="0">
              <a:solidFill>
                <a:prstClr val="white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04248" y="1412776"/>
            <a:ext cx="936104" cy="79208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0,5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576" y="620688"/>
            <a:ext cx="73036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Установите соответствие между числами</a:t>
            </a:r>
            <a:endParaRPr lang="ru-RU" sz="24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57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046 0.00764 -0.00185 0.00955 -0.00324 C 0.02083 -0.0118 0.01215 -0.00833 0.02153 -0.01111 C 0.03055 -0.01944 0.04357 -0.02407 0.05364 -0.0287 C 0.08333 -0.04213 0.11302 -0.04954 0.1441 -0.05417 C 0.17465 -0.06528 0.20694 -0.06481 0.23819 -0.06667 C 0.27517 -0.06875 0.3118 -0.07176 0.34878 -0.07315 C 0.41441 -0.07824 0.38906 -0.07755 0.47986 -0.07477 C 0.49028 -0.07454 0.50052 -0.07292 0.51076 -0.07153 C 0.51823 -0.0706 0.53333 -0.06829 0.53333 -0.06829 C 0.54062 -0.06505 0.54826 -0.06204 0.5559 -0.06042 C 0.55746 -0.05926 0.55903 -0.0581 0.56076 -0.05717 C 0.56232 -0.05648 0.56389 -0.05648 0.56545 -0.05555 C 0.57604 -0.04977 0.56163 -0.05602 0.57257 -0.04768 C 0.57482 -0.04606 0.57986 -0.04444 0.57986 -0.04444 C 0.58507 -0.03403 0.59236 -0.02292 0.59531 -0.01111 C 0.59496 -0.00787 0.59566 -0.00393 0.5941 -0.00162 C 0.59166 0.00208 0.58698 0.00139 0.58333 0.00301 C 0.57899 0.00718 0.57413 0.00741 0.57031 0.0125 " pathEditMode="relative" ptsTypes="ffffffffffffffffff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69 -0.00995 -0.01684 -0.01389 -0.025 -0.01759 C -0.03559 -0.02731 -0.04861 -0.03194 -0.05955 -0.04143 C -0.06667 -0.04768 -0.07639 -0.0544 -0.08455 -0.05717 C -0.09671 -0.06551 -0.11268 -0.07384 -0.12622 -0.07639 C -0.13368 -0.08032 -0.14202 -0.08217 -0.15 -0.08426 C -0.15469 -0.08565 -0.16424 -0.0875 -0.16424 -0.0875 C -0.17657 -0.08704 -0.18889 -0.0868 -0.20122 -0.08588 C -0.21493 -0.08495 -0.23785 -0.07268 -0.25122 -0.06667 C -0.25903 -0.06319 -0.26493 -0.05278 -0.27257 -0.0493 C -0.27587 -0.04282 -0.27969 -0.03611 -0.28455 -0.03194 C -0.28785 -0.01667 -0.28368 -0.01528 -0.27848 -0.00486 C -0.27882 -0.00069 -0.27917 0.0037 -0.27969 0.00787 C -0.27986 0.00949 -0.28091 0.0125 -0.28091 0.0125 " pathEditMode="relative" ptsTypes="fffffffffffff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717 -0.00035 -0.00903 -0.00487 -0.01273 C -0.00903 -0.02106 -0.02431 -0.04004 -0.03108 -0.04305 C -0.03612 -0.04977 -0.03993 -0.05741 -0.04653 -0.06041 C -0.05487 -0.06921 -0.06407 -0.07616 -0.07275 -0.08426 C -0.07761 -0.08889 -0.07987 -0.09328 -0.08577 -0.09537 C -0.09184 -0.10069 -0.09896 -0.11111 -0.10608 -0.11435 C -0.12257 -0.12176 -0.13889 -0.12801 -0.15608 -0.13194 C -0.16441 -0.13148 -0.17275 -0.13148 -0.18108 -0.13032 C -0.18802 -0.1294 -0.19671 -0.12338 -0.20365 -0.12083 C -0.20608 -0.11875 -0.20834 -0.11643 -0.21077 -0.11435 C -0.21198 -0.11319 -0.21198 -0.11065 -0.2132 -0.10972 C -0.21459 -0.10856 -0.21632 -0.10856 -0.21789 -0.1081 C -0.22362 -0.10301 -0.22014 -0.10555 -0.22865 -0.10162 L -0.22865 -0.10162 C -0.23299 -0.09791 -0.23802 -0.09444 -0.24289 -0.09213 C -0.24549 -0.08703 -0.25105 -0.07963 -0.25487 -0.07639 C -0.25573 -0.07477 -0.25625 -0.07268 -0.2573 -0.07153 C -0.25816 -0.0706 -0.2599 -0.07106 -0.26077 -0.06991 C -0.27518 -0.05069 -0.25903 -0.06666 -0.2691 -0.05717 C -0.27223 -0.04467 -0.27813 -0.03495 -0.28334 -0.02384 C -0.28368 -0.0206 -0.28264 -0.0162 -0.28455 -0.01435 C -0.28594 -0.01296 -0.2882 -0.01921 -0.2882 -0.01921 " pathEditMode="relative" ptsTypes="fffffffffffffFffffffff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677 -0.02616 0.03021 -0.03727 0.04774 -0.04745 C 0.05469 -0.05162 0.05521 -0.05625 0.0632 -0.05856 C 0.0724 -0.06505 0.08386 -0.06366 0.0941 -0.06505 C 0.10955 -0.06713 0.12535 -0.06782 0.14063 -0.0713 C 0.16354 -0.07083 0.18663 -0.0706 0.20955 -0.06967 C 0.21372 -0.06944 0.21875 -0.06643 0.22274 -0.06505 C 0.22587 -0.06389 0.22917 -0.06296 0.23229 -0.0618 C 0.23386 -0.06134 0.23698 -0.06018 0.23698 -0.06018 C 0.25382 -0.04699 0.23247 -0.06273 0.24896 -0.05393 C 0.25625 -0.05023 0.26181 -0.04305 0.2691 -0.03958 C 0.2724 -0.03287 0.27761 -0.02917 0.28108 -0.02222 C 0.28507 -0.01435 0.28663 -0.00602 0.29063 0.00162 C 0.29184 0.01065 0.29167 0.00695 0.29167 0.01273 " pathEditMode="relative" ptsTypes="fffffffffffffA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74 -0.00694 0.00434 -0.00671 0.00833 -0.01111 C 0.0217 -0.02639 0.03941 -0.0287 0.05608 -0.03333 C 0.06545 -0.03588 0.07396 -0.04305 0.08333 -0.04606 C 0.09097 -0.04861 0.09844 -0.05139 0.10608 -0.05393 C 0.12691 -0.06065 0.14913 -0.06366 0.17031 -0.06667 C 0.1875 -0.06921 0.20434 -0.07292 0.22153 -0.07454 C 0.2375 -0.07407 0.25382 -0.07778 0.2691 -0.07153 C 0.27396 -0.06967 0.27865 -0.06713 0.28333 -0.06504 C 0.28576 -0.06389 0.29045 -0.06204 0.29045 -0.06204 C 0.29201 -0.05879 0.29566 -0.05625 0.29531 -0.05231 C 0.2941 -0.03889 0.29149 -0.02685 0.28819 -0.01435 C 0.28576 0.00509 0.29062 0.00463 0.28455 0.00463 " pathEditMode="relative" ptsTypes="ffffffffffffA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68 -0.00926 -0.01284 -0.0169 -0.02031 -0.02222 C -0.025 -0.02546 -0.03055 -0.02708 -0.03454 -0.03171 C -0.05104 -0.05046 -0.07517 -0.05926 -0.09652 -0.06342 C -0.13125 -0.0875 -0.22916 -0.07315 -0.23576 -0.07315 C -0.27708 -0.07801 -0.31805 -0.08055 -0.35954 -0.08264 C -0.40121 -0.08217 -0.44288 -0.08264 -0.48454 -0.08102 C -0.50642 -0.08032 -0.52829 -0.04676 -0.54531 -0.03171 C -0.54826 -0.02616 -0.55069 -0.02592 -0.55486 -0.02222 C -0.56111 -0.00926 -0.5526 -0.02454 -0.56076 -0.01597 C -0.56198 -0.01481 -0.56215 -0.0125 -0.56319 -0.01111 C -0.56423 -0.00972 -0.56545 -0.00903 -0.56666 -0.00787 C -0.56979 -0.00185 -0.57743 0.00278 -0.57743 0.01111 " pathEditMode="relative" ptsTypes="ffffffffffff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75656" y="1916832"/>
          <a:ext cx="6096000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98512"/>
                <a:gridCol w="725488"/>
                <a:gridCol w="762000"/>
              </a:tblGrid>
              <a:tr h="72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20%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80%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25%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50%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75%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33  %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66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%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Schoolbook" pitchFamily="18" charset="0"/>
                        </a:rPr>
                        <a:t>10%</a:t>
                      </a:r>
                    </a:p>
                  </a:txBody>
                  <a:tcPr horzOverflow="overflow"/>
                </a:tc>
              </a:tr>
              <a:tr h="64807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5796136" y="2132856"/>
            <a:ext cx="1847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724128" y="1916832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prstClr val="white"/>
                </a:solidFill>
              </a:rPr>
              <a:t>1</a:t>
            </a:r>
          </a:p>
          <a:p>
            <a:r>
              <a:rPr lang="ru-RU" sz="1200" dirty="0">
                <a:solidFill>
                  <a:prstClr val="white"/>
                </a:solidFill>
              </a:rPr>
              <a:t>3</a:t>
            </a:r>
            <a:endParaRPr lang="ru-RU" sz="1200" dirty="0" smtClean="0">
              <a:solidFill>
                <a:prstClr val="white"/>
              </a:solidFill>
            </a:endParaRPr>
          </a:p>
          <a:p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44208" y="1916832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prstClr val="white"/>
                </a:solidFill>
              </a:rPr>
              <a:t>2</a:t>
            </a:r>
            <a:endParaRPr lang="ru-RU" sz="1200" dirty="0" smtClean="0">
              <a:solidFill>
                <a:prstClr val="white"/>
              </a:solidFill>
            </a:endParaRPr>
          </a:p>
          <a:p>
            <a:r>
              <a:rPr lang="ru-RU" sz="1200" dirty="0">
                <a:solidFill>
                  <a:prstClr val="white"/>
                </a:solidFill>
              </a:rPr>
              <a:t>3</a:t>
            </a:r>
            <a:endParaRPr lang="ru-RU" sz="1200" dirty="0" smtClean="0">
              <a:solidFill>
                <a:prstClr val="white"/>
              </a:solidFill>
            </a:endParaRPr>
          </a:p>
          <a:p>
            <a:endParaRPr lang="ru-RU" sz="1200" dirty="0">
              <a:solidFill>
                <a:prstClr val="black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6516216" y="2132856"/>
            <a:ext cx="14401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475656" y="3717032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ЧЕТ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ВЕРТЬ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ТРЕТЬ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ПОЛОВИНА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ПЯ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ТАЯ ЧАСТЬ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ДВЕ ТРЕТИ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ЧЕТЫРЕ ПЯ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ТЫХ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ТРИ ЧЕТ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ВЕРТИ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ДЕСЯ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Bookman Old Style" pitchFamily="18" charset="0"/>
                        </a:rPr>
                        <a:t>ТАЯ ЧАСТЬ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14" name="Скругленный прямоугольник 13"/>
          <p:cNvSpPr/>
          <p:nvPr/>
        </p:nvSpPr>
        <p:spPr>
          <a:xfrm>
            <a:off x="1475656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Д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67744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59832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851920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644008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436096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Е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28184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48264" y="4581128"/>
            <a:ext cx="6480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Т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5576" y="548680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Расшифруйте слово, обозначающее человека, которым гордятся учителя, одноклассники 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53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42 -0.01366 -0.01475 -0.02176 -0.02378 -0.03172 C -0.02847 -0.03681 -0.03212 -0.04167 -0.03802 -0.04445 C -0.04305 -0.04931 -0.0467 -0.0551 -0.05225 -0.0588 C -0.0585 -0.07084 -0.07482 -0.08426 -0.08559 -0.08727 C -0.08958 -0.09074 -0.09323 -0.0956 -0.09757 -0.09838 C -0.1026 -0.10162 -0.10034 -0.09792 -0.1059 -0.10324 C -0.11337 -0.11019 -0.10538 -0.10648 -0.11423 -0.10949 C -0.12517 -0.12084 -0.1342 -0.13426 -0.14392 -0.14769 C -0.146 -0.15579 -0.15173 -0.16158 -0.1559 -0.16829 C -0.1592 -0.17361 -0.15868 -0.17685 -0.16302 -0.18102 C -0.17014 -0.19468 -0.17673 -0.20718 -0.18559 -0.21898 C -0.18732 -0.2213 -0.18767 -0.22477 -0.18923 -0.22709 C -0.19548 -0.23658 -0.20451 -0.2456 -0.21059 -0.25556 C -0.21632 -0.26528 -0.22257 -0.28056 -0.2309 -0.28727 C -0.2342 -0.29306 -0.23524 -0.29769 -0.24045 -0.3 C -0.24583 -0.29746 -0.25034 -0.29306 -0.2559 -0.29051 C -0.2585 -0.28056 -0.26076 -0.28102 -0.25712 -0.28102 " pathEditMode="relative" ptsTypes="fffffffffffffffffA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00371 C 0.00608 -0.00208 0.00608 -0.00787 0.00521 -0.01365 C 0.00486 -0.01551 0.00347 -0.01689 0.00278 -0.01851 C -0.00173 -0.03009 -0.0059 -0.03912 -0.01267 -0.04861 C -0.0151 -0.0581 -0.02014 -0.06319 -0.02587 -0.06921 C -0.0342 -0.07777 -0.04132 -0.0868 -0.05087 -0.09305 C -0.05521 -0.09907 -0.05972 -0.10162 -0.0651 -0.10578 C -0.07309 -0.11203 -0.08021 -0.12106 -0.08767 -0.12801 C -0.09323 -0.1331 -0.09844 -0.14074 -0.10312 -0.14699 C -0.10729 -0.15254 -0.11354 -0.15601 -0.11753 -0.16134 C -0.12257 -0.16805 -0.12934 -0.17476 -0.13524 -0.18032 C -0.14219 -0.19398 -0.13298 -0.17801 -0.14132 -0.1868 C -0.14236 -0.18796 -0.14253 -0.19004 -0.14358 -0.19143 C -0.15035 -0.20046 -0.15885 -0.20787 -0.16753 -0.21365 C -0.17101 -0.22106 -0.17864 -0.22801 -0.1842 -0.23264 C -0.18663 -0.23773 -0.19913 -0.25115 -0.20434 -0.25347 C -0.20903 -0.25787 -0.21302 -0.26365 -0.21858 -0.26597 C -0.23715 -0.28264 -0.25972 -0.28634 -0.28177 -0.28819 C -0.2941 -0.29398 -0.30521 -0.28889 -0.31753 -0.2868 C -0.32483 -0.28426 -0.33281 -0.2868 -0.33889 -0.28032 C -0.34028 -0.27893 -0.34253 -0.27801 -0.34253 -0.27569 C -0.34253 -0.27407 -0.33889 -0.27708 -0.33889 -0.27685 " pathEditMode="relative" rAng="0" ptsTypes="fffffffffffffffffffff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0" y="-14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C 0.00018 -0.00162 0.00035 -0.00347 0.00105 -0.00486 C 0.00244 -0.00787 0.00504 -0.01041 0.00591 -0.01389 C 0.00886 -0.02476 0.01181 -0.03657 0.0165 -0.04606 C 0.01823 -0.05717 0.02101 -0.06759 0.02362 -0.07824 C 0.02466 -0.08287 0.02605 -0.09236 0.0283 -0.09676 C 0.0316 -0.10301 0.03594 -0.11088 0.03785 -0.11805 C 0.04219 -0.13588 0.04914 -0.15231 0.05903 -0.16574 C 0.06077 -0.17314 0.06355 -0.17824 0.06841 -0.1824 C 0.07205 -0.18958 0.07744 -0.19305 0.08143 -0.19953 C 0.08959 -0.2118 0.09948 -0.22129 0.10851 -0.2331 C 0.11233 -0.23796 0.11823 -0.2412 0.12275 -0.24537 C 0.12518 -0.24722 0.12987 -0.25162 0.12987 -0.25139 C 0.1349 -0.26157 0.14514 -0.2662 0.15348 -0.2699 C 0.15382 -0.27014 0.16025 -0.27291 0.16042 -0.27291 C 0.16598 -0.27291 0.17153 -0.27291 0.17709 -0.27291 " pathEditMode="relative" rAng="0" ptsTypes="fffffffffffffff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0" y="-1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6.66667E-6 C 0.00503 -0.00671 0.01128 -0.00809 0.01788 -0.0111 C 0.02534 -0.01458 0.03281 -0.02059 0.04062 -0.02222 C 0.04461 -0.02314 0.04843 -0.02314 0.05242 -0.02384 C 0.0552 -0.0243 0.05798 -0.02476 0.06076 -0.02546 C 0.07274 -0.028 0.08454 -0.03217 0.09652 -0.03495 C 0.12378 -0.04143 0.15173 -0.04652 0.17864 -0.05555 C 0.20121 -0.06319 0.22065 -0.07962 0.24166 -0.09212 C 0.24808 -0.09606 0.24774 -0.09444 0.25364 -0.09999 C 0.25729 -0.10347 0.26076 -0.1074 0.2644 -0.1111 C 0.26545 -0.11226 0.26788 -0.11434 0.26788 -0.11434 C 0.27395 -0.12592 0.26562 -0.1111 0.27499 -0.12384 C 0.27968 -0.13009 0.28246 -0.13796 0.28819 -0.14282 C 0.29236 -0.15393 0.2894 -0.14768 0.29895 -0.16041 C 0.3052 -0.16874 0.30937 -0.18032 0.31319 -0.1905 C 0.3151 -0.19583 0.31718 -0.20115 0.31909 -0.20647 C 0.32065 -0.21064 0.32395 -0.21897 0.32395 -0.21897 C 0.32569 -0.23286 0.32829 -0.24652 0.32986 -0.26041 C 0.32951 -0.28472 0.32933 -0.30902 0.32864 -0.33333 C 0.3276 -0.36874 0.30781 -0.41272 0.29288 -0.4412 C 0.29062 -0.4537 0.28558 -0.45717 0.27864 -0.46504 C 0.26058 -0.48564 0.23906 -0.49212 0.21562 -0.49675 C 0.20295 -0.50532 0.18767 -0.50624 0.17395 -0.5111 C 0.15972 -0.51064 0.14531 -0.51041 0.13107 -0.50948 C 0.12656 -0.50925 0.12083 -0.50509 0.11666 -0.50323 C 0.11197 -0.50115 0.10694 -0.50092 0.10242 -0.49837 C 0.09617 -0.4949 0.0901 -0.4912 0.08333 -0.48888 C 0.07673 -0.48263 0.07152 -0.47777 0.06562 -0.4699 C 0.0644 -0.46828 0.06197 -0.46504 0.06197 -0.46504 C 0.06111 -0.4618 0.06041 -0.45879 0.05954 -0.45555 C 0.0592 -0.45393 0.05833 -0.45092 0.05833 -0.45092 C 0.05572 -0.42407 0.05538 -0.36666 0.07031 -0.33819 C 0.07378 -0.32407 0.06874 -0.34305 0.07395 -0.3287 C 0.07586 -0.3236 0.07604 -0.31921 0.07864 -0.31434 C 0.08038 -0.3074 0.08385 -0.30138 0.08697 -0.29536 C 0.08663 -0.2905 0.08715 -0.28541 0.08576 -0.28101 C 0.08524 -0.27939 0.08315 -0.28055 0.08229 -0.27939 C 0.0809 -0.27731 0.08107 -0.27407 0.08107 -0.27152 " pathEditMode="relative" ptsTypes="fffffffffffffffffffffffffffffffffffffA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9 -0.01226 C 0.0099 -0.01412 0.01302 -0.01782 0.01736 -0.02014 C 0.02761 -0.02569 0.03768 -0.03148 0.04827 -0.03588 C 0.05591 -0.04375 0.06511 -0.04583 0.07327 -0.05185 C 0.08907 -0.06342 0.10313 -0.07824 0.11372 -0.09791 C 0.11545 -0.10463 0.1191 -0.10926 0.12205 -0.11527 C 0.12639 -0.1243 0.12778 -0.13078 0.13403 -0.13588 C 0.13768 -0.14629 0.14167 -0.15509 0.14462 -0.1662 C 0.14549 -0.16944 0.14705 -0.17569 0.14705 -0.17546 C 0.14653 -0.19259 0.14792 -0.20995 0.14462 -0.22639 C 0.14098 -0.2449 0.13229 -0.25995 0.12448 -0.27569 C 0.11007 -0.30463 0.09723 -0.33842 0.07084 -0.35023 C 0.0625 -0.35787 0.07275 -0.3493 0.0625 -0.35509 C 0.0507 -0.3618 0.0507 -0.36389 0.03872 -0.3662 C 0.03177 -0.37222 0.02292 -0.37314 0.01493 -0.37569 C 0.00295 -0.37939 -0.0092 -0.38333 -0.02083 -0.38842 C -0.0434 -0.38402 -0.06597 -0.38333 -0.08871 -0.38032 C -0.09583 -0.37754 -0.10312 -0.37592 -0.11007 -0.37245 C -0.12326 -0.36574 -0.10781 -0.37176 -0.1184 -0.36782 C -0.12517 -0.36157 -0.13229 -0.35046 -0.13975 -0.34699 C -0.14444 -0.34097 -0.14739 -0.33449 -0.15295 -0.32963 C -0.15382 -0.32801 -0.15434 -0.32615 -0.15538 -0.32476 C -0.15642 -0.32338 -0.15798 -0.32314 -0.15885 -0.32176 C -0.16458 -0.31296 -0.16944 -0.30277 -0.17673 -0.29629 C -0.1776 -0.29328 -0.18507 -0.27268 -0.17795 -0.27731 " pathEditMode="relative" rAng="0" ptsTypes="ffffffffffffffffffffffffA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-18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6.2963E-6 C 0.00486 0.00649 0.01146 0.01089 0.01788 0.01413 C 0.02465 0.02107 0.03298 0.02431 0.04045 0.0301 C 0.04757 0.03566 0.0559 0.04746 0.06302 0.0507 C 0.07066 0.05834 0.07778 0.06598 0.08576 0.07292 C 0.09097 0.07755 0.09531 0.08473 0.10121 0.08728 C 0.10937 0.09491 0.11667 0.10186 0.12621 0.10626 C 0.14045 0.11968 0.15729 0.12779 0.17378 0.13496 C 0.17917 0.13728 0.18489 0.14052 0.19045 0.14121 C 0.19722 0.14214 0.20399 0.14237 0.21076 0.14283 C 0.23906 0.14191 0.25712 0.14214 0.28212 0.13797 C 0.28871 0.13566 0.29462 0.13195 0.30121 0.1301 C 0.30989 0.12177 0.31753 0.11459 0.325 0.10464 C 0.32743 0.1014 0.33333 0.09677 0.33333 0.09677 C 0.33889 0.08681 0.34392 0.07616 0.35 0.06667 C 0.35139 0.06436 0.3533 0.06251 0.35469 0.06019 C 0.35712 0.05603 0.3618 0.04746 0.3618 0.04746 C 0.3651 0.03473 0.35937 0.05464 0.36892 0.03496 C 0.3783 0.01621 0.36094 0.04004 0.37361 0.02385 C 0.3783 0.01135 0.38489 6.2963E-6 0.38923 -0.01272 C 0.39392 -0.02638 0.3967 -0.0412 0.39983 -0.05555 C 0.40226 -0.06504 0.40417 -0.0743 0.40573 -0.08425 C 0.40694 -0.0905 0.40833 -0.10323 0.40833 -0.10323 C 0.40798 -0.12013 0.41042 -0.16759 0.40243 -0.1905 C 0.40156 -0.19768 0.40087 -0.2074 0.39878 -0.21434 C 0.39826 -0.2162 0.39705 -0.21759 0.39635 -0.21921 C 0.39583 -0.22059 0.39548 -0.22221 0.39514 -0.22384 C 0.39305 -0.2324 0.39167 -0.24027 0.38802 -0.24768 C 0.38611 -0.25717 0.3842 -0.26458 0.3809 -0.27314 C 0.38038 -0.27453 0.38073 -0.27708 0.37951 -0.27777 C 0.37708 -0.27939 0.37413 -0.27893 0.37135 -0.27939 C 0.36302 -0.2868 0.36701 -0.28471 0.36076 -0.28726 C 0.35781 -0.29328 0.35278 -0.29629 0.34757 -0.29837 C 0.34514 -0.29629 0.34201 -0.29536 0.34045 -0.29212 C 0.33733 -0.28564 0.33923 -0.28842 0.33455 -0.28425 C 0.33489 -0.28217 0.33576 -0.27777 0.33576 -0.27777 " pathEditMode="relative" ptsTypes="fffffffffffffffffffffffffffffffffffA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92593E-6 C 0.00937 -0.00439 -0.00347 -0.00555 -0.00608 -0.00647 C -0.01476 -0.01411 -0.02448 -0.01851 -0.03334 -0.02546 C -0.03993 -0.03055 -0.04618 -0.03726 -0.05365 -0.03981 C -0.05903 -0.04698 -0.06493 -0.0537 -0.07153 -0.05879 C -0.07743 -0.07129 -0.06979 -0.0574 -0.07743 -0.06527 C -0.08316 -0.07129 -0.08854 -0.08541 -0.0941 -0.09374 C -0.10174 -0.10532 -0.09427 -0.09444 -0.1 -0.10647 C -0.10191 -0.11041 -0.10608 -0.11758 -0.10608 -0.11758 C -0.10764 -0.12453 -0.10729 -0.12777 -0.11198 -0.13194 C -0.11476 -0.14629 -0.11268 -0.14073 -0.11667 -0.1493 C -0.12084 -0.17036 -0.11736 -0.19374 -0.10365 -0.20647 C -0.09653 -0.2199 -0.08594 -0.23078 -0.075 -0.23819 C -0.07101 -0.24397 -0.06927 -0.24282 -0.06441 -0.24606 C -0.05903 -0.24976 -0.05452 -0.253 -0.04879 -0.25555 C -0.04636 -0.25647 -0.0441 -0.25763 -0.04167 -0.25879 C -0.03854 -0.26018 -0.03212 -0.26203 -0.03212 -0.26203 C -0.02761 -0.2662 -0.02448 -0.26666 -0.0191 -0.26828 C -0.01597 -0.26921 -0.00955 -0.27152 -0.00955 -0.27152 C 1.94444E-6 -0.278 0.01319 -0.27939 0.02378 -0.28101 C 0.0309 -0.28425 0.03802 -0.2861 0.04514 -0.28888 C 0.05208 -0.29513 0.06076 -0.29513 0.06892 -0.29698 C 0.0776 -0.29907 0.08646 -0.30184 0.09514 -0.30485 C 0.10312 -0.30439 0.11111 -0.30439 0.11892 -0.30323 C 0.12153 -0.30277 0.12378 -0.30115 0.12621 -0.29999 C 0.12743 -0.29953 0.12968 -0.2986 0.12968 -0.2986 C 0.13698 -0.29189 0.14496 -0.28934 0.15121 -0.28101 C 0.15746 -0.28263 0.1618 -0.28217 0.16788 -0.27939 C 0.16823 -0.27777 0.16944 -0.27615 0.16892 -0.27476 C 0.16475 -0.26388 0.16545 -0.28078 0.16545 -0.2699 " pathEditMode="relative" ptsTypes="fffffffffffffffffffffffffffff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6.2963E-6 C 0.01077 -0.02314 0.00313 -0.00462 0.00104 -0.0699 C -2.5E-6 -0.10208 -0.0092 -0.13124 -0.01441 -0.16203 C -0.01736 -0.17985 -0.0184 -0.1986 -0.02274 -0.21596 C -0.02187 -0.23333 -0.021 -0.25092 -0.01909 -0.26828 C -0.01875 -0.27152 -0.01718 -0.28147 -0.01562 -0.28425 C -0.01475 -0.28564 -0.01267 -0.28888 -0.01198 -0.28726 C -0.01059 -0.28356 -0.01198 -0.27893 -0.01198 -0.27476 " pathEditMode="relative" ptsTypes="fffffff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26224"/>
            <a:ext cx="77048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3.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Постановка цели и задач урока. Мотивация учебной деятельности учащихся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Цели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урока: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-актуализировать личностный смысл учащихся к изучению темы учебного материала «Проценты», помочь развить познавательный интерес к вычислению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процентов;</a:t>
            </a: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-способствовать грамотному усвоению темы «Проценты» на примерах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решения задач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вычислению процентов, отработке практических навыков в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вычислении процентов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игре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«Магазин «Все для рыбалки»</a:t>
            </a: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-содействовать сознательному пониманию актуальности темы «Проценты» в вопросах воспитания финансовой грамотности;</a:t>
            </a:r>
          </a:p>
        </p:txBody>
      </p:sp>
    </p:spTree>
    <p:extLst>
      <p:ext uri="{BB962C8B-B14F-4D97-AF65-F5344CB8AC3E}">
        <p14:creationId xmlns:p14="http://schemas.microsoft.com/office/powerpoint/2010/main" val="153168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357166"/>
            <a:ext cx="82153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Задачи урока:</a:t>
            </a:r>
          </a:p>
          <a:p>
            <a:pPr algn="just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-организовать деятельность учащихся по обобщению знаний и способов деятельности</a:t>
            </a:r>
          </a:p>
          <a:p>
            <a:pPr algn="just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 закреплении умения решения задач;</a:t>
            </a:r>
          </a:p>
          <a:p>
            <a:pPr algn="just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-вызвать интерес учащихся к занятию, придать ему проблемно-творческий характер,</a:t>
            </a:r>
          </a:p>
          <a:p>
            <a:pPr algn="just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отвечает личностным интересам и потребностям учащихся;</a:t>
            </a:r>
          </a:p>
          <a:p>
            <a:pPr algn="just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-развить у учащихся потребность в творческой деятельности, в самовыражении через различные виды работы.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04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6398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СПРАВКА:</a:t>
            </a:r>
          </a:p>
          <a:p>
            <a:pPr algn="ctr"/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появилось в нашем языке в начале XVIII века и обозначало хранилище оружия. 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Магазином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называли и сами запасы, и здание или помещение, где они хранились, амбары с зерном, и даже ящик для багажа в задней части кареты. </a:t>
            </a:r>
            <a:endParaRPr lang="ru-RU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1797 году было разрешено иметь лавки при жилых домах. 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Магазины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 лавки посещали богатые люди, покупая там предметы роскоши. В июне 1963 года в пригороде Парижа был 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первый гипермаркет</a:t>
            </a:r>
          </a:p>
        </p:txBody>
      </p:sp>
    </p:spTree>
    <p:extLst>
      <p:ext uri="{BB962C8B-B14F-4D97-AF65-F5344CB8AC3E}">
        <p14:creationId xmlns:p14="http://schemas.microsoft.com/office/powerpoint/2010/main" val="238067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06489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Применение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и умений в новой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ситуации: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</a:t>
            </a:r>
          </a:p>
          <a:p>
            <a:pPr algn="ctr"/>
            <a:r>
              <a:rPr lang="ru-RU" sz="4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Арендодатель</a:t>
            </a:r>
            <a:r>
              <a:rPr lang="ru-RU" sz="4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предлагает аренду помещения по 20 % от  доходов. </a:t>
            </a:r>
            <a:r>
              <a:rPr lang="ru-RU" sz="4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Ежемесячная прибыль</a:t>
            </a:r>
            <a:r>
              <a:rPr lang="ru-RU" sz="4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магазина— 83 600 рублей .</a:t>
            </a:r>
          </a:p>
          <a:p>
            <a:pPr algn="ctr"/>
            <a:r>
              <a:rPr lang="ru-RU" sz="4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4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стоит ежемесячная плата за помещение?</a:t>
            </a:r>
            <a:endParaRPr lang="ru-RU" sz="4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07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3119438"/>
            <a:ext cx="818197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-95379"/>
            <a:ext cx="8267452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АРЕНДА</a:t>
            </a:r>
          </a:p>
          <a:p>
            <a:pPr marL="571500" indent="-571500" algn="ctr">
              <a:buFontTx/>
              <a:buChar char="-"/>
            </a:pPr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договор</a:t>
            </a:r>
            <a:r>
              <a:rPr lang="ru-RU" sz="4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которому арендодатель </a:t>
            </a:r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обязуется предоставить арендатору </a:t>
            </a:r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 </a:t>
            </a:r>
            <a:r>
              <a:rPr lang="ru-RU" sz="4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плату во временное </a:t>
            </a:r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владение.</a:t>
            </a:r>
          </a:p>
          <a:p>
            <a:pPr algn="ctr"/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АРЕНДОДАТЕЛЬ-собственник имущества.</a:t>
            </a:r>
          </a:p>
          <a:p>
            <a:pPr algn="ctr"/>
            <a:r>
              <a:rPr lang="ru-RU" sz="40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АРЕНДАТОР- получающий имущество во временное пользование.</a:t>
            </a:r>
          </a:p>
          <a:p>
            <a:pPr algn="ctr"/>
            <a:r>
              <a:rPr lang="ru-RU" sz="40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0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928670"/>
            <a:ext cx="72866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Площадь складского 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помещения 22,5 м</a:t>
            </a:r>
            <a:r>
              <a:rPr lang="ru-RU" sz="36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и она составляет  25% площади всего магазина. </a:t>
            </a:r>
          </a:p>
          <a:p>
            <a:pPr algn="ctr"/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Найдите площадь торговой площади.</a:t>
            </a:r>
          </a:p>
        </p:txBody>
      </p:sp>
    </p:spTree>
    <p:extLst>
      <p:ext uri="{BB962C8B-B14F-4D97-AF65-F5344CB8AC3E}">
        <p14:creationId xmlns:p14="http://schemas.microsoft.com/office/powerpoint/2010/main" val="87310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Физминутка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Рыбка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плавает в водице.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Рыбке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весело играть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(Плавные движения кистями) </a:t>
            </a:r>
            <a:endParaRPr lang="ru-RU" sz="2400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Рыбка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рыбка, озорница,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погрозить пальчиком) </a:t>
            </a:r>
            <a:endParaRPr lang="ru-RU" sz="2400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хотим тебя поймать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(хлопок «круглыми» ладошками) </a:t>
            </a:r>
            <a:endParaRPr lang="ru-RU" sz="2400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Рыбка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спинку изогнула,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Выгнуть кисти, пальчики вниз</a:t>
            </a:r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Крошку хлебную взяла,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имитировать движение пальчиками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Рыбка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хвостиком махнула,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Сложить ладошки вместе, поворачивать их вправо, влево) </a:t>
            </a:r>
            <a:endParaRPr lang="ru-RU" sz="2400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Рыбка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уплыла. </a:t>
            </a:r>
          </a:p>
        </p:txBody>
      </p:sp>
    </p:spTree>
    <p:extLst>
      <p:ext uri="{BB962C8B-B14F-4D97-AF65-F5344CB8AC3E}">
        <p14:creationId xmlns:p14="http://schemas.microsoft.com/office/powerpoint/2010/main" val="41541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1043608" y="980728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Кассовый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 — это фискальный документ, который подтверждает покупку товара или оказание услуги. Его формирует онлайн-касса</a:t>
            </a:r>
          </a:p>
        </p:txBody>
      </p:sp>
    </p:spTree>
    <p:extLst>
      <p:ext uri="{BB962C8B-B14F-4D97-AF65-F5344CB8AC3E}">
        <p14:creationId xmlns:p14="http://schemas.microsoft.com/office/powerpoint/2010/main" val="98676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78488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Рассчитайте стоимость покупки:</a:t>
            </a:r>
          </a:p>
          <a:p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1.Костюм 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летний для рыбалки ,охоты и туризма - 1029 рублей за единицу..</a:t>
            </a:r>
          </a:p>
          <a:p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2.Сапоги-352 с чулком -567 рублей за единицу.</a:t>
            </a:r>
          </a:p>
          <a:p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3.Палатка автоматическая- 2092 рубля за единицу.</a:t>
            </a:r>
          </a:p>
          <a:p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4.Спининг телескопический - 272 рубля за единицу.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44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052736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лояльности – способ поощрить постоянного клиента за приверженность компании начислением дополнительных бонусов, предоставления скидок, а также выделения их в качестве VIP. Она позволяет повысить привлекательность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721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714356"/>
            <a:ext cx="77153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№4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того, чтобы спрос на продукцию был постоянен потребуется внедрить программу лояльности.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Постоянным клиентам можно предлагать постоянную </a:t>
            </a:r>
            <a:r>
              <a:rPr lang="ru-RU" sz="4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скидочную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карту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 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5%</a:t>
            </a:r>
            <a:r>
              <a:rPr lang="ru-RU" sz="4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 всей покупки</a:t>
            </a:r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Рассчитайте скидку от продажи.</a:t>
            </a:r>
            <a:endParaRPr lang="ru-RU" sz="4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20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96944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Итог занятия</a:t>
            </a:r>
          </a:p>
          <a:p>
            <a:pPr lvl="0"/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   - рефлексия деятельности на уроке;</a:t>
            </a:r>
          </a:p>
          <a:p>
            <a:pPr lvl="0"/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   - самооценка учащимися собственной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деятельности: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Ответы на вопросы: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1.Что узнали нового?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2.Какие действия совершали?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3.Чем данное занятие стало полезным?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1.Познакомились с финансовыми терминами.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2.Производили расчеты на примерах, анализируя и сопоставляя соотношение расходов и доходов.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Сформировали представление о разумном финансовом поведении по отношении к личным средствам, познакомились со статьями доходов и расходов.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1904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Аспект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4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661</Words>
  <Application>Microsoft Office PowerPoint</Application>
  <PresentationFormat>Экран (4:3)</PresentationFormat>
  <Paragraphs>204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Аспект</vt:lpstr>
      <vt:lpstr>1_Аспект</vt:lpstr>
      <vt:lpstr>2_Аспект</vt:lpstr>
      <vt:lpstr>3_Аспект</vt:lpstr>
      <vt:lpstr>4_Аспект</vt:lpstr>
      <vt:lpstr>Поток</vt:lpstr>
      <vt:lpstr>5_Аспект</vt:lpstr>
      <vt:lpstr>6_Аспект</vt:lpstr>
      <vt:lpstr>3_Поток</vt:lpstr>
      <vt:lpstr>4_Поток</vt:lpstr>
      <vt:lpstr> Тема урока:  Решение задач на проценты. (на развитие финансовой грамотности)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ИД8</dc:creator>
  <cp:lastModifiedBy>Надежда А. Смирнова</cp:lastModifiedBy>
  <cp:revision>27</cp:revision>
  <dcterms:created xsi:type="dcterms:W3CDTF">2021-04-06T16:15:58Z</dcterms:created>
  <dcterms:modified xsi:type="dcterms:W3CDTF">2022-12-06T14:09:02Z</dcterms:modified>
</cp:coreProperties>
</file>