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8" r:id="rId3"/>
    <p:sldId id="277" r:id="rId4"/>
    <p:sldId id="269" r:id="rId5"/>
    <p:sldId id="257" r:id="rId6"/>
    <p:sldId id="271" r:id="rId7"/>
    <p:sldId id="270" r:id="rId8"/>
    <p:sldId id="272" r:id="rId9"/>
    <p:sldId id="273" r:id="rId10"/>
    <p:sldId id="274" r:id="rId11"/>
    <p:sldId id="275" r:id="rId12"/>
    <p:sldId id="276" r:id="rId13"/>
    <p:sldId id="279" r:id="rId14"/>
    <p:sldId id="278" r:id="rId15"/>
    <p:sldId id="28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6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0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30B93-7BBD-467D-8A35-6CFED31EEF74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712FC-EF3A-449C-B387-61E796818C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602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712FC-EF3A-449C-B387-61E796818C66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02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12" Type="http://schemas.openxmlformats.org/officeDocument/2006/relationships/slide" Target="slide1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1.xml"/><Relationship Id="rId5" Type="http://schemas.openxmlformats.org/officeDocument/2006/relationships/slide" Target="slide6.xml"/><Relationship Id="rId10" Type="http://schemas.openxmlformats.org/officeDocument/2006/relationships/slide" Target="slide13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jp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8.png"/><Relationship Id="rId18" Type="http://schemas.openxmlformats.org/officeDocument/2006/relationships/image" Target="../media/image32.png"/><Relationship Id="rId26" Type="http://schemas.openxmlformats.org/officeDocument/2006/relationships/image" Target="../media/image39.png"/><Relationship Id="rId3" Type="http://schemas.openxmlformats.org/officeDocument/2006/relationships/image" Target="../media/image22.png"/><Relationship Id="rId21" Type="http://schemas.openxmlformats.org/officeDocument/2006/relationships/image" Target="../media/image34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17" Type="http://schemas.openxmlformats.org/officeDocument/2006/relationships/image" Target="../media/image31.png"/><Relationship Id="rId25" Type="http://schemas.openxmlformats.org/officeDocument/2006/relationships/image" Target="../media/image38.png"/><Relationship Id="rId2" Type="http://schemas.openxmlformats.org/officeDocument/2006/relationships/image" Target="../media/image5.jpg"/><Relationship Id="rId16" Type="http://schemas.openxmlformats.org/officeDocument/2006/relationships/image" Target="../media/image30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24" Type="http://schemas.openxmlformats.org/officeDocument/2006/relationships/image" Target="../media/image37.png"/><Relationship Id="rId5" Type="http://schemas.openxmlformats.org/officeDocument/2006/relationships/image" Target="../media/image23.png"/><Relationship Id="rId15" Type="http://schemas.openxmlformats.org/officeDocument/2006/relationships/image" Target="../media/image29.png"/><Relationship Id="rId23" Type="http://schemas.openxmlformats.org/officeDocument/2006/relationships/image" Target="../media/image36.png"/><Relationship Id="rId10" Type="http://schemas.openxmlformats.org/officeDocument/2006/relationships/image" Target="../media/image26.png"/><Relationship Id="rId19" Type="http://schemas.openxmlformats.org/officeDocument/2006/relationships/slide" Target="slide3.xml"/><Relationship Id="rId4" Type="http://schemas.microsoft.com/office/2007/relationships/hdphoto" Target="../media/hdphoto1.wdp"/><Relationship Id="rId9" Type="http://schemas.openxmlformats.org/officeDocument/2006/relationships/image" Target="../media/image25.png"/><Relationship Id="rId14" Type="http://schemas.microsoft.com/office/2007/relationships/hdphoto" Target="../media/hdphoto5.wdp"/><Relationship Id="rId22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32.png"/><Relationship Id="rId18" Type="http://schemas.openxmlformats.org/officeDocument/2006/relationships/image" Target="../media/image50.png"/><Relationship Id="rId26" Type="http://schemas.openxmlformats.org/officeDocument/2006/relationships/image" Target="../media/image58.png"/><Relationship Id="rId3" Type="http://schemas.openxmlformats.org/officeDocument/2006/relationships/image" Target="../media/image33.png"/><Relationship Id="rId21" Type="http://schemas.openxmlformats.org/officeDocument/2006/relationships/image" Target="../media/image53.png"/><Relationship Id="rId7" Type="http://schemas.openxmlformats.org/officeDocument/2006/relationships/image" Target="../media/image42.png"/><Relationship Id="rId12" Type="http://schemas.openxmlformats.org/officeDocument/2006/relationships/image" Target="../media/image46.png"/><Relationship Id="rId17" Type="http://schemas.openxmlformats.org/officeDocument/2006/relationships/image" Target="../media/image49.png"/><Relationship Id="rId25" Type="http://schemas.openxmlformats.org/officeDocument/2006/relationships/image" Target="../media/image57.png"/><Relationship Id="rId2" Type="http://schemas.openxmlformats.org/officeDocument/2006/relationships/image" Target="../media/image5.jpg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29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5.png"/><Relationship Id="rId24" Type="http://schemas.openxmlformats.org/officeDocument/2006/relationships/image" Target="../media/image56.png"/><Relationship Id="rId5" Type="http://schemas.openxmlformats.org/officeDocument/2006/relationships/image" Target="../media/image25.png"/><Relationship Id="rId15" Type="http://schemas.openxmlformats.org/officeDocument/2006/relationships/image" Target="../media/image47.png"/><Relationship Id="rId23" Type="http://schemas.openxmlformats.org/officeDocument/2006/relationships/image" Target="../media/image55.png"/><Relationship Id="rId28" Type="http://schemas.openxmlformats.org/officeDocument/2006/relationships/image" Target="../media/image60.png"/><Relationship Id="rId10" Type="http://schemas.openxmlformats.org/officeDocument/2006/relationships/image" Target="../media/image44.png"/><Relationship Id="rId19" Type="http://schemas.openxmlformats.org/officeDocument/2006/relationships/image" Target="../media/image51.png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slide" Target="slide3.xml"/><Relationship Id="rId22" Type="http://schemas.openxmlformats.org/officeDocument/2006/relationships/image" Target="../media/image54.png"/><Relationship Id="rId27" Type="http://schemas.openxmlformats.org/officeDocument/2006/relationships/image" Target="../media/image59.png"/><Relationship Id="rId30" Type="http://schemas.openxmlformats.org/officeDocument/2006/relationships/image" Target="../media/image6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18" Type="http://schemas.openxmlformats.org/officeDocument/2006/relationships/image" Target="../media/image32.png"/><Relationship Id="rId3" Type="http://schemas.openxmlformats.org/officeDocument/2006/relationships/image" Target="../media/image5.jp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5" Type="http://schemas.openxmlformats.org/officeDocument/2006/relationships/image" Target="../media/image74.png"/><Relationship Id="rId10" Type="http://schemas.openxmlformats.org/officeDocument/2006/relationships/image" Target="../media/image69.png"/><Relationship Id="rId19" Type="http://schemas.openxmlformats.org/officeDocument/2006/relationships/slide" Target="slide3.xml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3" Type="http://schemas.openxmlformats.org/officeDocument/2006/relationships/image" Target="../media/image5.jp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jpeg"/><Relationship Id="rId15" Type="http://schemas.openxmlformats.org/officeDocument/2006/relationships/slide" Target="slide3.xml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13" Type="http://schemas.openxmlformats.org/officeDocument/2006/relationships/image" Target="../media/image96.png"/><Relationship Id="rId18" Type="http://schemas.openxmlformats.org/officeDocument/2006/relationships/slide" Target="slide3.xml"/><Relationship Id="rId3" Type="http://schemas.openxmlformats.org/officeDocument/2006/relationships/image" Target="../media/image5.jp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5" Type="http://schemas.openxmlformats.org/officeDocument/2006/relationships/image" Target="../media/image9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8.png"/><Relationship Id="rId18" Type="http://schemas.openxmlformats.org/officeDocument/2006/relationships/image" Target="../media/image111.png"/><Relationship Id="rId3" Type="http://schemas.openxmlformats.org/officeDocument/2006/relationships/audio" Target="../media/audio1.wav"/><Relationship Id="rId21" Type="http://schemas.openxmlformats.org/officeDocument/2006/relationships/image" Target="../media/image114.png"/><Relationship Id="rId7" Type="http://schemas.openxmlformats.org/officeDocument/2006/relationships/image" Target="../media/image102.png"/><Relationship Id="rId12" Type="http://schemas.openxmlformats.org/officeDocument/2006/relationships/image" Target="../media/image107.png"/><Relationship Id="rId17" Type="http://schemas.openxmlformats.org/officeDocument/2006/relationships/slide" Target="slide3.xml"/><Relationship Id="rId25" Type="http://schemas.openxmlformats.org/officeDocument/2006/relationships/image" Target="../media/image11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2.png"/><Relationship Id="rId20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24" Type="http://schemas.openxmlformats.org/officeDocument/2006/relationships/image" Target="../media/image117.png"/><Relationship Id="rId5" Type="http://schemas.openxmlformats.org/officeDocument/2006/relationships/image" Target="../media/image100.png"/><Relationship Id="rId15" Type="http://schemas.openxmlformats.org/officeDocument/2006/relationships/image" Target="../media/image110.png"/><Relationship Id="rId23" Type="http://schemas.openxmlformats.org/officeDocument/2006/relationships/image" Target="../media/image116.png"/><Relationship Id="rId10" Type="http://schemas.openxmlformats.org/officeDocument/2006/relationships/image" Target="../media/image105.png"/><Relationship Id="rId19" Type="http://schemas.openxmlformats.org/officeDocument/2006/relationships/image" Target="../media/image112.png"/><Relationship Id="rId4" Type="http://schemas.openxmlformats.org/officeDocument/2006/relationships/image" Target="../media/image5.jpg"/><Relationship Id="rId9" Type="http://schemas.openxmlformats.org/officeDocument/2006/relationships/image" Target="../media/image104.png"/><Relationship Id="rId14" Type="http://schemas.openxmlformats.org/officeDocument/2006/relationships/image" Target="../media/image109.png"/><Relationship Id="rId22" Type="http://schemas.openxmlformats.org/officeDocument/2006/relationships/image" Target="../media/image1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18" Type="http://schemas.openxmlformats.org/officeDocument/2006/relationships/image" Target="../media/image131.png"/><Relationship Id="rId3" Type="http://schemas.openxmlformats.org/officeDocument/2006/relationships/audio" Target="../media/audio2.wav"/><Relationship Id="rId7" Type="http://schemas.openxmlformats.org/officeDocument/2006/relationships/image" Target="../media/image122.png"/><Relationship Id="rId12" Type="http://schemas.openxmlformats.org/officeDocument/2006/relationships/image" Target="../media/image127.png"/><Relationship Id="rId17" Type="http://schemas.openxmlformats.org/officeDocument/2006/relationships/image" Target="../media/image130.png"/><Relationship Id="rId2" Type="http://schemas.openxmlformats.org/officeDocument/2006/relationships/notesSlide" Target="../notesSlides/notesSlide6.xml"/><Relationship Id="rId16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5" Type="http://schemas.openxmlformats.org/officeDocument/2006/relationships/image" Target="../media/image120.png"/><Relationship Id="rId15" Type="http://schemas.openxmlformats.org/officeDocument/2006/relationships/image" Target="../media/image32.png"/><Relationship Id="rId10" Type="http://schemas.openxmlformats.org/officeDocument/2006/relationships/image" Target="../media/image125.png"/><Relationship Id="rId19" Type="http://schemas.openxmlformats.org/officeDocument/2006/relationships/image" Target="../media/image132.png"/><Relationship Id="rId4" Type="http://schemas.openxmlformats.org/officeDocument/2006/relationships/image" Target="../media/image119.jp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32.png"/><Relationship Id="rId18" Type="http://schemas.openxmlformats.org/officeDocument/2006/relationships/image" Target="../media/image144.png"/><Relationship Id="rId3" Type="http://schemas.openxmlformats.org/officeDocument/2006/relationships/audio" Target="../media/audio2.wav"/><Relationship Id="rId7" Type="http://schemas.openxmlformats.org/officeDocument/2006/relationships/image" Target="../media/image135.png"/><Relationship Id="rId12" Type="http://schemas.openxmlformats.org/officeDocument/2006/relationships/image" Target="../media/image140.png"/><Relationship Id="rId17" Type="http://schemas.openxmlformats.org/officeDocument/2006/relationships/image" Target="../media/image143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Relationship Id="rId11" Type="http://schemas.openxmlformats.org/officeDocument/2006/relationships/image" Target="../media/image139.png"/><Relationship Id="rId5" Type="http://schemas.openxmlformats.org/officeDocument/2006/relationships/image" Target="../media/image133.png"/><Relationship Id="rId15" Type="http://schemas.openxmlformats.org/officeDocument/2006/relationships/image" Target="../media/image141.png"/><Relationship Id="rId10" Type="http://schemas.openxmlformats.org/officeDocument/2006/relationships/image" Target="../media/image138.png"/><Relationship Id="rId4" Type="http://schemas.openxmlformats.org/officeDocument/2006/relationships/image" Target="../media/image119.jpg"/><Relationship Id="rId9" Type="http://schemas.openxmlformats.org/officeDocument/2006/relationships/image" Target="../media/image137.png"/><Relationship Id="rId1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png"/><Relationship Id="rId3" Type="http://schemas.openxmlformats.org/officeDocument/2006/relationships/image" Target="../media/image5.jpg"/><Relationship Id="rId7" Type="http://schemas.openxmlformats.org/officeDocument/2006/relationships/image" Target="../media/image147.png"/><Relationship Id="rId12" Type="http://schemas.openxmlformats.org/officeDocument/2006/relationships/image" Target="../media/image15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png"/><Relationship Id="rId11" Type="http://schemas.openxmlformats.org/officeDocument/2006/relationships/image" Target="../media/image151.png"/><Relationship Id="rId5" Type="http://schemas.openxmlformats.org/officeDocument/2006/relationships/image" Target="../media/image145.png"/><Relationship Id="rId15" Type="http://schemas.openxmlformats.org/officeDocument/2006/relationships/slide" Target="slide3.xml"/><Relationship Id="rId10" Type="http://schemas.openxmlformats.org/officeDocument/2006/relationships/image" Target="../media/image150.png"/><Relationship Id="rId4" Type="http://schemas.openxmlformats.org/officeDocument/2006/relationships/image" Target="../media/image110.png"/><Relationship Id="rId9" Type="http://schemas.openxmlformats.org/officeDocument/2006/relationships/image" Target="../media/image149.png"/><Relationship Id="rId1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5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8520" y="476672"/>
            <a:ext cx="91038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Интерактивная игра «</a:t>
            </a:r>
            <a:r>
              <a:rPr lang="ru-RU" sz="54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Эколята</a:t>
            </a:r>
            <a:r>
              <a:rPr lang="ru-RU" sz="5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»</a:t>
            </a:r>
            <a:endParaRPr lang="ru-RU" sz="5400" b="1" i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43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9130" r="21094" b="14380"/>
          <a:stretch/>
        </p:blipFill>
        <p:spPr bwMode="auto">
          <a:xfrm>
            <a:off x="1187624" y="2636912"/>
            <a:ext cx="2520280" cy="399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ыноска 1 1"/>
          <p:cNvSpPr/>
          <p:nvPr/>
        </p:nvSpPr>
        <p:spPr>
          <a:xfrm>
            <a:off x="4246930" y="2521642"/>
            <a:ext cx="3712819" cy="1512168"/>
          </a:xfrm>
          <a:prstGeom prst="borderCallout1">
            <a:avLst>
              <a:gd name="adj1" fmla="val 55611"/>
              <a:gd name="adj2" fmla="val -4417"/>
              <a:gd name="adj3" fmla="val 112500"/>
              <a:gd name="adj4" fmla="val -383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271079" y="2492896"/>
            <a:ext cx="3829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00B050"/>
                </a:solidFill>
              </a:rPr>
              <a:t>Здравствуйте, ребята! Меня зовут Ёлочка. Я рада вас приветствовать. Приглашаю вас в путешествие в страну Экологию, вас ждут интересные задания, где вы сможете проявить свои знания о природе. Удачи вам!!!</a:t>
            </a:r>
            <a:endParaRPr lang="ru-RU" sz="16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93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9130" r="21094" b="14380"/>
          <a:stretch/>
        </p:blipFill>
        <p:spPr bwMode="auto">
          <a:xfrm>
            <a:off x="185317" y="3891380"/>
            <a:ext cx="1872208" cy="2966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944266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3867457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938071" y="955889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995936" y="1959828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966271" y="2852936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2852936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948064" y="2852936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95936" y="955889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312782" y="4869160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724128" y="4911471"/>
            <a:ext cx="1728192" cy="6480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871700" y="10836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" action="ppaction://hlinkshowjump?jump=nextslide"/>
              </a:rPr>
              <a:t>«Собери рюкзак»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78120" y="959968"/>
            <a:ext cx="1746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4" action="ppaction://hlinksldjump"/>
              </a:rPr>
              <a:t>     «</a:t>
            </a:r>
            <a:r>
              <a:rPr lang="ru-RU" i="1" u="sng" dirty="0" smtClean="0">
                <a:solidFill>
                  <a:srgbClr val="00B050"/>
                </a:solidFill>
                <a:hlinkClick r:id="rId4" action="ppaction://hlinksldjump"/>
              </a:rPr>
              <a:t>Угадай, чья  </a:t>
            </a:r>
          </a:p>
          <a:p>
            <a:r>
              <a:rPr lang="ru-RU" i="1" u="sng" dirty="0">
                <a:solidFill>
                  <a:srgbClr val="00B050"/>
                </a:solidFill>
                <a:hlinkClick r:id="rId4" action="ppaction://hlinksldjump"/>
              </a:rPr>
              <a:t> </a:t>
            </a:r>
            <a:r>
              <a:rPr lang="ru-RU" i="1" u="sng" dirty="0" smtClean="0">
                <a:solidFill>
                  <a:srgbClr val="00B050"/>
                </a:solidFill>
                <a:hlinkClick r:id="rId4" action="ppaction://hlinksldjump"/>
              </a:rPr>
              <a:t>        тень?»</a:t>
            </a:r>
            <a:endParaRPr lang="ru-RU" i="1" u="sng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8064" y="965302"/>
            <a:ext cx="1738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5" action="ppaction://hlinksldjump"/>
              </a:rPr>
              <a:t>«Кто, что    ест?»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93854" y="1961569"/>
            <a:ext cx="2234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6" action="ppaction://hlinksldjump"/>
              </a:rPr>
              <a:t>«Рассортируй</a:t>
            </a:r>
          </a:p>
          <a:p>
            <a:r>
              <a:rPr lang="ru-RU" i="1" dirty="0">
                <a:solidFill>
                  <a:srgbClr val="00B050"/>
                </a:solidFill>
                <a:hlinkClick r:id="rId6" action="ppaction://hlinksldjump"/>
              </a:rPr>
              <a:t> </a:t>
            </a:r>
            <a:r>
              <a:rPr lang="ru-RU" i="1" dirty="0" smtClean="0">
                <a:solidFill>
                  <a:srgbClr val="00B050"/>
                </a:solidFill>
                <a:hlinkClick r:id="rId6" action="ppaction://hlinksldjump"/>
              </a:rPr>
              <a:t>        мусор»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66271" y="299230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7" action="ppaction://hlinksldjump"/>
              </a:rPr>
              <a:t>«</a:t>
            </a:r>
            <a:r>
              <a:rPr lang="ru-RU" i="1" dirty="0" err="1" smtClean="0">
                <a:solidFill>
                  <a:srgbClr val="00B050"/>
                </a:solidFill>
                <a:hlinkClick r:id="rId7" action="ppaction://hlinksldjump"/>
              </a:rPr>
              <a:t>ЭкоКроссворд</a:t>
            </a:r>
            <a:r>
              <a:rPr lang="ru-RU" i="1" dirty="0" smtClean="0">
                <a:solidFill>
                  <a:srgbClr val="00B050"/>
                </a:solidFill>
                <a:hlinkClick r:id="rId7" action="ppaction://hlinksldjump"/>
              </a:rPr>
              <a:t>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19923" y="2988757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8" action="ppaction://hlinksldjump"/>
              </a:rPr>
              <a:t>«Можно-нельзя»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48064" y="2911813"/>
            <a:ext cx="20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solidFill>
                  <a:srgbClr val="00B050"/>
                </a:solidFill>
                <a:hlinkClick r:id="rId9" action="ppaction://hlinksldjump"/>
              </a:rPr>
              <a:t>«Создатель природа или человек?»</a:t>
            </a:r>
            <a:endParaRPr lang="ru-RU" sz="1400" i="1" dirty="0">
              <a:solidFill>
                <a:srgbClr val="00B05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95936" y="4006827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10" action="ppaction://hlinksldjump"/>
              </a:rPr>
              <a:t>«Собери </a:t>
            </a:r>
            <a:r>
              <a:rPr lang="ru-RU" i="1" dirty="0" err="1" smtClean="0">
                <a:solidFill>
                  <a:srgbClr val="00B050"/>
                </a:solidFill>
                <a:hlinkClick r:id="rId10" action="ppaction://hlinksldjump"/>
              </a:rPr>
              <a:t>пазл</a:t>
            </a:r>
            <a:r>
              <a:rPr lang="ru-RU" i="1" dirty="0" smtClean="0">
                <a:solidFill>
                  <a:srgbClr val="00B050"/>
                </a:solidFill>
                <a:hlinkClick r:id="rId10" action="ppaction://hlinksldjump"/>
              </a:rPr>
              <a:t>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12782" y="4884901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11" action="ppaction://hlinksldjump"/>
              </a:rPr>
              <a:t>«Собираем</a:t>
            </a:r>
          </a:p>
          <a:p>
            <a:r>
              <a:rPr lang="ru-RU" i="1" dirty="0" smtClean="0">
                <a:solidFill>
                  <a:srgbClr val="00B050"/>
                </a:solidFill>
                <a:hlinkClick r:id="rId11" action="ppaction://hlinksldjump"/>
              </a:rPr>
              <a:t>              грибы»</a:t>
            </a:r>
            <a:endParaRPr lang="ru-RU" i="1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79611" y="4911471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B050"/>
                </a:solidFill>
                <a:hlinkClick r:id="rId12" action="ppaction://hlinksldjump"/>
              </a:rPr>
              <a:t>«Собираем</a:t>
            </a:r>
          </a:p>
          <a:p>
            <a:r>
              <a:rPr lang="ru-RU" i="1" dirty="0" smtClean="0">
                <a:solidFill>
                  <a:srgbClr val="00B050"/>
                </a:solidFill>
                <a:hlinkClick r:id="rId12" action="ppaction://hlinksldjump"/>
              </a:rPr>
              <a:t>                 ягоды»</a:t>
            </a:r>
            <a:endParaRPr lang="ru-RU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25144"/>
            <a:ext cx="2338907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4664"/>
            <a:ext cx="144016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8640"/>
            <a:ext cx="1465245" cy="105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891469"/>
            <a:ext cx="1152128" cy="709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074" y="923609"/>
            <a:ext cx="1103255" cy="110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428" y="1513886"/>
            <a:ext cx="1486154" cy="1380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700808"/>
            <a:ext cx="1462328" cy="146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582" y="1779269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548" y="2348880"/>
            <a:ext cx="1649781" cy="147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05311"/>
            <a:ext cx="1039668" cy="971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048" y="3356992"/>
            <a:ext cx="1944216" cy="1045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90" y="3120796"/>
            <a:ext cx="1564776" cy="1039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182" y="3819600"/>
            <a:ext cx="653957" cy="152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142" y="4203751"/>
            <a:ext cx="1187551" cy="781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3" t="23117" r="5760" b="11455"/>
          <a:stretch/>
        </p:blipFill>
        <p:spPr bwMode="auto">
          <a:xfrm>
            <a:off x="3007784" y="5089585"/>
            <a:ext cx="1343068" cy="1186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8" y="4315134"/>
            <a:ext cx="1406079" cy="2224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6276407"/>
            <a:ext cx="1599954" cy="39295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11397" y="6288217"/>
            <a:ext cx="160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1" action="ppaction://hlinksldjump"/>
              </a:rPr>
              <a:t>Главная</a:t>
            </a: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8997" y="3819600"/>
            <a:ext cx="1607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Чтобы отправиться в путешествие, нужно собрать походный рюкзак</a:t>
            </a:r>
            <a:endParaRPr lang="ru-RU" sz="12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1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50278 0.6893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3446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20139 0.5685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2842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02379 0.65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3280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0.55452 0.4937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26" y="2467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27 0.00069 L 0.69218 0.274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37" y="1368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9"/>
                                            </p:cond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0.53386 0.2703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1351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0.43611 -0.0136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06" y="-69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23924 0.3546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1773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4"/>
                                            </p:cond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04219 0.24931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245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305" y="2170489"/>
            <a:ext cx="1364532" cy="84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197" y="822906"/>
            <a:ext cx="1296144" cy="129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7758"/>
            <a:ext cx="1584176" cy="127121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305" y="2146205"/>
            <a:ext cx="1360005" cy="843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>
            <a:biLevel thresh="7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726" y="1821718"/>
            <a:ext cx="1397200" cy="125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8163"/>
            <a:ext cx="1341602" cy="1245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3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71537"/>
            <a:ext cx="1438275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1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288" y="3729997"/>
            <a:ext cx="2127250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6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16" y="3729463"/>
            <a:ext cx="2103437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33" y="4268091"/>
            <a:ext cx="1458331" cy="230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9" action="ppaction://hlinksldjump"/>
              </a:rPr>
              <a:t>Главная</a:t>
            </a:r>
            <a:endParaRPr lang="ru-RU" dirty="0"/>
          </a:p>
        </p:txBody>
      </p:sp>
      <p:sp>
        <p:nvSpPr>
          <p:cNvPr id="22" name="Овальная выноска 21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1008997" y="3819600"/>
            <a:ext cx="1607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В лесу живут дикие животные. Попробуйте угадать какие?</a:t>
            </a:r>
            <a:endParaRPr lang="ru-RU" sz="1200" i="1" dirty="0">
              <a:solidFill>
                <a:srgbClr val="00B050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201" y="842253"/>
            <a:ext cx="1260140" cy="126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134" y="407656"/>
            <a:ext cx="1489908" cy="1191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090" y="1821718"/>
            <a:ext cx="1429525" cy="127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865" y="2568162"/>
            <a:ext cx="1469157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16" y="3731501"/>
            <a:ext cx="2100710" cy="135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857" y="3744237"/>
            <a:ext cx="2128681" cy="141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69314"/>
            <a:ext cx="1437553" cy="1071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285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631" y="398480"/>
            <a:ext cx="1260140" cy="126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267" y="367648"/>
            <a:ext cx="1575174" cy="126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97" y="1719314"/>
            <a:ext cx="1281735" cy="79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836" y="1721810"/>
            <a:ext cx="1224136" cy="109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651" y="2708920"/>
            <a:ext cx="1256637" cy="1170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888" y="2996952"/>
            <a:ext cx="1437553" cy="1071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429" y="3933056"/>
            <a:ext cx="1910436" cy="127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356" y="4104025"/>
            <a:ext cx="1689096" cy="1090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3059832" y="997718"/>
            <a:ext cx="504056" cy="19903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9193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91" y="3150259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90" y="4354324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153" y="1006190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76" y="2205167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063" y="3263482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94" y="4441383"/>
            <a:ext cx="536575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54324"/>
            <a:ext cx="1437783" cy="2274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4" action="ppaction://hlinksldjump"/>
              </a:rPr>
              <a:t>Главная</a:t>
            </a:r>
            <a:endParaRPr lang="ru-RU" dirty="0"/>
          </a:p>
        </p:txBody>
      </p:sp>
      <p:sp>
        <p:nvSpPr>
          <p:cNvPr id="21" name="Овальная выноска 20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008997" y="3819600"/>
            <a:ext cx="1607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Определите, какое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ж</a:t>
            </a:r>
            <a:r>
              <a:rPr lang="ru-RU" sz="1200" i="1" dirty="0" smtClean="0">
                <a:solidFill>
                  <a:srgbClr val="00B050"/>
                </a:solidFill>
              </a:rPr>
              <a:t>ивотное, чем питается?</a:t>
            </a:r>
            <a:endParaRPr lang="ru-RU" sz="1200" i="1" dirty="0">
              <a:solidFill>
                <a:srgbClr val="00B05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991031"/>
            <a:ext cx="1096353" cy="142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488" y="603130"/>
            <a:ext cx="759569" cy="988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576" y="4762198"/>
            <a:ext cx="1949250" cy="1702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110" y="4052897"/>
            <a:ext cx="1181880" cy="1032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407" y="4991031"/>
            <a:ext cx="2512982" cy="136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355" y="1919432"/>
            <a:ext cx="1366190" cy="74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4831167"/>
            <a:ext cx="2344372" cy="1320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94" y="485064"/>
            <a:ext cx="1850322" cy="1042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771" y="4751460"/>
            <a:ext cx="2250565" cy="156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8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90" y="2712526"/>
            <a:ext cx="1909565" cy="132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98411"/>
            <a:ext cx="2232257" cy="185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0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736" y="2911044"/>
            <a:ext cx="1189428" cy="98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 descr="https://clipart-best.com/img/worms/worms-clip-art-31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525" y="4602031"/>
            <a:ext cx="2112811" cy="184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2" descr="https://clipart-best.com/img/worms/worms-clip-art-31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17" y="1664997"/>
            <a:ext cx="1314381" cy="115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2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642" y="4759758"/>
            <a:ext cx="2587747" cy="164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14"/>
          <p:cNvPicPr>
            <a:picLocks noChangeAspect="1" noChangeArrowheads="1"/>
          </p:cNvPicPr>
          <p:nvPr/>
        </p:nvPicPr>
        <p:blipFill>
          <a:blip r:embed="rId3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907" y="4066922"/>
            <a:ext cx="1419125" cy="903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49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34" t="22583" r="7041" b="20381"/>
          <a:stretch/>
        </p:blipFill>
        <p:spPr bwMode="auto">
          <a:xfrm>
            <a:off x="6790626" y="4635613"/>
            <a:ext cx="1446552" cy="159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3" r="62491"/>
          <a:stretch/>
        </p:blipFill>
        <p:spPr bwMode="auto">
          <a:xfrm>
            <a:off x="2613458" y="3926767"/>
            <a:ext cx="1440160" cy="2909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6" t="23841" r="37075" b="21171"/>
          <a:stretch/>
        </p:blipFill>
        <p:spPr bwMode="auto">
          <a:xfrm>
            <a:off x="4928348" y="4572331"/>
            <a:ext cx="1368152" cy="1656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037" y="2390800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815" y="260658"/>
            <a:ext cx="1164976" cy="1164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139" y="140828"/>
            <a:ext cx="1608214" cy="1608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587" y="1208576"/>
            <a:ext cx="1106780" cy="42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26" y="1635509"/>
            <a:ext cx="1674822" cy="1001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456" y="334775"/>
            <a:ext cx="830815" cy="1079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49042"/>
            <a:ext cx="1109566" cy="1159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72" y="2958049"/>
            <a:ext cx="1091952" cy="1091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54703"/>
            <a:ext cx="1089402" cy="1507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536" y="295499"/>
            <a:ext cx="1286087" cy="128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28828"/>
            <a:ext cx="1234337" cy="1256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4632"/>
            <a:ext cx="1690196" cy="2673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9" action="ppaction://hlinksldjump"/>
              </a:rPr>
              <a:t>Главная</a:t>
            </a:r>
            <a:endParaRPr lang="ru-RU" dirty="0"/>
          </a:p>
        </p:txBody>
      </p:sp>
      <p:sp>
        <p:nvSpPr>
          <p:cNvPr id="19" name="Овальная выноска 18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996007" y="3651591"/>
            <a:ext cx="1607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Ребята, многие люди оставляют в лесу мусор, давайте соберём его и рассортируем?</a:t>
            </a:r>
            <a:endParaRPr lang="ru-RU" sz="12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47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44 L 0.29896 0.6108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3076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0.15138 0.6185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3092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20347 0.5453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74" y="2726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-0.34896 0.6037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48" y="3018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30261 0.2879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9" y="1439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"/>
                                            </p:cond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50382 0.2305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115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16094 0.348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1743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0.12951 0.3208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1604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"/>
                                            </p:cond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0.47587 0.4615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02" y="2307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58507 0.454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53" y="2270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-0.57535 0.6453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67" y="3226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697" y="3174811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45122" y="638024"/>
            <a:ext cx="576064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813" y="638024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797" y="638024"/>
            <a:ext cx="596900" cy="52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535" y="1648190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89" y="319450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807" y="113613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258" y="420186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674" y="3167884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89" y="3697960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412" y="215125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344" y="318674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256" y="317555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244" y="3158620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535" y="265652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727" y="3186746"/>
            <a:ext cx="613084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989" y="4205364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919" y="420586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819" y="420886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089" y="3697961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889" y="369796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674" y="3671637"/>
            <a:ext cx="596900" cy="55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774" y="3671637"/>
            <a:ext cx="596900" cy="55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412" y="4215872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535" y="368564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635" y="3698109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5" name="Picture 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358" y="4201861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33659" y="637624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526703" y="1137223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К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513802" y="1656384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14468" y="215826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507260" y="2651591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534931" y="3190248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Г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524220" y="368564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И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531161" y="420886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Я</a:t>
            </a:r>
          </a:p>
        </p:txBody>
      </p:sp>
      <p:pic>
        <p:nvPicPr>
          <p:cNvPr id="5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186" y="2656521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819" y="2664277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989" y="2676961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774" y="2140739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252" y="214266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156" y="2165598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919" y="2165598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819" y="166314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186" y="1651743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252" y="1648189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152" y="165279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259" y="1147533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352" y="112839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252" y="112839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697" y="1128396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440" y="1142080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274" y="1128395"/>
            <a:ext cx="596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6098476" y="645803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Х</a:t>
            </a:r>
            <a:endParaRPr lang="ru-RU" sz="28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6684921" y="641526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О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943383" y="113540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096937" y="112497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В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684508" y="112497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О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281821" y="1132281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Р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867564" y="114208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Е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8445398" y="111798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Ц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943383" y="1677758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Х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096417" y="1651691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Р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684508" y="1642378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Ё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281821" y="162395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366043" y="2159485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Б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4952943" y="215125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Е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6111368" y="215125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703798" y="2159485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А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359501" y="2678799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Е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4943383" y="2667779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Н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96417" y="2652336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Т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782113" y="319450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4359501" y="318674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Н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4946401" y="318674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Е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106898" y="315388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И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6703798" y="316837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Р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7281701" y="319450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Ь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185213" y="3704791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П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782113" y="367163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Ш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4366043" y="368616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Е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939047" y="3697960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Н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6111368" y="3678641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Ц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703798" y="3688087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А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633482" y="4194875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Л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3185213" y="4205363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И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3782113" y="4205363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4366043" y="420456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947673" y="4204562"/>
            <a:ext cx="420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Ь</a:t>
            </a:r>
          </a:p>
        </p:txBody>
      </p:sp>
      <p:pic>
        <p:nvPicPr>
          <p:cNvPr id="2076" name="Picture 2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6" r="19974"/>
          <a:stretch/>
        </p:blipFill>
        <p:spPr bwMode="auto">
          <a:xfrm>
            <a:off x="7125743" y="4446993"/>
            <a:ext cx="1483642" cy="1340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7" name="Picture 29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59" t="18703" r="33282" b="17138"/>
          <a:stretch/>
        </p:blipFill>
        <p:spPr bwMode="auto">
          <a:xfrm>
            <a:off x="3262310" y="388507"/>
            <a:ext cx="1141960" cy="1235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8" name="Picture 3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02" y="1968294"/>
            <a:ext cx="1662880" cy="781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473" y="2061678"/>
            <a:ext cx="1177228" cy="135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0" name="Picture 32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558" y="4819092"/>
            <a:ext cx="1395765" cy="1395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1" name="Picture 33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670" y="1877396"/>
            <a:ext cx="973620" cy="129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2" name="Picture 3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059402"/>
            <a:ext cx="1097315" cy="1415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3" name="Picture 3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849" y="4946848"/>
            <a:ext cx="2650979" cy="1555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4" name="Picture 3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59" y="4605302"/>
            <a:ext cx="1307085" cy="206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8" name="TextBox 107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5" action="ppaction://hlinksldjump"/>
              </a:rPr>
              <a:t>Главная</a:t>
            </a:r>
            <a:endParaRPr lang="ru-RU" dirty="0"/>
          </a:p>
        </p:txBody>
      </p:sp>
      <p:sp>
        <p:nvSpPr>
          <p:cNvPr id="109" name="Овальная выноска 108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TextBox 109"/>
          <p:cNvSpPr txBox="1"/>
          <p:nvPr/>
        </p:nvSpPr>
        <p:spPr>
          <a:xfrm>
            <a:off x="1025609" y="3594692"/>
            <a:ext cx="1607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Ребята давайте отгадаем загадки и </a:t>
            </a:r>
          </a:p>
          <a:p>
            <a:r>
              <a:rPr lang="ru-RU" sz="1200" i="1" dirty="0" smtClean="0">
                <a:solidFill>
                  <a:srgbClr val="00B050"/>
                </a:solidFill>
              </a:rPr>
              <a:t>Заполним наш </a:t>
            </a:r>
            <a:r>
              <a:rPr lang="ru-RU" sz="1200" i="1" dirty="0" err="1" smtClean="0">
                <a:solidFill>
                  <a:srgbClr val="00B050"/>
                </a:solidFill>
              </a:rPr>
              <a:t>ЭкоКроссворд</a:t>
            </a:r>
            <a:r>
              <a:rPr lang="ru-RU" sz="1200" i="1" dirty="0" smtClean="0">
                <a:solidFill>
                  <a:srgbClr val="00B050"/>
                </a:solidFill>
              </a:rPr>
              <a:t>, в центре вы увидите 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г</a:t>
            </a:r>
            <a:r>
              <a:rPr lang="ru-RU" sz="1200" i="1" dirty="0" smtClean="0">
                <a:solidFill>
                  <a:srgbClr val="00B050"/>
                </a:solidFill>
              </a:rPr>
              <a:t>лавное слово</a:t>
            </a:r>
            <a:endParaRPr lang="ru-RU" sz="12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87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"/>
                            </p:stCondLst>
                            <p:childTnLst>
                              <p:par>
                                <p:cTn id="1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00"/>
                            </p:stCondLst>
                            <p:childTnLst>
                              <p:par>
                                <p:cTn id="1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0"/>
                            </p:stCondLst>
                            <p:childTnLst>
                              <p:par>
                                <p:cTn id="1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00"/>
                            </p:stCondLst>
                            <p:childTnLst>
                              <p:par>
                                <p:cTn id="1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500"/>
                            </p:stCondLst>
                            <p:childTnLst>
                              <p:par>
                                <p:cTn id="1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2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000"/>
                            </p:stCondLst>
                            <p:childTnLst>
                              <p:par>
                                <p:cTn id="1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500"/>
                            </p:stCondLst>
                            <p:childTnLst>
                              <p:par>
                                <p:cTn id="1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000"/>
                            </p:stCondLst>
                            <p:childTnLst>
                              <p:par>
                                <p:cTn id="1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8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2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000"/>
                            </p:stCondLst>
                            <p:childTnLst>
                              <p:par>
                                <p:cTn id="2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500"/>
                            </p:stCondLst>
                            <p:childTnLst>
                              <p:par>
                                <p:cTn id="2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3000"/>
                            </p:stCondLst>
                            <p:childTnLst>
                              <p:par>
                                <p:cTn id="2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1"/>
                  </p:tgtEl>
                </p:cond>
              </p:nextCondLst>
            </p:seq>
          </p:childTnLst>
        </p:cTn>
      </p:par>
    </p:tnLst>
    <p:bldLst>
      <p:bldP spid="10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1584176" cy="158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6672"/>
            <a:ext cx="2592288" cy="162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43" y="2327314"/>
            <a:ext cx="1763970" cy="1306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40" y="2327314"/>
            <a:ext cx="1245975" cy="1247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https://images.slideplayer.com/9/2528705/slides/slide_3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0" r="14099" b="7159"/>
          <a:stretch/>
        </p:blipFill>
        <p:spPr bwMode="auto">
          <a:xfrm>
            <a:off x="6838942" y="4453626"/>
            <a:ext cx="1872208" cy="140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2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141" y="4532604"/>
            <a:ext cx="1261450" cy="126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84"/>
          <a:stretch/>
        </p:blipFill>
        <p:spPr bwMode="auto">
          <a:xfrm>
            <a:off x="4618805" y="3034293"/>
            <a:ext cx="1944216" cy="1595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2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209" y="3074420"/>
            <a:ext cx="1512845" cy="1514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423" y="2348880"/>
            <a:ext cx="1762886" cy="1483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902" y="2264329"/>
            <a:ext cx="2592288" cy="162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31839"/>
            <a:ext cx="2088232" cy="139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85" y="3792434"/>
            <a:ext cx="2363907" cy="148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16" y="4991896"/>
            <a:ext cx="2160579" cy="144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700" y="4956984"/>
            <a:ext cx="2363907" cy="148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12544"/>
            <a:ext cx="1516833" cy="239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8" action="ppaction://hlinksldjump"/>
              </a:rPr>
              <a:t>Главная</a:t>
            </a:r>
            <a:endParaRPr lang="ru-RU" dirty="0"/>
          </a:p>
        </p:txBody>
      </p:sp>
      <p:sp>
        <p:nvSpPr>
          <p:cNvPr id="19" name="Овальная выноска 18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970524" y="3662036"/>
            <a:ext cx="1607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Ребята находясь в лесу, нужно помнить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п</a:t>
            </a:r>
            <a:r>
              <a:rPr lang="ru-RU" sz="1200" i="1" dirty="0" smtClean="0">
                <a:solidFill>
                  <a:srgbClr val="00B050"/>
                </a:solidFill>
              </a:rPr>
              <a:t>равила поведения «Что хорошо, а что    плохо» </a:t>
            </a:r>
          </a:p>
          <a:p>
            <a:endParaRPr lang="ru-RU" sz="1200" i="1" dirty="0">
              <a:solidFill>
                <a:srgbClr val="00B050"/>
              </a:solidFill>
            </a:endParaRPr>
          </a:p>
        </p:txBody>
      </p:sp>
      <p:sp>
        <p:nvSpPr>
          <p:cNvPr id="21" name="Овальная выноска 20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025609" y="3594692"/>
            <a:ext cx="1607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Ребята давайте отгадаем загадки и </a:t>
            </a:r>
          </a:p>
          <a:p>
            <a:r>
              <a:rPr lang="ru-RU" sz="1200" i="1" dirty="0" smtClean="0">
                <a:solidFill>
                  <a:srgbClr val="00B050"/>
                </a:solidFill>
              </a:rPr>
              <a:t>Заполним наш </a:t>
            </a:r>
            <a:r>
              <a:rPr lang="ru-RU" sz="1200" i="1" dirty="0" err="1" smtClean="0">
                <a:solidFill>
                  <a:srgbClr val="00B050"/>
                </a:solidFill>
              </a:rPr>
              <a:t>ЭкоКроссворд</a:t>
            </a:r>
            <a:r>
              <a:rPr lang="ru-RU" sz="1200" i="1" dirty="0" smtClean="0">
                <a:solidFill>
                  <a:srgbClr val="00B050"/>
                </a:solidFill>
              </a:rPr>
              <a:t>, в центре вы увидите 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г</a:t>
            </a:r>
            <a:r>
              <a:rPr lang="ru-RU" sz="1200" i="1" dirty="0" smtClean="0">
                <a:solidFill>
                  <a:srgbClr val="00B050"/>
                </a:solidFill>
              </a:rPr>
              <a:t>лавное слово</a:t>
            </a:r>
            <a:endParaRPr lang="ru-RU" sz="12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21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08820"/>
            <a:ext cx="1872208" cy="1404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59832" y="2132856"/>
            <a:ext cx="1224136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427984" y="2132856"/>
            <a:ext cx="1224136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796136" y="2125044"/>
            <a:ext cx="1224136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236296" y="2125044"/>
            <a:ext cx="1224136" cy="93610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12976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082758" y="3501008"/>
            <a:ext cx="1224136" cy="93610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4427984" y="3501008"/>
            <a:ext cx="1224136" cy="93610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5796136" y="3501008"/>
            <a:ext cx="1224136" cy="93610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236296" y="3501007"/>
            <a:ext cx="1224136" cy="93610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529" y="548680"/>
            <a:ext cx="1201985" cy="1201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758" y="4568178"/>
            <a:ext cx="1055229" cy="1552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24423"/>
            <a:ext cx="1356004" cy="79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421" y="4610355"/>
            <a:ext cx="1235722" cy="1141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335" y="5599926"/>
            <a:ext cx="1368151" cy="1094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09" y="457702"/>
            <a:ext cx="1296495" cy="129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509" y="5344256"/>
            <a:ext cx="1192509" cy="1192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14" y="625093"/>
            <a:ext cx="1436272" cy="1183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0" y="4149079"/>
            <a:ext cx="1629415" cy="257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7" action="ppaction://hlinksldjump"/>
              </a:rPr>
              <a:t>Главная</a:t>
            </a:r>
            <a:endParaRPr lang="ru-RU" dirty="0"/>
          </a:p>
        </p:txBody>
      </p:sp>
      <p:sp>
        <p:nvSpPr>
          <p:cNvPr id="28" name="Овальная выноска 27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025609" y="3594692"/>
            <a:ext cx="1607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           Ребята </a:t>
            </a:r>
          </a:p>
          <a:p>
            <a:r>
              <a:rPr lang="ru-RU" sz="1200" i="1" dirty="0" smtClean="0">
                <a:solidFill>
                  <a:srgbClr val="00B050"/>
                </a:solidFill>
              </a:rPr>
              <a:t>Определите какие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п</a:t>
            </a:r>
            <a:r>
              <a:rPr lang="ru-RU" sz="1200" i="1" dirty="0" smtClean="0">
                <a:solidFill>
                  <a:srgbClr val="00B050"/>
                </a:solidFill>
              </a:rPr>
              <a:t>редметы созданы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ч</a:t>
            </a:r>
            <a:r>
              <a:rPr lang="ru-RU" sz="1200" i="1" dirty="0" smtClean="0">
                <a:solidFill>
                  <a:srgbClr val="00B050"/>
                </a:solidFill>
              </a:rPr>
              <a:t>еловеком, а какие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с</a:t>
            </a:r>
            <a:r>
              <a:rPr lang="ru-RU" sz="1200" i="1" dirty="0" smtClean="0">
                <a:solidFill>
                  <a:srgbClr val="00B050"/>
                </a:solidFill>
              </a:rPr>
              <a:t>оздала природа</a:t>
            </a:r>
            <a:endParaRPr lang="ru-RU" sz="1200" i="1" dirty="0">
              <a:solidFill>
                <a:srgbClr val="00B050"/>
              </a:solidFill>
            </a:endParaRPr>
          </a:p>
        </p:txBody>
      </p:sp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686" y="3632296"/>
            <a:ext cx="527614" cy="776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17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671" y="3527651"/>
            <a:ext cx="920310" cy="920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624" y="2191805"/>
            <a:ext cx="1098039" cy="87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9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847" y="2257599"/>
            <a:ext cx="1151425" cy="670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927" y="2125044"/>
            <a:ext cx="995131" cy="91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6"/>
          <p:cNvPicPr>
            <a:picLocks noChangeAspect="1" noChangeArrowheads="1"/>
          </p:cNvPicPr>
          <p:nvPr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203" y="2132856"/>
            <a:ext cx="888321" cy="88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8"/>
          <p:cNvPicPr>
            <a:picLocks noChangeAspect="1" noChangeArrowheads="1"/>
          </p:cNvPicPr>
          <p:nvPr/>
        </p:nvPicPr>
        <p:blipFill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051" y="3548609"/>
            <a:ext cx="1020305" cy="84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678" y="3548609"/>
            <a:ext cx="8112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91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071" y="4430661"/>
            <a:ext cx="2051855" cy="229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487" y="4970554"/>
            <a:ext cx="594278" cy="773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792088" cy="945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82" y="2852936"/>
            <a:ext cx="1081073" cy="922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600" y="4221088"/>
            <a:ext cx="1294771" cy="1173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429" y="2060848"/>
            <a:ext cx="850538" cy="86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854" y="2491730"/>
            <a:ext cx="860145" cy="114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308" y="4149080"/>
            <a:ext cx="1285390" cy="1007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2942"/>
            <a:ext cx="620802" cy="91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31" y="2129237"/>
            <a:ext cx="440813" cy="573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7" y="4293096"/>
            <a:ext cx="1482468" cy="234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6" action="ppaction://hlinksldjump"/>
              </a:rPr>
              <a:t>Главная</a:t>
            </a:r>
            <a:endParaRPr lang="ru-RU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025609" y="3594692"/>
            <a:ext cx="1607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           Ребята </a:t>
            </a:r>
          </a:p>
          <a:p>
            <a:r>
              <a:rPr lang="ru-RU" sz="1200" i="1" dirty="0" smtClean="0">
                <a:solidFill>
                  <a:srgbClr val="00B050"/>
                </a:solidFill>
              </a:rPr>
              <a:t>Лес богат своими дарами. Давайте соберём в корзинку 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в</a:t>
            </a:r>
            <a:r>
              <a:rPr lang="ru-RU" sz="1200" i="1" dirty="0" smtClean="0">
                <a:solidFill>
                  <a:srgbClr val="00B050"/>
                </a:solidFill>
              </a:rPr>
              <a:t>се съедобные грибы</a:t>
            </a: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0" y="5045327"/>
            <a:ext cx="818346" cy="6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279" y="5156304"/>
            <a:ext cx="1023530" cy="927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90" y="5051546"/>
            <a:ext cx="850538" cy="86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4689">
            <a:off x="7910297" y="5272408"/>
            <a:ext cx="582489" cy="69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99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5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8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37112"/>
            <a:ext cx="2054225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19309"/>
            <a:ext cx="1262063" cy="1996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3" y="2564904"/>
            <a:ext cx="1652972" cy="106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644" y="2583473"/>
            <a:ext cx="1800200" cy="1134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88572"/>
            <a:ext cx="1728192" cy="132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68445"/>
            <a:ext cx="122413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11021"/>
            <a:ext cx="1235968" cy="123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18996"/>
            <a:ext cx="1466888" cy="1297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4" action="ppaction://hlinksldjump"/>
              </a:rPr>
              <a:t>Главная</a:t>
            </a:r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892654" y="3479133"/>
            <a:ext cx="1682061" cy="1449235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966842" y="3629005"/>
            <a:ext cx="1607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           А теперь</a:t>
            </a:r>
          </a:p>
          <a:p>
            <a:r>
              <a:rPr lang="ru-RU" sz="1200" i="1" dirty="0">
                <a:solidFill>
                  <a:srgbClr val="00B050"/>
                </a:solidFill>
              </a:rPr>
              <a:t>с</a:t>
            </a:r>
            <a:r>
              <a:rPr lang="ru-RU" sz="1200" i="1" dirty="0" smtClean="0">
                <a:solidFill>
                  <a:srgbClr val="00B050"/>
                </a:solidFill>
              </a:rPr>
              <a:t>оберите все лесные ягоды. Из них получается очень полезное варенье</a:t>
            </a: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32" y="5186280"/>
            <a:ext cx="1038127" cy="79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141" y="4953932"/>
            <a:ext cx="827205" cy="82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675" y="5283116"/>
            <a:ext cx="1349385" cy="86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574" y="5120162"/>
            <a:ext cx="1321543" cy="832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693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0" y="4131827"/>
            <a:ext cx="1629415" cy="257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372" y="1268760"/>
            <a:ext cx="1390561" cy="15060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554" y="2494281"/>
            <a:ext cx="1409023" cy="14461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661056"/>
            <a:ext cx="1051888" cy="1119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554" y="3645170"/>
            <a:ext cx="1409024" cy="11262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86" y="1268760"/>
            <a:ext cx="1071581" cy="15060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492896"/>
            <a:ext cx="1051887" cy="14489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3" y="3661056"/>
            <a:ext cx="1390560" cy="11103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3" y="2472643"/>
            <a:ext cx="1392150" cy="146920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555" y="1268760"/>
            <a:ext cx="1409023" cy="1506098"/>
          </a:xfrm>
          <a:prstGeom prst="rect">
            <a:avLst/>
          </a:prstGeom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51" y="6207271"/>
            <a:ext cx="1627187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1619672" y="6207271"/>
            <a:ext cx="1224136" cy="367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5" action="ppaction://hlinksldjump"/>
              </a:rPr>
              <a:t>Главная</a:t>
            </a:r>
            <a:endParaRPr lang="ru-RU" dirty="0"/>
          </a:p>
        </p:txBody>
      </p:sp>
      <p:sp>
        <p:nvSpPr>
          <p:cNvPr id="52" name="Овальная выноска 51"/>
          <p:cNvSpPr/>
          <p:nvPr/>
        </p:nvSpPr>
        <p:spPr>
          <a:xfrm>
            <a:off x="892654" y="3429000"/>
            <a:ext cx="2070370" cy="1656184"/>
          </a:xfrm>
          <a:prstGeom prst="wedgeEllipse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971601" y="3760159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solidFill>
                  <a:srgbClr val="00B050"/>
                </a:solidFill>
              </a:rPr>
              <a:t>           Ребята,</a:t>
            </a:r>
          </a:p>
          <a:p>
            <a:r>
              <a:rPr lang="ru-RU" sz="1200" i="1" dirty="0" smtClean="0">
                <a:solidFill>
                  <a:srgbClr val="00B050"/>
                </a:solidFill>
              </a:rPr>
              <a:t>Чтобы стать настоящими </a:t>
            </a:r>
          </a:p>
          <a:p>
            <a:r>
              <a:rPr lang="ru-RU" sz="1200" i="1" dirty="0" err="1" smtClean="0">
                <a:solidFill>
                  <a:srgbClr val="00B050"/>
                </a:solidFill>
              </a:rPr>
              <a:t>Эколятами</a:t>
            </a:r>
            <a:r>
              <a:rPr lang="ru-RU" sz="1200" i="1" dirty="0" smtClean="0">
                <a:solidFill>
                  <a:srgbClr val="00B050"/>
                </a:solidFill>
              </a:rPr>
              <a:t>-защитниками природы, соберите на герб</a:t>
            </a: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44824"/>
            <a:ext cx="1390561" cy="1506098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068724"/>
            <a:ext cx="1071581" cy="1506098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17" y="718582"/>
            <a:ext cx="1409024" cy="1126242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866" y="4938931"/>
            <a:ext cx="1051888" cy="1119344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69" y="2831493"/>
            <a:ext cx="1390560" cy="1110355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372" y="328507"/>
            <a:ext cx="1409023" cy="1506098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863" y="2352097"/>
            <a:ext cx="1409023" cy="1446182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311" y="4965763"/>
            <a:ext cx="1392150" cy="1469205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517" y="1120347"/>
            <a:ext cx="1051887" cy="144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4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0.08785 0.079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398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23837 -0.1650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-826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-0.15295 0.0902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451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18385 -0.0782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84" y="-391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00018 0.1824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912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-0.34548 0.4182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4" y="2090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36354 -0.0009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-4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3542 L -0.16858 -0.59421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38" y="-2794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-0.17899 -0.37315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1865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9130" r="21094" b="14380"/>
          <a:stretch/>
        </p:blipFill>
        <p:spPr bwMode="auto">
          <a:xfrm>
            <a:off x="185317" y="3891380"/>
            <a:ext cx="1872208" cy="2966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2100263"/>
            <a:ext cx="251777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25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9130" r="21094" b="14380"/>
          <a:stretch/>
        </p:blipFill>
        <p:spPr bwMode="auto">
          <a:xfrm>
            <a:off x="1187624" y="2636912"/>
            <a:ext cx="2520280" cy="399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ыноска 1 1"/>
          <p:cNvSpPr/>
          <p:nvPr/>
        </p:nvSpPr>
        <p:spPr>
          <a:xfrm>
            <a:off x="4246930" y="2521642"/>
            <a:ext cx="3712819" cy="1512168"/>
          </a:xfrm>
          <a:prstGeom prst="borderCallout1">
            <a:avLst>
              <a:gd name="adj1" fmla="val 55611"/>
              <a:gd name="adj2" fmla="val -4417"/>
              <a:gd name="adj3" fmla="val 112500"/>
              <a:gd name="adj4" fmla="val -38333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271079" y="2492896"/>
            <a:ext cx="3829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00B050"/>
                </a:solidFill>
              </a:rPr>
              <a:t>Молодцы, ребята! Вы отлично справились со всеми заданиями, теперь вы вступили в наш клуб </a:t>
            </a:r>
            <a:r>
              <a:rPr lang="ru-RU" sz="1600" i="1" dirty="0" err="1" smtClean="0">
                <a:solidFill>
                  <a:srgbClr val="00B050"/>
                </a:solidFill>
              </a:rPr>
              <a:t>Эколята</a:t>
            </a:r>
            <a:r>
              <a:rPr lang="ru-RU" sz="1600" i="1" dirty="0" smtClean="0">
                <a:solidFill>
                  <a:srgbClr val="00B050"/>
                </a:solidFill>
              </a:rPr>
              <a:t>-защитники природы. Получайте заслуженную награду. До новых встреч!!!</a:t>
            </a:r>
            <a:endParaRPr lang="ru-RU" sz="1600" i="1" dirty="0">
              <a:solidFill>
                <a:srgbClr val="00B05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676" y="4293096"/>
            <a:ext cx="2448622" cy="205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5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323</Words>
  <Application>Microsoft Office PowerPoint</Application>
  <PresentationFormat>Экран (4:3)</PresentationFormat>
  <Paragraphs>105</Paragraphs>
  <Slides>15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Артем Горбачев</dc:creator>
  <cp:lastModifiedBy>RePack by Diakov</cp:lastModifiedBy>
  <cp:revision>35</cp:revision>
  <dcterms:created xsi:type="dcterms:W3CDTF">2021-09-22T18:04:51Z</dcterms:created>
  <dcterms:modified xsi:type="dcterms:W3CDTF">2021-09-24T07:44:53Z</dcterms:modified>
</cp:coreProperties>
</file>