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64" r:id="rId2"/>
    <p:sldId id="263" r:id="rId3"/>
    <p:sldId id="257" r:id="rId4"/>
    <p:sldId id="258" r:id="rId5"/>
    <p:sldId id="265" r:id="rId6"/>
    <p:sldId id="259" r:id="rId7"/>
    <p:sldId id="260" r:id="rId8"/>
    <p:sldId id="266" r:id="rId9"/>
    <p:sldId id="267" r:id="rId10"/>
    <p:sldId id="268" r:id="rId11"/>
    <p:sldId id="271" r:id="rId12"/>
    <p:sldId id="269" r:id="rId13"/>
    <p:sldId id="270" r:id="rId14"/>
    <p:sldId id="272" r:id="rId15"/>
    <p:sldId id="275" r:id="rId16"/>
    <p:sldId id="273" r:id="rId17"/>
    <p:sldId id="274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DC584250-FE2B-435D-ABE1-9572EFE6FF54}">
          <p14:sldIdLst>
            <p14:sldId id="264"/>
            <p14:sldId id="263"/>
            <p14:sldId id="257"/>
            <p14:sldId id="258"/>
            <p14:sldId id="265"/>
            <p14:sldId id="259"/>
            <p14:sldId id="260"/>
            <p14:sldId id="266"/>
            <p14:sldId id="267"/>
            <p14:sldId id="268"/>
            <p14:sldId id="271"/>
            <p14:sldId id="269"/>
            <p14:sldId id="270"/>
            <p14:sldId id="272"/>
            <p14:sldId id="275"/>
            <p14:sldId id="273"/>
            <p14:sldId id="274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C083E6E3-FA7D-4D7B-A595-EF9225AFEA82}" styleName="Светлый стиль 1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72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8EA07B-D524-4B03-9731-A617FA397C70}" type="datetimeFigureOut">
              <a:rPr lang="ru-RU" smtClean="0"/>
              <a:t>20.03.2025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EEDFEF-6210-4A57-A6C5-4698A67C68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19809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E2D7298-0FD9-46AF-A0B2-D3430422E2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53BE946-25DD-482A-84B0-5D2DA0D245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066DDDE-D2A4-48C4-96FD-9C0813BE07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56510-8A56-4B32-AEAE-0296E2956F13}" type="datetimeFigureOut">
              <a:rPr lang="ru-RU" smtClean="0"/>
              <a:t>20.03.2025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749B2B9-2EBD-4FA6-93D2-BAD7221119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81014B8-B18A-412E-9EEA-BFE68BFE1D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61DE8-6DC1-45B4-ACE9-EBD61DA06C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34233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46E06CC-03BC-44A8-BC37-8DC63D6D11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5346B25-5F78-4BC3-9C92-C6EDADE333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612E27D-3CEF-4FFA-B003-2774B03C01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56510-8A56-4B32-AEAE-0296E2956F13}" type="datetimeFigureOut">
              <a:rPr lang="ru-RU" smtClean="0"/>
              <a:t>20.03.2025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6F3D18A-07B6-4359-8196-ACDC59138E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2BD2411-3F36-44FE-BFC7-80FBA536CA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61DE8-6DC1-45B4-ACE9-EBD61DA06C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94712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EBA8DF1-3BFE-4807-AA6D-5C0061193A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F24392F-7866-4D8A-9246-CF6BDDF4E0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FB9EF80-4624-4317-B802-7A8597F23B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56510-8A56-4B32-AEAE-0296E2956F13}" type="datetimeFigureOut">
              <a:rPr lang="ru-RU" smtClean="0"/>
              <a:t>20.03.2025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892482-11C8-4554-9366-CD144F5A50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69544D7-0E7A-41C0-BC57-4F91F1B4EC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61DE8-6DC1-45B4-ACE9-EBD61DA06C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7509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87BE030-88A0-4745-8232-F8CA24F930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69A574C-67DB-4294-A766-BC8F42F817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94EFFDB-0521-429C-91BE-061B6B5412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BF82777-CBB0-4861-956B-CAEEEF2DF3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56510-8A56-4B32-AEAE-0296E2956F13}" type="datetimeFigureOut">
              <a:rPr lang="ru-RU" smtClean="0"/>
              <a:t>20.03.2025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8DD1356-1E61-4324-A9AC-3CE47342CB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43ECC42-74DF-4A48-8C7B-47E4FB16C7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61DE8-6DC1-45B4-ACE9-EBD61DA06C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05001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C449E9A-2A26-4978-A5E0-CCF3848A05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6AA34F1-45AE-4524-B729-A72B4EE227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20CAE05-EA1E-4300-9BB1-4691455D03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41AB3A85-CF79-4173-BB67-8D76F31606A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AE933885-2BE9-4E66-9195-EB72502BDC5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525BB628-A7A7-4857-87C9-8D8E31F420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56510-8A56-4B32-AEAE-0296E2956F13}" type="datetimeFigureOut">
              <a:rPr lang="ru-RU" smtClean="0"/>
              <a:t>20.03.2025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ECA1A4A-FDCC-4889-B378-BEED0B24DD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D950043D-4ABA-44B5-831F-86E3BD56EF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61DE8-6DC1-45B4-ACE9-EBD61DA06C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95131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3EB280C-B8F6-4E0B-A180-F92667297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F9626C82-C79C-46FB-B7F0-4624A8901C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56510-8A56-4B32-AEAE-0296E2956F13}" type="datetimeFigureOut">
              <a:rPr lang="ru-RU" smtClean="0"/>
              <a:t>20.03.2025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CC18BB42-1596-4204-982F-B2D42537A1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5B9BC114-933C-48C2-A5EA-1D2AC92AD3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61DE8-6DC1-45B4-ACE9-EBD61DA06C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48314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577554D-9D3D-4951-96FE-08BC0FBF3A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56510-8A56-4B32-AEAE-0296E2956F13}" type="datetimeFigureOut">
              <a:rPr lang="ru-RU" smtClean="0"/>
              <a:t>20.03.2025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546C6758-8DD5-470C-A321-4628B9DB32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A2CE4A3F-3DA8-4BAE-AF01-1D8D4E6AF5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61DE8-6DC1-45B4-ACE9-EBD61DA06C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15434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4D6C381-DAA8-4FC2-9857-10A68A22E9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7A69F25-6D68-4920-90D3-08EF94A235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F97FA7B-3C06-4667-8E20-08BF1934C6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D357151-6506-4A28-9AAE-A252D6AAE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56510-8A56-4B32-AEAE-0296E2956F13}" type="datetimeFigureOut">
              <a:rPr lang="ru-RU" smtClean="0"/>
              <a:t>20.03.2025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456CB52-94D9-4B00-BDF8-9D312270CB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61240A6-D9B7-4837-B8DE-7E19089084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61DE8-6DC1-45B4-ACE9-EBD61DA06C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96765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E63F21C-93E8-45CD-9342-163AB7E7CE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163A74DE-DFE8-4391-A404-67C54916B04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979BC5F-A422-4B9E-98D1-9E3D6ACA1D8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FF36C9B-2D7E-4C16-A9AB-1BABFCFDE1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56510-8A56-4B32-AEAE-0296E2956F13}" type="datetimeFigureOut">
              <a:rPr lang="ru-RU" smtClean="0"/>
              <a:t>20.03.2025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77B99B9-67AF-4A8E-B00F-DA71FCBF1E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7F1586-532A-4724-BEB2-834E253EDF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61DE8-6DC1-45B4-ACE9-EBD61DA06C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58049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D7B3479-D4BE-4957-8A3E-AD40EBFF0A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9DEC3F4B-A9BD-4A31-83E6-6ADCEA51F8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AD5432E-2E2B-4FFA-AE66-591418C04E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56510-8A56-4B32-AEAE-0296E2956F13}" type="datetimeFigureOut">
              <a:rPr lang="ru-RU" smtClean="0"/>
              <a:t>20.03.2025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4AAC0BB-91EB-4375-85A4-CEC848135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331740C-9C73-444C-AC41-4CADC6BF34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61DE8-6DC1-45B4-ACE9-EBD61DA06C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81006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BE0E11FA-E3DD-4E31-BEF0-791F4A1ACE3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C493D984-84B9-4F52-AA75-027152F7FD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2B15A4C-A569-4BF0-8E93-BF87D61B3B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56510-8A56-4B32-AEAE-0296E2956F13}" type="datetimeFigureOut">
              <a:rPr lang="ru-RU" smtClean="0"/>
              <a:t>20.03.2025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7C28288-A5AA-4893-87DB-66CD5354CE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9A7955D-62FA-498F-B6B8-E98A19EC88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61DE8-6DC1-45B4-ACE9-EBD61DA06C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64301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DC668D-DFD4-4204-AE56-3EF6171A2E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EE1D4B6-630B-42FB-B594-3CB0C6E59D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C7E3782-B440-4935-9359-BBADF969B1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156510-8A56-4B32-AEAE-0296E2956F13}" type="datetimeFigureOut">
              <a:rPr lang="ru-RU" smtClean="0"/>
              <a:t>20.03.2025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67CD496-F307-4D07-AA1C-81F1F0359A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78F6296-B18E-4C42-8885-2FD0FB64E41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961DE8-6DC1-45B4-ACE9-EBD61DA06C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83913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4CF09AD-252D-4634-B3FC-A02380882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186" y="2766218"/>
            <a:ext cx="11761694" cy="1325563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 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ВСЕРОССИЙСКИЙ ПЕДАГОГИЧЕСКИЙ КОНКУРС</a:t>
            </a:r>
            <a:b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«ИКТ- КОМПЕТЕНТНОСТЬ ПЕДАГОГА В СОВРЕМЕННОМ ОБРАЗОВАНИИ»</a:t>
            </a: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УРОК РУССКОГО ЯЗЫКА</a:t>
            </a: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УЧАЩИХСЯ 7 КЛАССА</a:t>
            </a: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«СЛОВА КАТЕГОРИИ СОСТОЯНИЯ»</a:t>
            </a: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Выполнила: учитель русского языка и литературы </a:t>
            </a: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Баранова Татьяна Алексеевна</a:t>
            </a: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МБОУ СОШ №24 с углубленным изучением отдельных предметов г. Казани Приволжского района</a:t>
            </a:r>
          </a:p>
        </p:txBody>
      </p:sp>
    </p:spTree>
    <p:extLst>
      <p:ext uri="{BB962C8B-B14F-4D97-AF65-F5344CB8AC3E}">
        <p14:creationId xmlns:p14="http://schemas.microsoft.com/office/powerpoint/2010/main" val="21802128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FD20E00-C101-4C33-AE1E-D408E8008A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118" y="197223"/>
            <a:ext cx="9601200" cy="6544235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7DCAF105-69D4-4C39-9B63-86FCB062017A}"/>
              </a:ext>
            </a:extLst>
          </p:cNvPr>
          <p:cNvSpPr/>
          <p:nvPr/>
        </p:nvSpPr>
        <p:spPr>
          <a:xfrm>
            <a:off x="274320" y="116543"/>
            <a:ext cx="11653520" cy="7876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Рассмотрите облако слово и подумайте. что объединяет все эти слова. </a:t>
            </a:r>
          </a:p>
        </p:txBody>
      </p:sp>
    </p:spTree>
    <p:extLst>
      <p:ext uri="{BB962C8B-B14F-4D97-AF65-F5344CB8AC3E}">
        <p14:creationId xmlns:p14="http://schemas.microsoft.com/office/powerpoint/2010/main" val="29696427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0B4B1D9-67D9-4D2E-BE0A-FE9E1CBDFD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007" y="2042109"/>
            <a:ext cx="2573867" cy="3860800"/>
          </a:xfrm>
          <a:prstGeom prst="rect">
            <a:avLst/>
          </a:prstGeom>
        </p:spPr>
      </p:pic>
      <p:sp>
        <p:nvSpPr>
          <p:cNvPr id="6" name="Управляющая кнопка: &quot;Пустой&quot; 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B6E4FA80-5007-458D-8704-C9A4B8CDB1AB}"/>
              </a:ext>
            </a:extLst>
          </p:cNvPr>
          <p:cNvSpPr/>
          <p:nvPr/>
        </p:nvSpPr>
        <p:spPr>
          <a:xfrm>
            <a:off x="193040" y="121920"/>
            <a:ext cx="11805920" cy="107696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/>
              <a:t>Подберите по одному слову к каждой картинке, характеризующее состояние человека. 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530FCF9-B632-4139-8DC0-9AE2126A4A9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39" t="-778" r="47937"/>
          <a:stretch/>
        </p:blipFill>
        <p:spPr>
          <a:xfrm>
            <a:off x="2058976" y="2425700"/>
            <a:ext cx="2458720" cy="386080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56248612-D7E0-4E14-A294-B2F59C8DC65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48" t="2143" r="23927" b="-1"/>
          <a:stretch/>
        </p:blipFill>
        <p:spPr>
          <a:xfrm>
            <a:off x="4432064" y="2278329"/>
            <a:ext cx="2019535" cy="3624580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33320F2A-D6CB-4464-BC37-39F1E4A4A7A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1" r="55481" b="-1"/>
          <a:stretch/>
        </p:blipFill>
        <p:spPr>
          <a:xfrm>
            <a:off x="6583679" y="2231339"/>
            <a:ext cx="2159952" cy="3759302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C4E85497-1723-4AE0-A34B-4544CEE65A9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7582" y="2589530"/>
            <a:ext cx="3600999" cy="3313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7121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3AE2ED4-B62C-4A68-8F4E-352C00B768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690" y="1733309"/>
            <a:ext cx="3685302" cy="3391382"/>
          </a:xfrm>
          <a:prstGeom prst="rect">
            <a:avLst/>
          </a:prstGeom>
        </p:spPr>
      </p:pic>
      <p:sp>
        <p:nvSpPr>
          <p:cNvPr id="4" name="Управляющая кнопка: &quot;Пустой&quot; 3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8E260D4A-A619-473B-8267-7FC283CE5E02}"/>
              </a:ext>
            </a:extLst>
          </p:cNvPr>
          <p:cNvSpPr/>
          <p:nvPr/>
        </p:nvSpPr>
        <p:spPr>
          <a:xfrm>
            <a:off x="244997" y="254643"/>
            <a:ext cx="11586259" cy="91440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/>
              <a:t>Продолжите предложение: «На улице..» 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9BB6180-FA98-460B-8F83-A5BEAA17CD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4636" y="1672216"/>
            <a:ext cx="4617420" cy="3513568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EB23E8E-B243-4CDC-B9CC-34B52279B6D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056" y="1585732"/>
            <a:ext cx="3529254" cy="351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927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1700F99-B4BC-4E77-94BB-1E9FB18FC5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00180" y="799615"/>
            <a:ext cx="6835588" cy="1325563"/>
          </a:xfrm>
        </p:spPr>
        <p:txBody>
          <a:bodyPr/>
          <a:lstStyle/>
          <a:p>
            <a:r>
              <a:rPr lang="ru-RU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Сформулируйте тему урока</a:t>
            </a:r>
            <a:endParaRPr lang="ru-RU" u="sng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913E39F-0A23-42F7-9D30-D795B39F5F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232" y="1725421"/>
            <a:ext cx="4238095" cy="4409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356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Заголовок 1">
            <a:extLst>
              <a:ext uri="{FF2B5EF4-FFF2-40B4-BE49-F238E27FC236}">
                <a16:creationId xmlns:a16="http://schemas.microsoft.com/office/drawing/2014/main" id="{0061C89D-6C30-44A6-87F9-4EBE96A5CA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Тема урока: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«Категория состояния как часть речи»</a:t>
            </a:r>
          </a:p>
        </p:txBody>
      </p:sp>
    </p:spTree>
    <p:extLst>
      <p:ext uri="{BB962C8B-B14F-4D97-AF65-F5344CB8AC3E}">
        <p14:creationId xmlns:p14="http://schemas.microsoft.com/office/powerpoint/2010/main" val="3086880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40000"/>
                <a:lumOff val="6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55414FE-CE60-4215-A224-5719F7D32C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57999"/>
          </a:xfrm>
          <a:gradFill>
            <a:gsLst>
              <a:gs pos="0">
                <a:schemeClr val="accent5">
                  <a:lumMod val="40000"/>
                  <a:lumOff val="60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>
            <a:normAutofit/>
          </a:bodyPr>
          <a:lstStyle/>
          <a:p>
            <a:pPr algn="ctr"/>
            <a:r>
              <a:rPr lang="ru-RU" sz="4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Сформулируйте цели урока</a:t>
            </a:r>
            <a:br>
              <a:rPr lang="ru-RU" sz="4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4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1.Познакомиться с …</a:t>
            </a:r>
            <a:b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2.Научиться отличать…. от других частей речи</a:t>
            </a:r>
            <a:b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3.Определять значение… </a:t>
            </a:r>
            <a:b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4.Употреблять в речи…</a:t>
            </a:r>
            <a:endParaRPr lang="ru-RU" sz="48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1451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7D000E-3F5E-4BEA-8EBC-C88601552E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080" y="142240"/>
            <a:ext cx="11633200" cy="141287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Прочитайте предложения. Какие особенности можно выделить у категории состояния?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87199D1-83AA-4359-AC53-5FC0563B15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5450" y="1928813"/>
            <a:ext cx="10515600" cy="3933507"/>
          </a:xfrm>
        </p:spPr>
        <p:txBody>
          <a:bodyPr>
            <a:normAutofit fontScale="92500" lnSpcReduction="10000"/>
          </a:bodyPr>
          <a:lstStyle/>
          <a:p>
            <a:pPr marL="457200" indent="-457200">
              <a:buAutoNum type="arabicPeriod"/>
            </a:pPr>
            <a:r>
              <a:rPr lang="ru-RU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Тепло пришло в наши квартиры.</a:t>
            </a:r>
          </a:p>
          <a:p>
            <a:pPr marL="457200" indent="-457200">
              <a:buFont typeface="Arial" panose="020B0604020202020204" pitchFamily="34" charset="0"/>
              <a:buAutoNum type="arabicPeriod"/>
            </a:pPr>
            <a:r>
              <a:rPr lang="ru-RU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Из-за мороза все были тепло одеты.</a:t>
            </a:r>
          </a:p>
          <a:p>
            <a:pPr marL="457200" indent="-457200">
              <a:buFont typeface="Arial" panose="020B0604020202020204" pitchFamily="34" charset="0"/>
              <a:buAutoNum type="arabicPeriod"/>
            </a:pPr>
            <a:r>
              <a:rPr lang="ru-RU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комнате было тепло.</a:t>
            </a:r>
          </a:p>
          <a:p>
            <a:pPr marL="457200" indent="-457200">
              <a:buFont typeface="Arial" panose="020B0604020202020204" pitchFamily="34" charset="0"/>
              <a:buAutoNum type="arabicPeriod"/>
            </a:pPr>
            <a:endParaRPr lang="ru-RU" sz="4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48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основе наблюдения над материалом сделайте КЛАСТЕР</a:t>
            </a:r>
          </a:p>
          <a:p>
            <a:endParaRPr lang="ru-RU" sz="2400" dirty="0"/>
          </a:p>
          <a:p>
            <a:pPr marL="457200" indent="-457200">
              <a:buAutoNum type="arabicPeriod"/>
            </a:pPr>
            <a:endParaRPr lang="ru-RU" sz="24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948851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>
            <a:extLst>
              <a:ext uri="{FF2B5EF4-FFF2-40B4-BE49-F238E27FC236}">
                <a16:creationId xmlns:a16="http://schemas.microsoft.com/office/drawing/2014/main" id="{C00DCAC3-D1AB-4C07-9FF7-8FCBAB1A7112}"/>
              </a:ext>
            </a:extLst>
          </p:cNvPr>
          <p:cNvSpPr/>
          <p:nvPr/>
        </p:nvSpPr>
        <p:spPr>
          <a:xfrm>
            <a:off x="4185920" y="1849120"/>
            <a:ext cx="2722880" cy="26009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Категория</a:t>
            </a:r>
          </a:p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состояния</a:t>
            </a:r>
          </a:p>
        </p:txBody>
      </p:sp>
      <p:cxnSp>
        <p:nvCxnSpPr>
          <p:cNvPr id="4" name="Прямая со стрелкой 3">
            <a:extLst>
              <a:ext uri="{FF2B5EF4-FFF2-40B4-BE49-F238E27FC236}">
                <a16:creationId xmlns:a16="http://schemas.microsoft.com/office/drawing/2014/main" id="{3281D4AA-0E33-42AE-A5EA-7136009B01A9}"/>
              </a:ext>
            </a:extLst>
          </p:cNvPr>
          <p:cNvCxnSpPr/>
          <p:nvPr/>
        </p:nvCxnSpPr>
        <p:spPr>
          <a:xfrm flipH="1" flipV="1">
            <a:off x="2743200" y="2103120"/>
            <a:ext cx="1564640" cy="5588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" name="Прямая со стрелкой 4">
            <a:extLst>
              <a:ext uri="{FF2B5EF4-FFF2-40B4-BE49-F238E27FC236}">
                <a16:creationId xmlns:a16="http://schemas.microsoft.com/office/drawing/2014/main" id="{91F0E1D5-C975-41EE-A7DB-7B6DDF6FF2B0}"/>
              </a:ext>
            </a:extLst>
          </p:cNvPr>
          <p:cNvCxnSpPr>
            <a:cxnSpLocks/>
          </p:cNvCxnSpPr>
          <p:nvPr/>
        </p:nvCxnSpPr>
        <p:spPr>
          <a:xfrm flipV="1">
            <a:off x="6908800" y="2103120"/>
            <a:ext cx="975362" cy="6604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Прямая со стрелкой 7">
            <a:extLst>
              <a:ext uri="{FF2B5EF4-FFF2-40B4-BE49-F238E27FC236}">
                <a16:creationId xmlns:a16="http://schemas.microsoft.com/office/drawing/2014/main" id="{AB211B60-D498-4C03-A797-246B438382E9}"/>
              </a:ext>
            </a:extLst>
          </p:cNvPr>
          <p:cNvCxnSpPr>
            <a:cxnSpLocks/>
          </p:cNvCxnSpPr>
          <p:nvPr/>
        </p:nvCxnSpPr>
        <p:spPr>
          <a:xfrm>
            <a:off x="6868159" y="3481071"/>
            <a:ext cx="1198882" cy="66420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Прямая со стрелкой 8">
            <a:extLst>
              <a:ext uri="{FF2B5EF4-FFF2-40B4-BE49-F238E27FC236}">
                <a16:creationId xmlns:a16="http://schemas.microsoft.com/office/drawing/2014/main" id="{B65D4A94-3641-4213-AE2B-D255C2C31765}"/>
              </a:ext>
            </a:extLst>
          </p:cNvPr>
          <p:cNvCxnSpPr>
            <a:cxnSpLocks/>
          </p:cNvCxnSpPr>
          <p:nvPr/>
        </p:nvCxnSpPr>
        <p:spPr>
          <a:xfrm flipH="1">
            <a:off x="2844800" y="3427730"/>
            <a:ext cx="1239520" cy="6629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DB455A20-EDED-4547-A3CC-8FFF61C87FD9}"/>
              </a:ext>
            </a:extLst>
          </p:cNvPr>
          <p:cNvSpPr/>
          <p:nvPr/>
        </p:nvSpPr>
        <p:spPr>
          <a:xfrm>
            <a:off x="4475480" y="69850"/>
            <a:ext cx="2143760" cy="558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Кластер</a:t>
            </a: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EDFA0DDD-BB9C-4B94-9027-4DD59FB2CF98}"/>
              </a:ext>
            </a:extLst>
          </p:cNvPr>
          <p:cNvSpPr/>
          <p:nvPr/>
        </p:nvSpPr>
        <p:spPr>
          <a:xfrm>
            <a:off x="711200" y="782320"/>
            <a:ext cx="2814320" cy="12395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Самостоятельная часть</a:t>
            </a:r>
          </a:p>
          <a:p>
            <a:pPr algn="ctr"/>
            <a:r>
              <a:rPr lang="ru-RU" dirty="0">
                <a:solidFill>
                  <a:schemeClr val="tx1"/>
                </a:solidFill>
              </a:rPr>
              <a:t>речи</a:t>
            </a: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66ECC781-CC28-4F6B-AEC7-C2C43AC862AA}"/>
              </a:ext>
            </a:extLst>
          </p:cNvPr>
          <p:cNvSpPr/>
          <p:nvPr/>
        </p:nvSpPr>
        <p:spPr>
          <a:xfrm>
            <a:off x="7569200" y="782320"/>
            <a:ext cx="3007360" cy="1239520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Неизменяемая</a:t>
            </a: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0C41658D-5961-4738-BFEC-637692BEC994}"/>
              </a:ext>
            </a:extLst>
          </p:cNvPr>
          <p:cNvSpPr/>
          <p:nvPr/>
        </p:nvSpPr>
        <p:spPr>
          <a:xfrm>
            <a:off x="447038" y="4145280"/>
            <a:ext cx="2915920" cy="12192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В предложении выполняет роль сказуемого</a:t>
            </a: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157C7B95-88DA-423B-A16D-C8F367486690}"/>
              </a:ext>
            </a:extLst>
          </p:cNvPr>
          <p:cNvSpPr/>
          <p:nvPr/>
        </p:nvSpPr>
        <p:spPr>
          <a:xfrm>
            <a:off x="8219440" y="4145280"/>
            <a:ext cx="3647440" cy="10871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Обозначает состояние:</a:t>
            </a:r>
          </a:p>
          <a:p>
            <a:pPr algn="ctr"/>
            <a:r>
              <a:rPr lang="ru-RU" dirty="0">
                <a:solidFill>
                  <a:schemeClr val="tx1"/>
                </a:solidFill>
              </a:rPr>
              <a:t>-живых существ</a:t>
            </a:r>
          </a:p>
          <a:p>
            <a:pPr algn="ctr"/>
            <a:r>
              <a:rPr lang="ru-RU" dirty="0">
                <a:solidFill>
                  <a:schemeClr val="tx1"/>
                </a:solidFill>
              </a:rPr>
              <a:t>-природы</a:t>
            </a:r>
          </a:p>
          <a:p>
            <a:pPr algn="ctr"/>
            <a:r>
              <a:rPr lang="ru-RU" dirty="0">
                <a:solidFill>
                  <a:schemeClr val="tx1"/>
                </a:solidFill>
              </a:rPr>
              <a:t>-окружающей среды</a:t>
            </a:r>
          </a:p>
        </p:txBody>
      </p:sp>
      <p:cxnSp>
        <p:nvCxnSpPr>
          <p:cNvPr id="20" name="Прямая со стрелкой 19">
            <a:extLst>
              <a:ext uri="{FF2B5EF4-FFF2-40B4-BE49-F238E27FC236}">
                <a16:creationId xmlns:a16="http://schemas.microsoft.com/office/drawing/2014/main" id="{DB4B0B60-FE6D-45AF-85CE-D184F8590C09}"/>
              </a:ext>
            </a:extLst>
          </p:cNvPr>
          <p:cNvCxnSpPr>
            <a:cxnSpLocks/>
          </p:cNvCxnSpPr>
          <p:nvPr/>
        </p:nvCxnSpPr>
        <p:spPr>
          <a:xfrm flipH="1">
            <a:off x="5384800" y="4465320"/>
            <a:ext cx="5080" cy="5537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AB75D3D9-DE44-488A-AF89-01BB8A223C7B}"/>
              </a:ext>
            </a:extLst>
          </p:cNvPr>
          <p:cNvSpPr/>
          <p:nvPr/>
        </p:nvSpPr>
        <p:spPr>
          <a:xfrm>
            <a:off x="3893820" y="5102861"/>
            <a:ext cx="2910840" cy="108712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Употребляется с глаголами связками «быть», «стать», «нулевой связкой»</a:t>
            </a:r>
          </a:p>
        </p:txBody>
      </p:sp>
    </p:spTree>
    <p:extLst>
      <p:ext uri="{BB962C8B-B14F-4D97-AF65-F5344CB8AC3E}">
        <p14:creationId xmlns:p14="http://schemas.microsoft.com/office/powerpoint/2010/main" val="849256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F8F95F2-8E21-47D7-AE94-9951624868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2080" y="116523"/>
            <a:ext cx="11927840" cy="909637"/>
          </a:xfrm>
        </p:spPr>
        <p:txBody>
          <a:bodyPr>
            <a:normAutofit fontScale="9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Распределите слова по группам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6160568-2307-4635-A963-5F72CE62040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8C44D94F-1557-4DB8-B2ED-A18F78F9869F}"/>
              </a:ext>
            </a:extLst>
          </p:cNvPr>
          <p:cNvSpPr/>
          <p:nvPr/>
        </p:nvSpPr>
        <p:spPr>
          <a:xfrm>
            <a:off x="0" y="1259840"/>
            <a:ext cx="3627120" cy="7823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Состояние человека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6BE3A1B4-2B87-4B9A-98A8-78A2657A2900}"/>
              </a:ext>
            </a:extLst>
          </p:cNvPr>
          <p:cNvSpPr/>
          <p:nvPr/>
        </p:nvSpPr>
        <p:spPr>
          <a:xfrm>
            <a:off x="4216400" y="1259840"/>
            <a:ext cx="3616960" cy="772160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Состояние окружающей среды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1489C3EC-155E-4DD6-ADF8-4E75B44EFF09}"/>
              </a:ext>
            </a:extLst>
          </p:cNvPr>
          <p:cNvSpPr/>
          <p:nvPr/>
        </p:nvSpPr>
        <p:spPr>
          <a:xfrm>
            <a:off x="8686800" y="1259840"/>
            <a:ext cx="3373120" cy="782320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Оценка состояния</a:t>
            </a:r>
          </a:p>
        </p:txBody>
      </p:sp>
      <p:sp>
        <p:nvSpPr>
          <p:cNvPr id="9" name="Управляющая кнопка: &quot;Пустой&quot; 8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877A578D-CFF6-4882-AF38-DD9794A67C31}"/>
              </a:ext>
            </a:extLst>
          </p:cNvPr>
          <p:cNvSpPr/>
          <p:nvPr/>
        </p:nvSpPr>
        <p:spPr>
          <a:xfrm>
            <a:off x="101600" y="2763520"/>
            <a:ext cx="11958320" cy="2143760"/>
          </a:xfrm>
          <a:prstGeom prst="actionButtonBlank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/>
              <a:t>СКУЧНО, ВЕТРЕНО, ТИХО, ПЛОХО, ДУШНО, ХОРОШО, КРАСИВО, СТЫДНО, СЫРО</a:t>
            </a:r>
          </a:p>
        </p:txBody>
      </p:sp>
    </p:spTree>
    <p:extLst>
      <p:ext uri="{BB962C8B-B14F-4D97-AF65-F5344CB8AC3E}">
        <p14:creationId xmlns:p14="http://schemas.microsoft.com/office/powerpoint/2010/main" val="4914312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41CEDB1-5A21-4D03-B2FD-ACBB62394585}"/>
              </a:ext>
            </a:extLst>
          </p:cNvPr>
          <p:cNvSpPr txBox="1"/>
          <p:nvPr/>
        </p:nvSpPr>
        <p:spPr>
          <a:xfrm>
            <a:off x="4968240" y="470654"/>
            <a:ext cx="239776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Динамическая пауза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822D064-D8A0-4B2F-AF59-6A71600B6BD4}"/>
              </a:ext>
            </a:extLst>
          </p:cNvPr>
          <p:cNvSpPr txBox="1"/>
          <p:nvPr/>
        </p:nvSpPr>
        <p:spPr>
          <a:xfrm>
            <a:off x="314960" y="998974"/>
            <a:ext cx="1156208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2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используя речь, покажите одно из предложенных  слов с помощью жестов и мимики. 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D6A82E09-51B5-4FFE-BBD6-198CF52C6FC1}"/>
              </a:ext>
            </a:extLst>
          </p:cNvPr>
          <p:cNvSpPr/>
          <p:nvPr/>
        </p:nvSpPr>
        <p:spPr>
          <a:xfrm>
            <a:off x="457200" y="2489200"/>
            <a:ext cx="3454400" cy="6705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холодно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4C2B7899-5465-4FAE-9503-83487DCB4E26}"/>
              </a:ext>
            </a:extLst>
          </p:cNvPr>
          <p:cNvSpPr/>
          <p:nvPr/>
        </p:nvSpPr>
        <p:spPr>
          <a:xfrm>
            <a:off x="4368800" y="2489200"/>
            <a:ext cx="3454400" cy="6705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грустно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8C33CD57-9C00-490A-8B15-9830F7C98E3A}"/>
              </a:ext>
            </a:extLst>
          </p:cNvPr>
          <p:cNvSpPr/>
          <p:nvPr/>
        </p:nvSpPr>
        <p:spPr>
          <a:xfrm>
            <a:off x="8351520" y="2489200"/>
            <a:ext cx="3454400" cy="6705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весело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D1CE143F-C561-43FB-85A5-39D59EC356E5}"/>
              </a:ext>
            </a:extLst>
          </p:cNvPr>
          <p:cNvSpPr/>
          <p:nvPr/>
        </p:nvSpPr>
        <p:spPr>
          <a:xfrm>
            <a:off x="1717040" y="3572768"/>
            <a:ext cx="3454400" cy="6705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больно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EFEC8CFD-D7B0-483C-9C52-1C1F9FB162D2}"/>
              </a:ext>
            </a:extLst>
          </p:cNvPr>
          <p:cNvSpPr/>
          <p:nvPr/>
        </p:nvSpPr>
        <p:spPr>
          <a:xfrm>
            <a:off x="6431280" y="3572768"/>
            <a:ext cx="3454400" cy="6705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пыльно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5197A262-AAEE-48E5-AFE8-DF95AE7C388C}"/>
              </a:ext>
            </a:extLst>
          </p:cNvPr>
          <p:cNvSpPr/>
          <p:nvPr/>
        </p:nvSpPr>
        <p:spPr>
          <a:xfrm>
            <a:off x="3911600" y="4771648"/>
            <a:ext cx="3454400" cy="6705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солнечно</a:t>
            </a:r>
          </a:p>
        </p:txBody>
      </p:sp>
    </p:spTree>
    <p:extLst>
      <p:ext uri="{BB962C8B-B14F-4D97-AF65-F5344CB8AC3E}">
        <p14:creationId xmlns:p14="http://schemas.microsoft.com/office/powerpoint/2010/main" val="89652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BAC95EA-4277-48FE-99AF-AE9E9D218D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03199"/>
            <a:ext cx="10988040" cy="6766561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Распределите предложения в три столбика, сделайте синтаксический разбор каждого</a:t>
            </a:r>
            <a:r>
              <a:rPr lang="ru-RU" sz="3600" u="sng" dirty="0"/>
              <a:t>.</a:t>
            </a:r>
            <a:br>
              <a:rPr lang="ru-RU" sz="3600" dirty="0"/>
            </a:br>
            <a:br>
              <a:rPr lang="ru-RU" sz="3600" dirty="0"/>
            </a:br>
            <a:br>
              <a:rPr lang="ru-RU" sz="3600" dirty="0"/>
            </a:br>
            <a:br>
              <a:rPr lang="ru-RU" sz="3600" dirty="0"/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ru-RU" sz="280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Весело кататься на санках зимой</a:t>
            </a:r>
            <a:br>
              <a:rPr lang="ru-RU" sz="28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28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Эти каменные деревья стояли молча и неподвижно</a:t>
            </a:r>
            <a:br>
              <a:rPr lang="ru-RU" sz="28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3.Зимняя ночь была длинна, темна и холодна.</a:t>
            </a:r>
            <a:br>
              <a:rPr lang="ru-RU" sz="28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en-US" sz="280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 дворе накрапывал дождь, было очень темно</a:t>
            </a:r>
            <a:br>
              <a:rPr lang="ru-RU" sz="28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5. Она отвечала ласково, но твёрдо </a:t>
            </a:r>
            <a:br>
              <a:rPr lang="ru-RU" sz="28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6.У меня зимой в избушке сыро, холодно </a:t>
            </a:r>
            <a:br>
              <a:rPr lang="ru-RU" sz="28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ru-RU" sz="280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Крепко не полюбилось ему сначала его новое житье</a:t>
            </a:r>
            <a:br>
              <a:rPr lang="ru-RU" sz="28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ru-RU" sz="28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Эта книга весьма интересна</a:t>
            </a:r>
            <a:br>
              <a:rPr lang="ru-RU" sz="28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9.Вода была чересчур прохладна и темна, и я побоялась в ней купаться.</a:t>
            </a:r>
            <a:br>
              <a:rPr lang="ru-RU" sz="1400" b="0" i="0" dirty="0">
                <a:solidFill>
                  <a:srgbClr val="474747"/>
                </a:solidFill>
                <a:effectLst/>
                <a:latin typeface="Arial" panose="020B0604020202020204" pitchFamily="34" charset="0"/>
              </a:rPr>
            </a:br>
            <a:endParaRPr lang="ru-RU" sz="3600" dirty="0"/>
          </a:p>
        </p:txBody>
      </p:sp>
      <p:graphicFrame>
        <p:nvGraphicFramePr>
          <p:cNvPr id="3" name="Таблица 3">
            <a:extLst>
              <a:ext uri="{FF2B5EF4-FFF2-40B4-BE49-F238E27FC236}">
                <a16:creationId xmlns:a16="http://schemas.microsoft.com/office/drawing/2014/main" id="{F2144818-9C38-4BC1-9695-76BB19F74A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4075867"/>
              </p:ext>
            </p:extLst>
          </p:nvPr>
        </p:nvGraphicFramePr>
        <p:xfrm>
          <a:off x="1676400" y="1999826"/>
          <a:ext cx="8127999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3729716954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602608160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238640457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Категория состояния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Наречие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Краткое прилагательное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19410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849647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A49C65-9BFA-464D-A666-14B9C47A64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Проверь себя</a:t>
            </a:r>
          </a:p>
        </p:txBody>
      </p:sp>
      <p:graphicFrame>
        <p:nvGraphicFramePr>
          <p:cNvPr id="3" name="Таблица 3">
            <a:extLst>
              <a:ext uri="{FF2B5EF4-FFF2-40B4-BE49-F238E27FC236}">
                <a16:creationId xmlns:a16="http://schemas.microsoft.com/office/drawing/2014/main" id="{6548F27C-A46A-41F9-9E2E-F6458014ED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5781417"/>
              </p:ext>
            </p:extLst>
          </p:nvPr>
        </p:nvGraphicFramePr>
        <p:xfrm>
          <a:off x="2143125" y="2570480"/>
          <a:ext cx="8127999" cy="12633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1794955766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4015224975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4227976724"/>
                    </a:ext>
                  </a:extLst>
                </a:gridCol>
              </a:tblGrid>
              <a:tr h="595981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Категория состояния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Наречие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Краткое прилагательное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1810140"/>
                  </a:ext>
                </a:extLst>
              </a:tr>
              <a:tr h="667352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1,4,6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2,5,7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3, 8, 9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7353377"/>
                  </a:ext>
                </a:extLst>
              </a:tr>
            </a:tbl>
          </a:graphicData>
        </a:graphic>
      </p:graphicFrame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E69061E-FCF1-4D03-874A-F729C85F78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226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57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8A77FDB-9E6A-4F27-BD2E-874250593ADE}"/>
              </a:ext>
            </a:extLst>
          </p:cNvPr>
          <p:cNvSpPr txBox="1"/>
          <p:nvPr/>
        </p:nvSpPr>
        <p:spPr>
          <a:xfrm>
            <a:off x="284480" y="226814"/>
            <a:ext cx="11430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я узнал о словах категории состояния?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EC68402-CDF8-485D-8851-9514BC086FBE}"/>
              </a:ext>
            </a:extLst>
          </p:cNvPr>
          <p:cNvSpPr txBox="1"/>
          <p:nvPr/>
        </p:nvSpPr>
        <p:spPr>
          <a:xfrm>
            <a:off x="955040" y="1090414"/>
            <a:ext cx="10840720" cy="49552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Служебной или самостоятельной частью речи являются слова категории состояния?</a:t>
            </a:r>
          </a:p>
          <a:p>
            <a:pPr marL="342900" indent="-342900">
              <a:buAutoNum type="arabicPeriod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Изменяемы или неизменяемы слова данной части речи?</a:t>
            </a:r>
          </a:p>
          <a:p>
            <a:pPr marL="342900" indent="-342900">
              <a:buAutoNum type="arabicPeriod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обозначают слова категории состояния?</a:t>
            </a:r>
          </a:p>
          <a:p>
            <a:pPr marL="342900" indent="-342900">
              <a:buAutoNum type="arabicPeriod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какие группы по значения делятся слова категории состояния?</a:t>
            </a:r>
          </a:p>
          <a:p>
            <a:pPr marL="342900" indent="-342900" algn="just">
              <a:buAutoNum type="arabicPeriod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Какой член предложения отсутствует в предложениях, где есть слова категории состояния?</a:t>
            </a:r>
          </a:p>
          <a:p>
            <a:pPr marL="342900" indent="-342900">
              <a:buAutoNum type="arabicPeriod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Каким членом предложения являются слова категории состояния?</a:t>
            </a:r>
          </a:p>
          <a:p>
            <a:pPr marL="342900" indent="-342900">
              <a:buAutoNum type="arabicPeriod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какими словами могут употребляться слова категории состояния?</a:t>
            </a:r>
          </a:p>
          <a:p>
            <a:pPr marL="342900" indent="-342900">
              <a:buAutoNum type="arabicPeriod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каких частей речи нужно отличать слова категории состояния?</a:t>
            </a:r>
          </a:p>
          <a:p>
            <a:pPr marL="342900" indent="-342900">
              <a:buAutoNum type="arabicPeriod"/>
            </a:pPr>
            <a:endParaRPr lang="ru-RU" dirty="0"/>
          </a:p>
          <a:p>
            <a:pPr marL="342900" indent="-342900"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17151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8E188C4-3F02-46B2-A9CC-530ED18B4934}"/>
              </a:ext>
            </a:extLst>
          </p:cNvPr>
          <p:cNvSpPr txBox="1"/>
          <p:nvPr/>
        </p:nvSpPr>
        <p:spPr>
          <a:xfrm>
            <a:off x="320040" y="335895"/>
            <a:ext cx="1155192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Домашнее задание</a:t>
            </a:r>
          </a:p>
          <a:p>
            <a:endParaRPr lang="ru-RU" b="0" dirty="0">
              <a:solidFill>
                <a:srgbClr val="333333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0" dirty="0">
              <a:solidFill>
                <a:srgbClr val="333333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600" b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Составь предложения так, чтобы слова </a:t>
            </a:r>
            <a:r>
              <a:rPr lang="ru-RU" sz="36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жарко</a:t>
            </a:r>
            <a:r>
              <a:rPr lang="ru-RU" sz="3600" b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ru-RU" sz="36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тихо, весело, смешно</a:t>
            </a:r>
            <a:r>
              <a:rPr lang="ru-RU" sz="3600" b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выступали в роли разных частей речи</a:t>
            </a:r>
            <a:r>
              <a:rPr lang="ru-RU" b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D94784E-72CD-4C8B-AFF7-AE976E92D1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2160" y="3510280"/>
            <a:ext cx="2743200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8407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2">
            <a:extLst>
              <a:ext uri="{FF2B5EF4-FFF2-40B4-BE49-F238E27FC236}">
                <a16:creationId xmlns:a16="http://schemas.microsoft.com/office/drawing/2014/main" id="{B63363A3-A0EA-49E0-820A-249ECD6313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7113232"/>
              </p:ext>
            </p:extLst>
          </p:nvPr>
        </p:nvGraphicFramePr>
        <p:xfrm>
          <a:off x="2133600" y="2062480"/>
          <a:ext cx="8128000" cy="2219960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3946328734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904184936"/>
                    </a:ext>
                  </a:extLst>
                </a:gridCol>
              </a:tblGrid>
              <a:tr h="358986">
                <a:tc>
                  <a:txBody>
                    <a:bodyPr/>
                    <a:lstStyle/>
                    <a:p>
                      <a:r>
                        <a:rPr lang="ru-RU" dirty="0"/>
                        <a:t>Фамилия Имя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0614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На уроке я работал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Активно</a:t>
                      </a:r>
                      <a:r>
                        <a:rPr lang="en-US" dirty="0"/>
                        <a:t>/</a:t>
                      </a:r>
                      <a:r>
                        <a:rPr lang="ru-RU" dirty="0"/>
                        <a:t>пассивно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553022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Своей работой на уроке я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Доволен</a:t>
                      </a:r>
                      <a:r>
                        <a:rPr lang="en-US" dirty="0"/>
                        <a:t>/</a:t>
                      </a:r>
                      <a:r>
                        <a:rPr lang="ru-RU" dirty="0"/>
                        <a:t>недоволен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130787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Материал урока мне был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Понятен</a:t>
                      </a:r>
                      <a:r>
                        <a:rPr lang="en-US" dirty="0"/>
                        <a:t>/</a:t>
                      </a:r>
                      <a:r>
                        <a:rPr lang="ru-RU" dirty="0"/>
                        <a:t>непонятен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30744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Домашнее задание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Понятно</a:t>
                      </a:r>
                      <a:r>
                        <a:rPr lang="en-US" dirty="0"/>
                        <a:t>/</a:t>
                      </a:r>
                      <a:r>
                        <a:rPr lang="ru-RU" dirty="0"/>
                        <a:t>непонятно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895393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За урок я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Устал</a:t>
                      </a:r>
                      <a:r>
                        <a:rPr lang="en-US" dirty="0"/>
                        <a:t>/</a:t>
                      </a:r>
                      <a:r>
                        <a:rPr lang="ru-RU" dirty="0"/>
                        <a:t>не устал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92271390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5674B3B4-7F54-4A02-B054-7BC33808DEE8}"/>
              </a:ext>
            </a:extLst>
          </p:cNvPr>
          <p:cNvSpPr txBox="1"/>
          <p:nvPr/>
        </p:nvSpPr>
        <p:spPr>
          <a:xfrm>
            <a:off x="335280" y="460494"/>
            <a:ext cx="116433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2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Заполните таблицу,  подчеркнув один из предложенных ответов</a:t>
            </a:r>
          </a:p>
        </p:txBody>
      </p:sp>
    </p:spTree>
    <p:extLst>
      <p:ext uri="{BB962C8B-B14F-4D97-AF65-F5344CB8AC3E}">
        <p14:creationId xmlns:p14="http://schemas.microsoft.com/office/powerpoint/2010/main" val="9395495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6288313-72CE-43BE-82AD-49E59896065D}"/>
              </a:ext>
            </a:extLst>
          </p:cNvPr>
          <p:cNvSpPr txBox="1"/>
          <p:nvPr/>
        </p:nvSpPr>
        <p:spPr>
          <a:xfrm>
            <a:off x="518160" y="2848094"/>
            <a:ext cx="11430000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387350" contourW="38100" prstMaterial="matte">
              <a:extrusionClr>
                <a:srgbClr val="00B050"/>
              </a:extrusionClr>
              <a:contourClr>
                <a:schemeClr val="accent1">
                  <a:lumMod val="75000"/>
                </a:schemeClr>
              </a:contourClr>
            </a:sp3d>
          </a:bodyPr>
          <a:lstStyle/>
          <a:p>
            <a:pPr algn="ctr"/>
            <a:r>
              <a:rPr lang="ru-RU" sz="7200" dirty="0">
                <a:solidFill>
                  <a:srgbClr val="000000"/>
                </a:solidFill>
                <a:effectLst>
                  <a:outerShdw blurRad="50800" dist="50800" dir="7800000" algn="ctr" rotWithShape="0">
                    <a:schemeClr val="accent1">
                      <a:lumMod val="60000"/>
                      <a:lumOff val="40000"/>
                      <a:alpha val="98000"/>
                    </a:schemeClr>
                  </a:outerShdw>
                  <a:reflection blurRad="25400" endPos="0" dist="508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урок!</a:t>
            </a:r>
          </a:p>
        </p:txBody>
      </p:sp>
    </p:spTree>
    <p:extLst>
      <p:ext uri="{BB962C8B-B14F-4D97-AF65-F5344CB8AC3E}">
        <p14:creationId xmlns:p14="http://schemas.microsoft.com/office/powerpoint/2010/main" val="4210215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2250</TotalTime>
  <Words>542</Words>
  <Application>Microsoft Office PowerPoint</Application>
  <PresentationFormat>Широкоэкранный</PresentationFormat>
  <Paragraphs>78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Times New Roman</vt:lpstr>
      <vt:lpstr>Тема Office</vt:lpstr>
      <vt:lpstr>VI ВСЕРОССИЙСКИЙ ПЕДАГОГИЧЕСКИЙ КОНКУРС «ИКТ- КОМПЕТЕНТНОСТЬ ПЕДАГОГА В СОВРЕМЕННОМ ОБРАЗОВАНИИ»  УРОК РУССКОГО ЯЗЫКА ДЛЯ УЧАЩИХСЯ 7 КЛАССА «СЛОВА КАТЕГОРИИ СОСТОЯНИЯ»  Выполнила: учитель русского языка и литературы  Баранова Татьяна Алексеевна МБОУ СОШ №24 с углубленным изучением отдельных предметов г. Казани Приволжского района</vt:lpstr>
      <vt:lpstr>Презентация PowerPoint</vt:lpstr>
      <vt:lpstr>Презентация PowerPoint</vt:lpstr>
      <vt:lpstr>Презентация PowerPoint</vt:lpstr>
      <vt:lpstr>Сформулируйте тему урока</vt:lpstr>
      <vt:lpstr>Тема урока: «Категория состояния как часть речи»</vt:lpstr>
      <vt:lpstr>Сформулируйте цели урока  1.Познакомиться с … 2.Научиться отличать…. от других частей речи 3.Определять значение…  4.Употреблять в речи…</vt:lpstr>
      <vt:lpstr>Прочитайте предложения. Какие особенности можно выделить у категории состояния?</vt:lpstr>
      <vt:lpstr>Презентация PowerPoint</vt:lpstr>
      <vt:lpstr>Распределите слова по группам</vt:lpstr>
      <vt:lpstr>Презентация PowerPoint</vt:lpstr>
      <vt:lpstr> Распределите предложения в три столбика, сделайте синтаксический разбор каждого.    1.Весело кататься на санках зимой 2. Эти каменные деревья стояли молча и неподвижно 3.Зимняя ночь была длинна, темна и холодна. 4. На дворе накрапывал дождь, было очень темно 5. Она отвечала ласково, но твёрдо  6.У меня зимой в избушке сыро, холодно  7. Крепко не полюбилось ему сначала его новое житье 8. Эта книга весьма интересна 9.Вода была чересчур прохладна и темна, и я побоялась в ней купаться. </vt:lpstr>
      <vt:lpstr>Проверь себя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6</cp:revision>
  <dcterms:created xsi:type="dcterms:W3CDTF">2025-01-11T12:24:35Z</dcterms:created>
  <dcterms:modified xsi:type="dcterms:W3CDTF">2025-03-20T18:36:11Z</dcterms:modified>
</cp:coreProperties>
</file>