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1" r:id="rId3"/>
    <p:sldId id="257" r:id="rId4"/>
    <p:sldId id="258" r:id="rId5"/>
    <p:sldId id="259" r:id="rId6"/>
    <p:sldId id="262" r:id="rId7"/>
    <p:sldId id="265" r:id="rId8"/>
    <p:sldId id="268" r:id="rId9"/>
    <p:sldId id="276" r:id="rId10"/>
    <p:sldId id="277" r:id="rId11"/>
    <p:sldId id="280" r:id="rId12"/>
    <p:sldId id="260" r:id="rId13"/>
    <p:sldId id="264" r:id="rId14"/>
    <p:sldId id="266" r:id="rId15"/>
    <p:sldId id="279" r:id="rId16"/>
    <p:sldId id="281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8" r:id="rId25"/>
    <p:sldId id="282" r:id="rId26"/>
    <p:sldId id="267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9655" autoAdjust="0"/>
  </p:normalViewPr>
  <p:slideViewPr>
    <p:cSldViewPr snapToGrid="0">
      <p:cViewPr varScale="1">
        <p:scale>
          <a:sx n="47" d="100"/>
          <a:sy n="47" d="100"/>
        </p:scale>
        <p:origin x="60" y="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4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96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98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20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89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57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54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33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95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36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039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23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231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88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59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39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148F2-14E9-4B55-B222-4902D278C04C}" type="datetimeFigureOut">
              <a:rPr lang="ru-RU" smtClean="0"/>
              <a:t>06.02.2020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F751252-F064-408B-9F87-99D78DA35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360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86481" y="3077739"/>
            <a:ext cx="8915399" cy="226278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Проект «Пластилиновая фантазия»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86080"/>
            <a:ext cx="4795520" cy="42468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256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Актуальность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rgbClr val="0070C0"/>
                </a:solidFill>
              </a:rPr>
              <a:t>Ушинский говорил: «Рука развивает мозг», а известный педагог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70C0"/>
                </a:solidFill>
              </a:rPr>
              <a:t>В. </a:t>
            </a:r>
            <a:r>
              <a:rPr lang="ru-RU" sz="2400" dirty="0" err="1">
                <a:solidFill>
                  <a:srgbClr val="0070C0"/>
                </a:solidFill>
              </a:rPr>
              <a:t>А.Сухомлинский</a:t>
            </a:r>
            <a:r>
              <a:rPr lang="ru-RU" sz="2400" dirty="0">
                <a:solidFill>
                  <a:srgbClr val="0070C0"/>
                </a:solidFill>
              </a:rPr>
              <a:t> сказал: «Ум ребенка находится на кончиках </a:t>
            </a:r>
            <a:r>
              <a:rPr lang="ru-RU" sz="2400" dirty="0" smtClean="0">
                <a:solidFill>
                  <a:srgbClr val="0070C0"/>
                </a:solidFill>
              </a:rPr>
              <a:t>его пальцев</a:t>
            </a:r>
            <a:r>
              <a:rPr lang="ru-RU" sz="2400" dirty="0">
                <a:solidFill>
                  <a:srgbClr val="0070C0"/>
                </a:solidFill>
              </a:rPr>
              <a:t>».</a:t>
            </a:r>
          </a:p>
          <a:p>
            <a:r>
              <a:rPr lang="ru-RU" sz="2400" dirty="0" err="1">
                <a:solidFill>
                  <a:srgbClr val="0070C0"/>
                </a:solidFill>
              </a:rPr>
              <a:t>Пластилинография</a:t>
            </a:r>
            <a:r>
              <a:rPr lang="ru-RU" sz="2400" dirty="0">
                <a:solidFill>
                  <a:srgbClr val="0070C0"/>
                </a:solidFill>
              </a:rPr>
              <a:t> способствует развитию восприятия, пространственной ориентации, сенсомоторной координации детей</a:t>
            </a:r>
            <a:r>
              <a:rPr lang="ru-RU" sz="2400" dirty="0" smtClean="0">
                <a:solidFill>
                  <a:srgbClr val="0070C0"/>
                </a:solidFill>
              </a:rPr>
              <a:t>,. </a:t>
            </a:r>
            <a:r>
              <a:rPr lang="ru-RU" sz="2400" dirty="0">
                <a:solidFill>
                  <a:srgbClr val="0070C0"/>
                </a:solidFill>
              </a:rPr>
              <a:t>Дети учатся планировать свою работу и доводить её до конца.</a:t>
            </a:r>
          </a:p>
        </p:txBody>
      </p:sp>
    </p:spTree>
    <p:extLst>
      <p:ext uri="{BB962C8B-B14F-4D97-AF65-F5344CB8AC3E}">
        <p14:creationId xmlns:p14="http://schemas.microsoft.com/office/powerpoint/2010/main" val="61580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 на развитие творческих способностей детей по </a:t>
            </a:r>
            <a:r>
              <a:rPr lang="ru-RU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изодеятельности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Пластилинография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относится к нетрадиционным художественным техникам, она заключается в рисовании пластилином на картоне или любой другой плотной основе. Фон и персонажи изображаются не с помощью рисования, а с помощью </a:t>
            </a:r>
            <a:r>
              <a:rPr lang="ru-RU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вылепливания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 этом объекты могут быть более или менее выпуклыми, рельефными. Допускается включение дополнительных материалов – бисера, бусинок, природного и бросового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в изобразительной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конструированию.</a:t>
            </a:r>
          </a:p>
        </p:txBody>
      </p:sp>
    </p:spTree>
    <p:extLst>
      <p:ext uri="{BB962C8B-B14F-4D97-AF65-F5344CB8AC3E}">
        <p14:creationId xmlns:p14="http://schemas.microsoft.com/office/powerpoint/2010/main" val="76094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538248"/>
            <a:ext cx="8915400" cy="3372973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: творческих способностей, мелкой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рук, зрительно-двигательной координации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дошкольного возраста с использованием комплекса художественно – творческой деятельности по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пластилинографии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64827" y="679780"/>
            <a:ext cx="5681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844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24110"/>
            <a:ext cx="8696104" cy="479477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sz="8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</a:t>
            </a:r>
            <a:endParaRPr lang="ru-RU" sz="8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приемам работы с пластилином (</a:t>
            </a:r>
            <a:r>
              <a:rPr lang="ru-RU" sz="8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Отщипывание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Скатывание шариков. Раскатывание столбиков. Сплющивание. Вытягивание отдельных частей из целого куска. Вдавливание. </a:t>
            </a:r>
            <a:r>
              <a:rPr lang="ru-RU" sz="8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Приплющивание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рисованию </a:t>
            </a:r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пластилином,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украшению работ дополнительным и природным материалом.</a:t>
            </a:r>
          </a:p>
          <a:p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оформлению  предмета мелкими деталями из пластилина, смешиванию в одном куске пластилина нескольких цветов</a:t>
            </a:r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endParaRPr lang="ru-RU" sz="8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   Формировать у детей познавательный интерес к изучению состава, свойств пластилина и интересных фактов о нём;</a:t>
            </a:r>
          </a:p>
          <a:p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Развивать мелкую моторику, координацию движения рук, глазомер.</a:t>
            </a:r>
          </a:p>
          <a:p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Развивать интерес к процессу и результатам работы</a:t>
            </a:r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  <a:endParaRPr lang="ru-RU" sz="8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 Воспитывать навыки аккуратной работы с пластилином.</a:t>
            </a:r>
          </a:p>
          <a:p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для конструктивного взаимодействия с семьями </a:t>
            </a:r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воспитанников 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дальнейшего сотрудничества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121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687172"/>
            <a:ext cx="8911687" cy="128089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5984" y="1364403"/>
            <a:ext cx="8915400" cy="3777622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 может быть использован педагогами ДОУ для развития 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ручной умелости, 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 механизм,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для будущего 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овладения письмом.</a:t>
            </a:r>
            <a:endParaRPr lang="ru-RU" sz="7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 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овершенствуются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развития моторных умений детей </a:t>
            </a:r>
          </a:p>
          <a:p>
            <a:pPr>
              <a:buFont typeface="+mj-lt"/>
              <a:buAutoNum type="arabicPeriod"/>
            </a:pPr>
            <a:r>
              <a:rPr lang="en-US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азвиваются  тактильные ощущения;</a:t>
            </a:r>
            <a:endParaRPr lang="ru-RU" sz="7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асширяются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детей об окружающем мире;</a:t>
            </a:r>
          </a:p>
          <a:p>
            <a:pPr>
              <a:buFont typeface="+mj-lt"/>
              <a:buAutoNum type="arabicPeriod"/>
            </a:pP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хорошо развиты сенсорные способности, композиционные навыки;</a:t>
            </a:r>
          </a:p>
          <a:p>
            <a:pPr>
              <a:buFont typeface="+mj-lt"/>
              <a:buAutoNum type="arabicPeriod"/>
            </a:pPr>
            <a:r>
              <a:rPr lang="en-US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 экспериментируют с художественными материалами и 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инструментами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работах детей преобладают новизна и оригинальность;</a:t>
            </a:r>
          </a:p>
          <a:p>
            <a:pPr>
              <a:buFont typeface="+mj-lt"/>
              <a:buAutoNum type="arabicPeriod"/>
            </a:pPr>
            <a:r>
              <a:rPr lang="en-US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появится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повышенный интерес, творческая активность;</a:t>
            </a:r>
          </a:p>
          <a:p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Предполагается, что работа по теме проекта будет проходить в форме кружковой работы 1 раз </a:t>
            </a:r>
            <a:r>
              <a:rPr lang="ru-RU" sz="72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внеделю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 </a:t>
            </a:r>
            <a:r>
              <a:rPr lang="ru-RU" sz="72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течение года, с использованием нетрадиционной художественной техники изобразительного искусства – </a:t>
            </a:r>
            <a:r>
              <a:rPr lang="ru-RU" sz="72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пластилинографии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7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Возраст </a:t>
            </a:r>
            <a:r>
              <a:rPr lang="ru-RU" sz="7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4-6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лет.</a:t>
            </a:r>
          </a:p>
          <a:p>
            <a:r>
              <a:rPr lang="ru-RU" sz="7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проекта:</a:t>
            </a: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года </a:t>
            </a:r>
          </a:p>
          <a:p>
            <a:pPr marL="0" indent="0">
              <a:buNone/>
            </a:pP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2864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Этапы реализации проекта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467556"/>
            <a:ext cx="8915400" cy="106115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b="1" u="sng" dirty="0" smtClean="0">
                <a:solidFill>
                  <a:srgbClr val="FF0000"/>
                </a:solidFill>
              </a:rPr>
              <a:t>  </a:t>
            </a:r>
            <a:r>
              <a:rPr lang="ru-RU" sz="6400" b="1" dirty="0">
                <a:solidFill>
                  <a:srgbClr val="FF0000"/>
                </a:solidFill>
              </a:rPr>
              <a:t>1. </a:t>
            </a:r>
            <a:r>
              <a:rPr lang="ru-RU" sz="6400" b="1" dirty="0" smtClean="0">
                <a:solidFill>
                  <a:srgbClr val="FF0000"/>
                </a:solidFill>
              </a:rPr>
              <a:t>Подготовительный</a:t>
            </a:r>
            <a:endParaRPr lang="ru-RU" sz="6400" b="1" dirty="0">
              <a:solidFill>
                <a:srgbClr val="FF0000"/>
              </a:solidFill>
            </a:endParaRPr>
          </a:p>
          <a:p>
            <a:r>
              <a:rPr lang="ru-RU" sz="6400" dirty="0" smtClean="0">
                <a:solidFill>
                  <a:srgbClr val="0070C0"/>
                </a:solidFill>
              </a:rPr>
              <a:t>          Изучение </a:t>
            </a:r>
            <a:r>
              <a:rPr lang="ru-RU" sz="6400" dirty="0">
                <a:solidFill>
                  <a:srgbClr val="0070C0"/>
                </a:solidFill>
              </a:rPr>
              <a:t>и анализ методической литературы, приобретённой для создания проекта</a:t>
            </a:r>
            <a:r>
              <a:rPr lang="ru-RU" sz="6400" dirty="0" smtClean="0">
                <a:solidFill>
                  <a:srgbClr val="0070C0"/>
                </a:solidFill>
              </a:rPr>
              <a:t>;</a:t>
            </a:r>
            <a:endParaRPr lang="ru-RU" sz="6400" dirty="0">
              <a:solidFill>
                <a:srgbClr val="0070C0"/>
              </a:solidFill>
            </a:endParaRPr>
          </a:p>
          <a:p>
            <a:r>
              <a:rPr lang="ru-RU" sz="6400" dirty="0" smtClean="0">
                <a:solidFill>
                  <a:srgbClr val="0070C0"/>
                </a:solidFill>
              </a:rPr>
              <a:t>      создание </a:t>
            </a:r>
            <a:r>
              <a:rPr lang="ru-RU" sz="6400" dirty="0">
                <a:solidFill>
                  <a:srgbClr val="0070C0"/>
                </a:solidFill>
              </a:rPr>
              <a:t>условий для реализации </a:t>
            </a:r>
          </a:p>
          <a:p>
            <a:r>
              <a:rPr lang="ru-RU" sz="6400" dirty="0">
                <a:solidFill>
                  <a:srgbClr val="0070C0"/>
                </a:solidFill>
              </a:rPr>
              <a:t> </a:t>
            </a:r>
            <a:r>
              <a:rPr lang="ru-RU" sz="6400" dirty="0" smtClean="0">
                <a:solidFill>
                  <a:srgbClr val="0070C0"/>
                </a:solidFill>
              </a:rPr>
              <a:t>       Анкетирование </a:t>
            </a:r>
            <a:r>
              <a:rPr lang="ru-RU" sz="6400" dirty="0">
                <a:solidFill>
                  <a:srgbClr val="0070C0"/>
                </a:solidFill>
              </a:rPr>
              <a:t>родителей, обсуждение целей и задач с родителями</a:t>
            </a:r>
            <a:r>
              <a:rPr lang="ru-RU" sz="6400" dirty="0" smtClean="0">
                <a:solidFill>
                  <a:srgbClr val="0070C0"/>
                </a:solidFill>
              </a:rPr>
              <a:t>;</a:t>
            </a:r>
            <a:endParaRPr lang="ru-RU" sz="6400" dirty="0">
              <a:solidFill>
                <a:srgbClr val="0070C0"/>
              </a:solidFill>
            </a:endParaRPr>
          </a:p>
          <a:p>
            <a:r>
              <a:rPr lang="ru-RU" sz="6400" dirty="0">
                <a:solidFill>
                  <a:srgbClr val="0070C0"/>
                </a:solidFill>
              </a:rPr>
              <a:t>Сбор информации, материал для занятий.</a:t>
            </a:r>
          </a:p>
          <a:p>
            <a:pPr marL="0" indent="0">
              <a:buNone/>
            </a:pPr>
            <a:r>
              <a:rPr lang="ru-RU" sz="6400" b="1" dirty="0">
                <a:solidFill>
                  <a:srgbClr val="FF0000"/>
                </a:solidFill>
              </a:rPr>
              <a:t>2. </a:t>
            </a:r>
            <a:r>
              <a:rPr lang="ru-RU" sz="6400" b="1" dirty="0" smtClean="0">
                <a:solidFill>
                  <a:srgbClr val="FF0000"/>
                </a:solidFill>
              </a:rPr>
              <a:t>Основной</a:t>
            </a:r>
            <a:endParaRPr lang="ru-RU" sz="6400" b="1" dirty="0">
              <a:solidFill>
                <a:srgbClr val="FF0000"/>
              </a:solidFill>
            </a:endParaRPr>
          </a:p>
          <a:p>
            <a:r>
              <a:rPr lang="ru-RU" sz="6400" dirty="0">
                <a:solidFill>
                  <a:srgbClr val="0070C0"/>
                </a:solidFill>
              </a:rPr>
              <a:t>Проведение занятий по изготовлению поделок из пластилина в совместной деятельности с воспитателем;</a:t>
            </a:r>
          </a:p>
          <a:p>
            <a:r>
              <a:rPr lang="ru-RU" sz="6400" dirty="0" smtClean="0">
                <a:solidFill>
                  <a:srgbClr val="0070C0"/>
                </a:solidFill>
              </a:rPr>
              <a:t>Проведение </a:t>
            </a:r>
            <a:r>
              <a:rPr lang="ru-RU" sz="6400" dirty="0">
                <a:solidFill>
                  <a:srgbClr val="0070C0"/>
                </a:solidFill>
              </a:rPr>
              <a:t>консультаций для родителей «Польза </a:t>
            </a:r>
            <a:r>
              <a:rPr lang="ru-RU" sz="6400" dirty="0" err="1">
                <a:solidFill>
                  <a:srgbClr val="0070C0"/>
                </a:solidFill>
              </a:rPr>
              <a:t>пластилинографии</a:t>
            </a:r>
            <a:r>
              <a:rPr lang="ru-RU" sz="6400" dirty="0">
                <a:solidFill>
                  <a:srgbClr val="0070C0"/>
                </a:solidFill>
              </a:rPr>
              <a:t> для </a:t>
            </a:r>
            <a:r>
              <a:rPr lang="ru-RU" sz="6400" dirty="0" smtClean="0">
                <a:solidFill>
                  <a:srgbClr val="0070C0"/>
                </a:solidFill>
              </a:rPr>
              <a:t>     подготовки </a:t>
            </a:r>
            <a:r>
              <a:rPr lang="ru-RU" sz="6400" dirty="0">
                <a:solidFill>
                  <a:srgbClr val="0070C0"/>
                </a:solidFill>
              </a:rPr>
              <a:t>руки к </a:t>
            </a:r>
            <a:r>
              <a:rPr lang="ru-RU" sz="6400" dirty="0" smtClean="0">
                <a:solidFill>
                  <a:srgbClr val="0070C0"/>
                </a:solidFill>
              </a:rPr>
              <a:t>письму </a:t>
            </a:r>
            <a:endParaRPr lang="ru-RU" sz="6400" dirty="0">
              <a:solidFill>
                <a:srgbClr val="0070C0"/>
              </a:solidFill>
            </a:endParaRPr>
          </a:p>
          <a:p>
            <a:r>
              <a:rPr lang="ru-RU" sz="6400" dirty="0">
                <a:solidFill>
                  <a:srgbClr val="0070C0"/>
                </a:solidFill>
              </a:rPr>
              <a:t>Оформление выставки «Знакомьтесь – наше творчество!».</a:t>
            </a:r>
          </a:p>
          <a:p>
            <a:pPr marL="0" indent="0">
              <a:buNone/>
            </a:pPr>
            <a:r>
              <a:rPr lang="ru-RU" sz="6400" b="1" dirty="0">
                <a:solidFill>
                  <a:srgbClr val="FF0000"/>
                </a:solidFill>
              </a:rPr>
              <a:t>3</a:t>
            </a:r>
            <a:r>
              <a:rPr lang="ru-RU" sz="6400" b="1" dirty="0" smtClean="0">
                <a:solidFill>
                  <a:srgbClr val="FF0000"/>
                </a:solidFill>
              </a:rPr>
              <a:t>. Итоговый</a:t>
            </a:r>
            <a:r>
              <a:rPr lang="ru-RU" sz="6400" b="1" dirty="0">
                <a:solidFill>
                  <a:srgbClr val="FF0000"/>
                </a:solidFill>
              </a:rPr>
              <a:t> </a:t>
            </a:r>
            <a:r>
              <a:rPr lang="ru-RU" sz="6400" b="1" dirty="0" smtClean="0">
                <a:solidFill>
                  <a:srgbClr val="FF0000"/>
                </a:solidFill>
              </a:rPr>
              <a:t>                         </a:t>
            </a:r>
          </a:p>
          <a:p>
            <a:r>
              <a:rPr lang="ru-RU" sz="6400" dirty="0" smtClean="0">
                <a:solidFill>
                  <a:srgbClr val="0070C0"/>
                </a:solidFill>
              </a:rPr>
              <a:t>Обобщение </a:t>
            </a:r>
            <a:r>
              <a:rPr lang="ru-RU" sz="6400" dirty="0">
                <a:solidFill>
                  <a:srgbClr val="0070C0"/>
                </a:solidFill>
              </a:rPr>
              <a:t>материала проекта</a:t>
            </a:r>
            <a:r>
              <a:rPr lang="ru-RU" sz="6400" dirty="0" smtClean="0">
                <a:solidFill>
                  <a:srgbClr val="0070C0"/>
                </a:solidFill>
              </a:rPr>
              <a:t>;</a:t>
            </a:r>
            <a:endParaRPr lang="ru-RU" sz="6400" dirty="0">
              <a:solidFill>
                <a:srgbClr val="0070C0"/>
              </a:solidFill>
            </a:endParaRPr>
          </a:p>
          <a:p>
            <a:r>
              <a:rPr lang="ru-RU" sz="6400" dirty="0">
                <a:solidFill>
                  <a:srgbClr val="0070C0"/>
                </a:solidFill>
              </a:rPr>
              <a:t>Оформление фотоальбома с </a:t>
            </a:r>
            <a:r>
              <a:rPr lang="ru-RU" sz="6400" dirty="0" smtClean="0">
                <a:solidFill>
                  <a:srgbClr val="0070C0"/>
                </a:solidFill>
              </a:rPr>
              <a:t>детскими поделками </a:t>
            </a:r>
            <a:endParaRPr lang="ru-RU" sz="6400" dirty="0">
              <a:solidFill>
                <a:srgbClr val="0070C0"/>
              </a:solidFill>
            </a:endParaRPr>
          </a:p>
          <a:p>
            <a:r>
              <a:rPr lang="ru-RU" sz="6400" dirty="0">
                <a:solidFill>
                  <a:srgbClr val="0070C0"/>
                </a:solidFill>
              </a:rPr>
              <a:t>Анализ участия родителей в проекте </a:t>
            </a:r>
          </a:p>
          <a:p>
            <a:r>
              <a:rPr lang="ru-RU" sz="6400" dirty="0">
                <a:solidFill>
                  <a:srgbClr val="0070C0"/>
                </a:solidFill>
              </a:rPr>
              <a:t>Презентация проекта, выступление на педсовете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081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5384" y="277269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воспитатели,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старшего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родители.</a:t>
            </a:r>
            <a:r>
              <a:rPr lang="ru-RU" b="1" u="sng" dirty="0">
                <a:solidFill>
                  <a:srgbClr val="FF0000"/>
                </a:solidFill>
              </a:rPr>
              <a:t/>
            </a:r>
            <a:br>
              <a:rPr lang="ru-RU" b="1" u="sng" dirty="0"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8040" y="2107647"/>
            <a:ext cx="4713188" cy="377825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1228" y="2523368"/>
            <a:ext cx="5383235" cy="433463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0896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080" y="2133600"/>
            <a:ext cx="5037666" cy="377825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9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28" y="642253"/>
            <a:ext cx="6618514" cy="50945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0268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624110"/>
            <a:ext cx="6972821" cy="5287740"/>
          </a:xfrm>
        </p:spPr>
      </p:pic>
    </p:spTree>
    <p:extLst>
      <p:ext uri="{BB962C8B-B14F-4D97-AF65-F5344CB8AC3E}">
        <p14:creationId xmlns:p14="http://schemas.microsoft.com/office/powerpoint/2010/main" val="312676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8558" y="150471"/>
            <a:ext cx="8599990" cy="40858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Материалы,  используемые в </a:t>
            </a:r>
          </a:p>
          <a:p>
            <a:pPr marL="0" indent="0">
              <a:buNone/>
            </a:pPr>
            <a:r>
              <a:rPr lang="ru-RU" b="1" dirty="0" err="1" smtClean="0">
                <a:solidFill>
                  <a:srgbClr val="FF0000"/>
                </a:solidFill>
              </a:rPr>
              <a:t>пластилинографии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Пластилин (разных цветов).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     Картон </a:t>
            </a:r>
            <a:r>
              <a:rPr lang="ru-RU" dirty="0">
                <a:solidFill>
                  <a:srgbClr val="0070C0"/>
                </a:solidFill>
              </a:rPr>
              <a:t>(однотонный и цветной),желательно плотный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Можно также творчески использовать любые плотные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</a:rPr>
              <a:t>       поверхности</a:t>
            </a:r>
            <a:r>
              <a:rPr lang="ru-RU" dirty="0">
                <a:solidFill>
                  <a:srgbClr val="0070C0"/>
                </a:solidFill>
              </a:rPr>
              <a:t>: дерево, стекло, пластик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Бросовый материал- для создания </a:t>
            </a:r>
            <a:endParaRPr lang="ru-RU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</a:rPr>
              <a:t>     фантазийных </a:t>
            </a:r>
            <a:r>
              <a:rPr lang="ru-RU" dirty="0">
                <a:solidFill>
                  <a:srgbClr val="0070C0"/>
                </a:solidFill>
              </a:rPr>
              <a:t>изображений: бумага разной фактуры ,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</a:rPr>
              <a:t>     фантики </a:t>
            </a:r>
            <a:r>
              <a:rPr lang="ru-RU" dirty="0">
                <a:solidFill>
                  <a:srgbClr val="0070C0"/>
                </a:solidFill>
              </a:rPr>
              <a:t>от конфет, семечки, зернышки, </a:t>
            </a:r>
            <a:r>
              <a:rPr lang="ru-RU" dirty="0" smtClean="0">
                <a:solidFill>
                  <a:srgbClr val="0070C0"/>
                </a:solidFill>
              </a:rPr>
              <a:t>пуговицы, пластиковые </a:t>
            </a:r>
            <a:r>
              <a:rPr lang="ru-RU" dirty="0">
                <a:solidFill>
                  <a:srgbClr val="0070C0"/>
                </a:solidFill>
              </a:rPr>
              <a:t>ёмкости и 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549" y="4236335"/>
            <a:ext cx="4896464" cy="2238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132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534" y="-158652"/>
            <a:ext cx="8715022" cy="6618816"/>
          </a:xfrm>
        </p:spPr>
      </p:pic>
    </p:spTree>
    <p:extLst>
      <p:ext uri="{BB962C8B-B14F-4D97-AF65-F5344CB8AC3E}">
        <p14:creationId xmlns:p14="http://schemas.microsoft.com/office/powerpoint/2010/main" val="222386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Творческие работы детей, выполненные в технике </a:t>
            </a:r>
            <a:r>
              <a:rPr lang="ru-RU" b="1" dirty="0" err="1">
                <a:solidFill>
                  <a:srgbClr val="FF0000"/>
                </a:solidFill>
              </a:rPr>
              <a:t>пластилинографии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648496"/>
            <a:ext cx="8915400" cy="553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</a:rPr>
              <a:t>Контурная техника «Кораблик»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304" y="2511379"/>
            <a:ext cx="9144000" cy="504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Пейп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-арт в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пластилинографии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узоры,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пластилиновых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жгутиков и </a:t>
            </a:r>
            <a:r>
              <a:rPr lang="ru-RU" sz="2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бросового материала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13" y="2133600"/>
            <a:ext cx="4243388" cy="3576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25600"/>
            <a:ext cx="4759569" cy="390144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92925" y="1905000"/>
            <a:ext cx="8911686" cy="400622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52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Натюрморт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80" y="2194560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328716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Контурная техника </a:t>
            </a:r>
            <a:r>
              <a:rPr lang="ru-RU" b="1" dirty="0" err="1" smtClean="0">
                <a:solidFill>
                  <a:srgbClr val="FF0000"/>
                </a:solidFill>
              </a:rPr>
              <a:t>пластилинографии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00B0F0"/>
                </a:solidFill>
              </a:rPr>
              <a:t>«Грибочки»</a:t>
            </a:r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794" y="2597239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233791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Мозаичная техника </a:t>
            </a:r>
            <a:r>
              <a:rPr lang="ru-RU" b="1" dirty="0" err="1" smtClean="0">
                <a:solidFill>
                  <a:srgbClr val="FF0000"/>
                </a:solidFill>
              </a:rPr>
              <a:t>пластилинографии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573" y="1704929"/>
            <a:ext cx="5037666" cy="3778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18" y="3814359"/>
            <a:ext cx="4864482" cy="274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65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Мозаичная техника </a:t>
            </a:r>
            <a:r>
              <a:rPr lang="ru-RU" b="1" dirty="0" err="1" smtClean="0">
                <a:solidFill>
                  <a:srgbClr val="FF0000"/>
                </a:solidFill>
              </a:rPr>
              <a:t>пластилинографии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00B0F0"/>
                </a:solidFill>
              </a:rPr>
              <a:t>« Золотая Рыбка»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863" y="1905000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90716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 «Выставка детских работ»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080" y="2133600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105304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Шаблон для лепки (</a:t>
            </a:r>
            <a:r>
              <a:rPr lang="ru-RU" b="1" dirty="0" smtClean="0">
                <a:solidFill>
                  <a:srgbClr val="0070C0"/>
                </a:solidFill>
              </a:rPr>
              <a:t> мозаичная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768" y="1905000"/>
            <a:ext cx="5037666" cy="377825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40" y="2026920"/>
            <a:ext cx="4815840" cy="365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4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0140" y="2560169"/>
            <a:ext cx="3930650" cy="38304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200" y="2772228"/>
            <a:ext cx="5065486" cy="408577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«Улитка»                  </a:t>
            </a:r>
            <a:r>
              <a:rPr lang="ru-RU" dirty="0" smtClean="0"/>
              <a:t>«</a:t>
            </a:r>
            <a:r>
              <a:rPr lang="ru-RU" b="1" dirty="0" err="1" smtClean="0">
                <a:solidFill>
                  <a:srgbClr val="FF0000"/>
                </a:solidFill>
              </a:rPr>
              <a:t>Валентинка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61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Контурная </a:t>
            </a:r>
            <a:r>
              <a:rPr lang="ru-RU" b="1" dirty="0" err="1" smtClean="0">
                <a:solidFill>
                  <a:srgbClr val="0070C0"/>
                </a:solidFill>
              </a:rPr>
              <a:t>пластилинография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</a:rPr>
              <a:t>« Домик»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565" y="2133601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155802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«Тюльпан</a:t>
            </a:r>
            <a:r>
              <a:rPr lang="ru-RU" b="1" dirty="0" smtClean="0">
                <a:solidFill>
                  <a:srgbClr val="FF0000"/>
                </a:solidFill>
              </a:rPr>
              <a:t>», «Ваза с мимозой»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dirty="0" smtClean="0">
                <a:solidFill>
                  <a:srgbClr val="0070C0"/>
                </a:solidFill>
              </a:rPr>
              <a:t>витраж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120" y="1971040"/>
            <a:ext cx="3713586" cy="377825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71194" y="2082165"/>
            <a:ext cx="420497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73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«Снегирь» (витраж)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26" y="1686559"/>
            <a:ext cx="5441258" cy="4450081"/>
          </a:xfrm>
        </p:spPr>
      </p:pic>
    </p:spTree>
    <p:extLst>
      <p:ext uri="{BB962C8B-B14F-4D97-AF65-F5344CB8AC3E}">
        <p14:creationId xmlns:p14="http://schemas.microsoft.com/office/powerpoint/2010/main" val="257474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Литература:</a:t>
            </a:r>
          </a:p>
          <a:p>
            <a:r>
              <a:rPr lang="ru-RU" dirty="0">
                <a:latin typeface="Arial" panose="020B0604020202020204" pitchFamily="34" charset="0"/>
              </a:rPr>
              <a:t>1.</a:t>
            </a:r>
          </a:p>
          <a:p>
            <a:r>
              <a:rPr lang="ru-RU" dirty="0" err="1">
                <a:solidFill>
                  <a:srgbClr val="0070C0"/>
                </a:solidFill>
                <a:latin typeface="Arial" panose="020B0604020202020204" pitchFamily="34" charset="0"/>
              </a:rPr>
              <a:t>Реан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, А.А. Как подготовить ребенка к школе. – </a:t>
            </a:r>
            <a:r>
              <a:rPr lang="ru-RU" dirty="0" err="1">
                <a:solidFill>
                  <a:srgbClr val="0070C0"/>
                </a:solidFill>
                <a:latin typeface="Arial" panose="020B0604020202020204" pitchFamily="34" charset="0"/>
              </a:rPr>
              <a:t>Спб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: </a:t>
            </a:r>
            <a:r>
              <a:rPr lang="ru-RU" dirty="0" err="1">
                <a:solidFill>
                  <a:srgbClr val="0070C0"/>
                </a:solidFill>
                <a:latin typeface="Arial" panose="020B0604020202020204" pitchFamily="34" charset="0"/>
              </a:rPr>
              <a:t>Питерком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, 1998, -109 с.</a:t>
            </a:r>
          </a:p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2.</a:t>
            </a:r>
          </a:p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Лыкова И.А. «Изобразительная деятельность в детском саду». Авторская программа «Цветные ладошки»</a:t>
            </a:r>
            <a:endParaRPr lang="ru-RU" dirty="0"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43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380</TotalTime>
  <Words>520</Words>
  <Application>Microsoft Office PowerPoint</Application>
  <PresentationFormat>Широкоэкранный</PresentationFormat>
  <Paragraphs>78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Century Gothic</vt:lpstr>
      <vt:lpstr>Times New Roman</vt:lpstr>
      <vt:lpstr>Wingdings 3</vt:lpstr>
      <vt:lpstr>Легкий дым</vt:lpstr>
      <vt:lpstr>Проект «Пластилиновая фантазия»</vt:lpstr>
      <vt:lpstr>Актуальность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реализации проекта</vt:lpstr>
      <vt:lpstr>Участники проекта: воспитатели, дети старшего дошкольного возраста, родители.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Творческие работы детей, выполненные в технике пластилинографии</vt:lpstr>
      <vt:lpstr>Пейп-арт в пластилинографии: узоры, поделки из пластилиновых жгутиков и бросового материала</vt:lpstr>
      <vt:lpstr>Натюрморт</vt:lpstr>
      <vt:lpstr>Контурная техника пластилинографии «Грибочки»</vt:lpstr>
      <vt:lpstr>Мозаичная техника пластилинографии</vt:lpstr>
      <vt:lpstr>Мозаичная техника пластилинографии « Золотая Рыбка»</vt:lpstr>
      <vt:lpstr> «Выставка детских работ»</vt:lpstr>
      <vt:lpstr> Шаблон для лепки ( мозаичная)</vt:lpstr>
      <vt:lpstr>«Улитка»                  «Валентинка»</vt:lpstr>
      <vt:lpstr>Контурная пластилинография « Домик»</vt:lpstr>
      <vt:lpstr> «Тюльпан», «Ваза с мимозой» (витраж)</vt:lpstr>
      <vt:lpstr>«Снегирь» (витраж)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Пластилинография</dc:title>
  <dc:creator>Пользователь</dc:creator>
  <cp:lastModifiedBy>галина</cp:lastModifiedBy>
  <cp:revision>41</cp:revision>
  <dcterms:created xsi:type="dcterms:W3CDTF">2019-02-27T13:39:56Z</dcterms:created>
  <dcterms:modified xsi:type="dcterms:W3CDTF">2020-02-06T10:32:46Z</dcterms:modified>
</cp:coreProperties>
</file>