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70" r:id="rId5"/>
    <p:sldId id="271" r:id="rId6"/>
    <p:sldId id="275" r:id="rId7"/>
    <p:sldId id="280" r:id="rId8"/>
    <p:sldId id="259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2" r:id="rId25"/>
    <p:sldId id="326" r:id="rId26"/>
    <p:sldId id="327" r:id="rId27"/>
    <p:sldId id="293" r:id="rId28"/>
    <p:sldId id="294" r:id="rId29"/>
    <p:sldId id="295" r:id="rId30"/>
    <p:sldId id="299" r:id="rId31"/>
    <p:sldId id="300" r:id="rId32"/>
    <p:sldId id="328" r:id="rId33"/>
    <p:sldId id="314" r:id="rId34"/>
    <p:sldId id="315" r:id="rId35"/>
    <p:sldId id="316" r:id="rId36"/>
    <p:sldId id="317" r:id="rId37"/>
    <p:sldId id="318" r:id="rId38"/>
    <p:sldId id="319" r:id="rId39"/>
    <p:sldId id="320" r:id="rId40"/>
    <p:sldId id="321" r:id="rId41"/>
    <p:sldId id="322" r:id="rId42"/>
    <p:sldId id="323" r:id="rId43"/>
    <p:sldId id="324" r:id="rId44"/>
    <p:sldId id="325" r:id="rId45"/>
    <p:sldId id="273" r:id="rId46"/>
    <p:sldId id="274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283" autoAdjust="0"/>
  </p:normalViewPr>
  <p:slideViewPr>
    <p:cSldViewPr snapToGrid="0">
      <p:cViewPr varScale="1">
        <p:scale>
          <a:sx n="112" d="100"/>
          <a:sy n="112" d="100"/>
        </p:scale>
        <p:origin x="5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856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116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53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67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772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403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379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445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127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244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6983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422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16956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4377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0120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464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825FD-FF15-47D2-980A-9A861E0FF1B6}" type="datetimeFigureOut">
              <a:rPr lang="ru-RU" smtClean="0"/>
              <a:t>31.12.2025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3E5EAF9-E3A0-4145-86D0-C1914468AD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815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980A76-2696-CDEB-9604-BE92FAA403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0C6D614-F649-D3B3-902D-23DDE2F33C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CCE25F8-5EC1-832D-D43E-DE6F207D1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876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606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F93755-2D3C-B08A-910E-032BC3C6C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3516DCE7-86A4-DC35-D2F4-C79AEB4360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563028"/>
          </a:xfrm>
        </p:spPr>
      </p:pic>
    </p:spTree>
    <p:extLst>
      <p:ext uri="{BB962C8B-B14F-4D97-AF65-F5344CB8AC3E}">
        <p14:creationId xmlns:p14="http://schemas.microsoft.com/office/powerpoint/2010/main" val="3880600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99E949-3E8A-E964-E81B-AB3F07137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546E573-3FC5-5639-03E8-117D82D401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67309" cy="7545936"/>
          </a:xfrm>
        </p:spPr>
      </p:pic>
    </p:spTree>
    <p:extLst>
      <p:ext uri="{BB962C8B-B14F-4D97-AF65-F5344CB8AC3E}">
        <p14:creationId xmlns:p14="http://schemas.microsoft.com/office/powerpoint/2010/main" val="2475421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CB01F4-EB59-CCB6-0DAB-072195E3E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5154"/>
            <a:ext cx="10515600" cy="2382591"/>
          </a:xfrm>
        </p:spPr>
        <p:txBody>
          <a:bodyPr>
            <a:noAutofit/>
          </a:bodyPr>
          <a:lstStyle/>
          <a:p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Эта дата была выбрана не случайно, а в знак памяти событий 21 февраля 1952 года, когда в Дакке, столице нынешней Бангладеш, от пуль полицейских погибли студенты- участники демонстрации в знак своего родного языка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000" dirty="0">
                <a:latin typeface="Times New Roman" pitchFamily="18" charset="0"/>
                <a:cs typeface="Times New Roman" pitchFamily="18" charset="0"/>
              </a:rPr>
            </a:br>
            <a:endParaRPr lang="ru-RU" sz="3000" dirty="0"/>
          </a:p>
        </p:txBody>
      </p:sp>
      <p:pic>
        <p:nvPicPr>
          <p:cNvPr id="4" name="Picture 6" descr="Картинки по запросу &quot;21 февраля 1952 погибли участники демонстрации бангладеш&quot;">
            <a:extLst>
              <a:ext uri="{FF2B5EF4-FFF2-40B4-BE49-F238E27FC236}">
                <a16:creationId xmlns:a16="http://schemas.microsoft.com/office/drawing/2014/main" id="{41423671-6100-41B3-6B6D-B1D2D86A20B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03030" y="2897745"/>
            <a:ext cx="5640946" cy="4237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14" descr="Картинки по запросу &quot;21 февраля 1952 погибли участники демонстрации бангладеш&quot;">
            <a:extLst>
              <a:ext uri="{FF2B5EF4-FFF2-40B4-BE49-F238E27FC236}">
                <a16:creationId xmlns:a16="http://schemas.microsoft.com/office/drawing/2014/main" id="{A2A38470-7568-1404-9050-8D9C97F52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37915" y="2897746"/>
            <a:ext cx="6654085" cy="4237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6513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2CC958-25FA-F8B4-7018-CEE3F8E27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6838" y="365125"/>
            <a:ext cx="8770513" cy="1325563"/>
          </a:xfrm>
        </p:spPr>
        <p:txBody>
          <a:bodyPr/>
          <a:lstStyle/>
          <a:p>
            <a:r>
              <a:rPr lang="ru-RU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разных странах мира люди сегодня говорят на 6000 языках</a:t>
            </a:r>
            <a:endParaRPr lang="ru-RU" dirty="0"/>
          </a:p>
        </p:txBody>
      </p:sp>
      <p:pic>
        <p:nvPicPr>
          <p:cNvPr id="4" name="Picture 8" descr="Картинки по запросу &quot;21 февраля праздник&quot;">
            <a:extLst>
              <a:ext uri="{FF2B5EF4-FFF2-40B4-BE49-F238E27FC236}">
                <a16:creationId xmlns:a16="http://schemas.microsoft.com/office/drawing/2014/main" id="{398357AC-68C7-C095-9022-6DB59CE83D9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690688"/>
            <a:ext cx="7405687" cy="5418450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  <a:softEdge rad="63500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2" descr="Картинки по запросу &quot;21 февраля 1952 погибли участники демонстрации бангладеш&quot;">
            <a:extLst>
              <a:ext uri="{FF2B5EF4-FFF2-40B4-BE49-F238E27FC236}">
                <a16:creationId xmlns:a16="http://schemas.microsoft.com/office/drawing/2014/main" id="{49845434-B2BB-3A5D-C5A7-90D318971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9588" y="1690688"/>
            <a:ext cx="5887887" cy="54184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8106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472" y="7857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n>
                  <a:solidFill>
                    <a:schemeClr val="accent1"/>
                  </a:solidFill>
                </a:ln>
                <a:latin typeface="Times New Roman" pitchFamily="18" charset="0"/>
                <a:cs typeface="Times New Roman" pitchFamily="18" charset="0"/>
              </a:rPr>
              <a:t>Вавилонское столпотворение </a:t>
            </a:r>
            <a:br>
              <a:rPr lang="ru-RU" b="1" dirty="0">
                <a:ln>
                  <a:solidFill>
                    <a:schemeClr val="accent1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n>
                <a:solidFill>
                  <a:schemeClr val="accent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Картинки по запросу &quot;вавилонская башня сейчас&quot;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95472" y="1357298"/>
            <a:ext cx="3786214" cy="4857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6024562" y="1428737"/>
            <a:ext cx="414340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После всемирного потопа, потомки Ноя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сначала все жили в одном месте, и все говорили на одном языке. Но когда они так размножились, что уже необходимо было разойтись в разные стороны, тогда они, чтобы навсегда оставить о себе памятник, вознамерились построить город и такую башню, которая бы своей вершиной достигла неба, показывая тем самым свое величие перед богом.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Господу не понравилось это дело.</a:t>
            </a:r>
          </a:p>
        </p:txBody>
      </p:sp>
    </p:spTree>
  </p:cSld>
  <p:clrMapOvr>
    <a:masterClrMapping/>
  </p:clrMapOvr>
  <p:transition spd="med" advClick="0" advTm="1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Картинки по запросу &quot;Вавилонское столпотворение&quot;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596066" y="0"/>
            <a:ext cx="4071934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238348" y="857233"/>
            <a:ext cx="421481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наказание за такое суетное и гордое предприятие он смешал их языки так, что они перестали понимать друг друга и поневоле должны были рассеяться, оставив недостроенному городу название «Вавилон», что значит «смешение». Вот это событие и называется «вавилонским столпотворением», которое сейчас употребляется в значении суматоха, беспорядок, неорганизованность.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 произошли разные народы, говорящие на разных языках.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Картинки по запросу &quot;пушкин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2" name="Picture 4" descr="Картинки по запросу &quot;пушкин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472" y="857232"/>
            <a:ext cx="2286048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381488" y="714357"/>
            <a:ext cx="56340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n>
                  <a:solidFill>
                    <a:srgbClr val="FF0000"/>
                  </a:solidFill>
                </a:ln>
              </a:rPr>
              <a:t> Современный русский литературный язык  </a:t>
            </a:r>
          </a:p>
        </p:txBody>
      </p:sp>
      <p:sp>
        <p:nvSpPr>
          <p:cNvPr id="17414" name="AutoShape 6" descr="Картинки по запросу &quot;лермонтов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6" name="Picture 8" descr="Картинки по запросу &quot;лермонтов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1884" y="1785926"/>
            <a:ext cx="2500330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418" name="AutoShape 10" descr="Картинки по запросу &quot;гоголь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20" name="Picture 12" descr="Картинки по запросу &quot;гоголь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0446" y="4214818"/>
            <a:ext cx="2714644" cy="26431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422" name="AutoShape 14" descr="Картинки по запросу &quot;некрасов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4" name="AutoShape 16" descr="Картинки по запросу &quot;некрасов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26" name="Picture 18" descr="Картинки по запросу &quot;некрасов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95802" y="1500174"/>
            <a:ext cx="2381250" cy="2571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28" name="Picture 20" descr="Картинки по запросу &quot;сказки пушкина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95472" y="4143380"/>
            <a:ext cx="4857752" cy="2500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Click="0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952C3C-422F-33EC-2CDE-3CA68EE96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35F3B37-9BCF-C430-25DD-23A715712F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836"/>
            <a:ext cx="12192000" cy="7452192"/>
          </a:xfrm>
        </p:spPr>
      </p:pic>
    </p:spTree>
    <p:extLst>
      <p:ext uri="{BB962C8B-B14F-4D97-AF65-F5344CB8AC3E}">
        <p14:creationId xmlns:p14="http://schemas.microsoft.com/office/powerpoint/2010/main" val="3016241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D59040-229D-EC95-069F-601B399F0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AB87FE1-43F0-EE51-D05F-3151149B19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7563028"/>
          </a:xfrm>
        </p:spPr>
      </p:pic>
    </p:spTree>
    <p:extLst>
      <p:ext uri="{BB962C8B-B14F-4D97-AF65-F5344CB8AC3E}">
        <p14:creationId xmlns:p14="http://schemas.microsoft.com/office/powerpoint/2010/main" val="2958946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AED801-9D6E-88F6-E214-44222DA4E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5B673AD-2FE8-0E19-9FA3-FBB6AC1EFE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657032"/>
          </a:xfrm>
        </p:spPr>
      </p:pic>
    </p:spTree>
    <p:extLst>
      <p:ext uri="{BB962C8B-B14F-4D97-AF65-F5344CB8AC3E}">
        <p14:creationId xmlns:p14="http://schemas.microsoft.com/office/powerpoint/2010/main" val="2838922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2AB970-990E-CC14-B258-5FDD9BAE8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A9535DE-EB61-7F2B-5B2C-7806A585FF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563028"/>
          </a:xfrm>
        </p:spPr>
      </p:pic>
    </p:spTree>
    <p:extLst>
      <p:ext uri="{BB962C8B-B14F-4D97-AF65-F5344CB8AC3E}">
        <p14:creationId xmlns:p14="http://schemas.microsoft.com/office/powerpoint/2010/main" val="7427111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B30D62-916D-2EE9-860F-457D5FF5C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386A447C-F2EA-0769-312B-C9D36A6C3D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981"/>
            <a:ext cx="12192000" cy="7508775"/>
          </a:xfrm>
        </p:spPr>
      </p:pic>
    </p:spTree>
    <p:extLst>
      <p:ext uri="{BB962C8B-B14F-4D97-AF65-F5344CB8AC3E}">
        <p14:creationId xmlns:p14="http://schemas.microsoft.com/office/powerpoint/2010/main" val="32505412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365077-5920-1F16-16BE-A78329363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966A975-A15E-4080-F55B-15566CBD1E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605757"/>
          </a:xfrm>
        </p:spPr>
      </p:pic>
    </p:spTree>
    <p:extLst>
      <p:ext uri="{BB962C8B-B14F-4D97-AF65-F5344CB8AC3E}">
        <p14:creationId xmlns:p14="http://schemas.microsoft.com/office/powerpoint/2010/main" val="1599958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720C3F-C4FC-3D17-E7E0-98F82E4A9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DFBB71F-40AB-9DFF-1E39-9FC96B19E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563028"/>
          </a:xfrm>
        </p:spPr>
      </p:pic>
    </p:spTree>
    <p:extLst>
      <p:ext uri="{BB962C8B-B14F-4D97-AF65-F5344CB8AC3E}">
        <p14:creationId xmlns:p14="http://schemas.microsoft.com/office/powerpoint/2010/main" val="13244177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4A26E4-6988-38DD-CF9D-8085FD8F7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AEED762-807F-3C6E-D95F-B63074254F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563028"/>
          </a:xfrm>
        </p:spPr>
      </p:pic>
    </p:spTree>
    <p:extLst>
      <p:ext uri="{BB962C8B-B14F-4D97-AF65-F5344CB8AC3E}">
        <p14:creationId xmlns:p14="http://schemas.microsoft.com/office/powerpoint/2010/main" val="36338532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8348" y="579549"/>
            <a:ext cx="7929618" cy="777725"/>
          </a:xfrm>
        </p:spPr>
        <p:txBody>
          <a:bodyPr>
            <a:noAutofit/>
          </a:bodyPr>
          <a:lstStyle/>
          <a:p>
            <a:r>
              <a:rPr lang="ru-RU" sz="28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Надвигающаяся катастрофа-вымирание русского языка</a:t>
            </a:r>
          </a:p>
        </p:txBody>
      </p:sp>
      <p:pic>
        <p:nvPicPr>
          <p:cNvPr id="18436" name="Picture 4" descr="Картинки по запросу &quot;вымирание русского языка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72011" y="1643026"/>
            <a:ext cx="5919989" cy="5214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9" name="Picture 7" descr="Картинки по запросу &quot;заимствованные слова картинки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71612"/>
            <a:ext cx="6524596" cy="5286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Click="0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6910" y="214290"/>
            <a:ext cx="8229600" cy="1714504"/>
          </a:xfrm>
        </p:spPr>
        <p:txBody>
          <a:bodyPr>
            <a:noAutofit/>
          </a:bodyPr>
          <a:lstStyle/>
          <a:p>
            <a:r>
              <a:rPr lang="ru-RU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Чрезмерное заимствование </a:t>
            </a:r>
            <a:br>
              <a:rPr lang="ru-RU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молодежный сленг</a:t>
            </a:r>
          </a:p>
        </p:txBody>
      </p:sp>
      <p:pic>
        <p:nvPicPr>
          <p:cNvPr id="6" name="Picture 2" descr="Картинки по запросу &quot;вымирание русского языка&quot;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1669" y="1700011"/>
            <a:ext cx="5097076" cy="51579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0" name="Picture 2" descr="Картинки по запросу &quot;сленг слов мемы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1620" y="1928794"/>
            <a:ext cx="6668711" cy="492920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5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Картинки по запросу &quot;современный сленг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699" y="357167"/>
            <a:ext cx="5919343" cy="3343267"/>
          </a:xfrm>
          <a:prstGeom prst="rect">
            <a:avLst/>
          </a:prstGeom>
          <a:noFill/>
        </p:spPr>
      </p:pic>
      <p:sp>
        <p:nvSpPr>
          <p:cNvPr id="28678" name="AutoShape 6" descr="Картинки по запросу &quot;молодежный сленг краш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0" name="AutoShape 8" descr="Картинки по запросу &quot;молодежный сленг краш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Картинки по запросу &quot;молодежный сленг краш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4" name="AutoShape 12" descr="Картинки по запросу &quot;молодежный сленг краш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09f5b55c209fe2fde1529ff5e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7425" y="3643314"/>
            <a:ext cx="6156101" cy="3214686"/>
          </a:xfrm>
          <a:prstGeom prst="rect">
            <a:avLst/>
          </a:prstGeom>
        </p:spPr>
      </p:pic>
      <p:sp>
        <p:nvSpPr>
          <p:cNvPr id="28686" name="AutoShape 14" descr="Картинки по запросу &quot;молодежный сленг краш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 descr="5b74d151dc96b7ff7692f076f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3326" y="160338"/>
            <a:ext cx="5988674" cy="6697662"/>
          </a:xfrm>
          <a:prstGeom prst="rect">
            <a:avLst/>
          </a:prstGeom>
        </p:spPr>
      </p:pic>
    </p:spTree>
  </p:cSld>
  <p:clrMapOvr>
    <a:masterClrMapping/>
  </p:clrMapOvr>
  <p:transition spd="med" advClick="0" advTm="2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Мямлить или грамотно изъясняться. Я люблю русский язык. Обсуждение на 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7174" y="642918"/>
            <a:ext cx="4452958" cy="3157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6" name="Picture 4" descr="Картинки по запросу &quot;слова-паразиты мемы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02916" y="3500438"/>
            <a:ext cx="3170349" cy="3357562"/>
          </a:xfrm>
          <a:prstGeom prst="rect">
            <a:avLst/>
          </a:prstGeom>
          <a:noFill/>
        </p:spPr>
      </p:pic>
      <p:pic>
        <p:nvPicPr>
          <p:cNvPr id="23560" name="Picture 8" descr="Картинки по запросу &quot;слова-паразиты мемы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20132" y="642918"/>
            <a:ext cx="3571868" cy="27860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2596" y="0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dirty="0">
                <a:ln>
                  <a:solidFill>
                    <a:schemeClr val="accent5">
                      <a:lumMod val="75000"/>
                    </a:schemeClr>
                  </a:solidFill>
                </a:ln>
              </a:rPr>
              <a:t>Слова-паразиты</a:t>
            </a:r>
          </a:p>
        </p:txBody>
      </p:sp>
      <p:sp>
        <p:nvSpPr>
          <p:cNvPr id="23558" name="AutoShape 6" descr="Картинки по запросу &quot;слова-паразиты мемы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62" name="Picture 10" descr="Картинки по запросу &quot;слова-паразиты мемы&quot;"/>
          <p:cNvPicPr>
            <a:picLocks noChangeAspect="1" noChangeArrowheads="1"/>
          </p:cNvPicPr>
          <p:nvPr/>
        </p:nvPicPr>
        <p:blipFill>
          <a:blip r:embed="rId5"/>
          <a:srcRect l="7692" t="19608" r="9615" b="23529"/>
          <a:stretch>
            <a:fillRect/>
          </a:stretch>
        </p:blipFill>
        <p:spPr bwMode="auto">
          <a:xfrm>
            <a:off x="7773266" y="3500438"/>
            <a:ext cx="4288276" cy="335756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3566" name="Picture 14" descr="Картинки по запросу &quot;слова-паразиты мемы&quot;"/>
          <p:cNvPicPr>
            <a:picLocks noChangeAspect="1" noChangeArrowheads="1"/>
          </p:cNvPicPr>
          <p:nvPr/>
        </p:nvPicPr>
        <p:blipFill>
          <a:blip r:embed="rId6"/>
          <a:srcRect l="5262" t="19640" r="7018" b="18984"/>
          <a:stretch>
            <a:fillRect/>
          </a:stretch>
        </p:blipFill>
        <p:spPr bwMode="auto">
          <a:xfrm>
            <a:off x="231144" y="1032301"/>
            <a:ext cx="4186063" cy="271460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3568" name="Picture 16" descr="Картинки по запросу &quot;слова-паразиты мемы&quot;"/>
          <p:cNvPicPr>
            <a:picLocks noChangeAspect="1" noChangeArrowheads="1"/>
          </p:cNvPicPr>
          <p:nvPr/>
        </p:nvPicPr>
        <p:blipFill>
          <a:blip r:embed="rId7"/>
          <a:srcRect l="4254" t="16435" r="6384" b="14623"/>
          <a:stretch>
            <a:fillRect/>
          </a:stretch>
        </p:blipFill>
        <p:spPr bwMode="auto">
          <a:xfrm>
            <a:off x="257577" y="3700490"/>
            <a:ext cx="4481101" cy="315751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med"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9786" y="928670"/>
            <a:ext cx="7643866" cy="1000124"/>
          </a:xfrm>
        </p:spPr>
        <p:txBody>
          <a:bodyPr>
            <a:noAutofit/>
          </a:bodyPr>
          <a:lstStyle/>
          <a:p>
            <a:r>
              <a:rPr lang="ru-RU" sz="24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всегда должны помнить, что наша речь - это наша визитная карточка. Ведь не случайно Сократ сказал: «Заговори же ты, чтобы я тебя узнал, наконец!».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38810" y="1928794"/>
            <a:ext cx="4714876" cy="2643214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b="1" dirty="0">
                <a:ln>
                  <a:solidFill>
                    <a:schemeClr val="accent3">
                      <a:lumMod val="75000"/>
                    </a:schemeClr>
                  </a:solidFill>
                </a:ln>
              </a:rPr>
              <a:t>Современная речь при неумелом и неаккуратном с ней обращении теряет такие качества, как содержательность, точность, логичность, выразительность и, наконец, правильность</a:t>
            </a:r>
            <a:r>
              <a:rPr lang="ru-RU" b="1" dirty="0"/>
              <a:t>.</a:t>
            </a:r>
          </a:p>
          <a:p>
            <a:endParaRPr lang="ru-RU" dirty="0"/>
          </a:p>
        </p:txBody>
      </p:sp>
      <p:sp>
        <p:nvSpPr>
          <p:cNvPr id="4098" name="AutoShape 2" descr="Сократ (Виктор Лега) — Статьи — Омилия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Сократ (Виктор Лега) — Статьи — Омилия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sokrat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86826"/>
            <a:ext cx="6453222" cy="415688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  <a:softEdge rad="63500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 descr="images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1965" y="4464851"/>
            <a:ext cx="4500562" cy="235743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Click="0" advTm="2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Департамент образования: русский язык — государственный и родной для  жителей России - Образование - Официальный портал Екатеринбург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0216" y="2594766"/>
            <a:ext cx="6589690" cy="4910011"/>
          </a:xfrm>
          <a:prstGeom prst="rect">
            <a:avLst/>
          </a:prstGeom>
          <a:noFill/>
        </p:spPr>
      </p:pic>
      <p:pic>
        <p:nvPicPr>
          <p:cNvPr id="43016" name="Picture 8" descr="Какой язык богаче: русский и английский | Прикол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5629" y="6536027"/>
            <a:ext cx="5000660" cy="250030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Рисунок 7" descr="unnamed (1).jpg"/>
          <p:cNvPicPr>
            <a:picLocks noChangeAspect="1"/>
          </p:cNvPicPr>
          <p:nvPr/>
        </p:nvPicPr>
        <p:blipFill>
          <a:blip r:embed="rId4"/>
          <a:srcRect t="23579"/>
          <a:stretch>
            <a:fillRect/>
          </a:stretch>
        </p:blipFill>
        <p:spPr>
          <a:xfrm>
            <a:off x="0" y="2736853"/>
            <a:ext cx="6381786" cy="4625839"/>
          </a:xfrm>
          <a:prstGeom prst="rect">
            <a:avLst/>
          </a:prstGeom>
        </p:spPr>
      </p:pic>
      <p:pic>
        <p:nvPicPr>
          <p:cNvPr id="43012" name="Picture 4" descr="Я люблю русский язык! » VL-Club.co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21973"/>
            <a:ext cx="5810216" cy="2452681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53124" y="218940"/>
            <a:ext cx="6238876" cy="3638711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4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itchFamily="18" charset="0"/>
              </a:rPr>
              <a:t>Для того чтобы быть достойным гражданином своей страны, нужно сохранять её культуру и традиции, необходимо в совершенстве владеть родным словом и бороться за его чистоту. Будем беречь и любить наш русский язык, ведь с него начинается Родина!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600" decel="100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600" decel="100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00" decel="100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00" decel="100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472" y="515154"/>
            <a:ext cx="8229600" cy="1199335"/>
          </a:xfrm>
        </p:spPr>
        <p:txBody>
          <a:bodyPr>
            <a:noAutofit/>
          </a:bodyPr>
          <a:lstStyle/>
          <a:p>
            <a:r>
              <a:rPr lang="ru-RU" sz="25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Как невозможно представить землю без сеятеля, жизнь без хлеба, человека - без родины, так и великий русский  язык невозможно представить без пословиц и поговорок. </a:t>
            </a:r>
            <a:br>
              <a:rPr lang="ru-RU" sz="25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5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Иллюстрация на тему пословиц и поговорок ) - Demiart Photosho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577" y="4286256"/>
            <a:ext cx="4876800" cy="2571744"/>
          </a:xfrm>
          <a:prstGeom prst="rect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16" name="Picture 4" descr="Без труда не вынешь и рыбку из пруд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0272" y="4393413"/>
            <a:ext cx="5548139" cy="23574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pic>
        <p:nvPicPr>
          <p:cNvPr id="38918" name="Picture 6" descr="👍 Землю красит солнце, а человека труд. Сборник пословиц 🐱 | Сказки для  детей. Рассказы и сказки с картинкам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2097888"/>
            <a:ext cx="5838423" cy="26622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920" name="Picture 8" descr="ЯЗЫК МОЙ – ВРАГ МОЙ… | Воспоминан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577" y="2472744"/>
            <a:ext cx="5124043" cy="257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12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mypresentation.ru/documents/6f3d570dcf98c1623fbf871bb72ee846/img2.jpg"/>
          <p:cNvPicPr>
            <a:picLocks noChangeAspect="1" noChangeArrowheads="1"/>
          </p:cNvPicPr>
          <p:nvPr/>
        </p:nvPicPr>
        <p:blipFill>
          <a:blip r:embed="rId2" cstate="screen"/>
          <a:srcRect b="2751"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Monotype Corsiva" pitchFamily="66" charset="0"/>
              </a:rPr>
              <a:t>Дополни пословицу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79776" y="1440001"/>
            <a:ext cx="46085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 век учись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                         не разрубишь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не вытащишь и рыбку из пруда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                                        труд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          а нашёл береги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                что соловей без песни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 людей насмешишь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 враг мой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     не ждут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               не сиди на печи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потехе час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                беде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24336" y="1440001"/>
            <a:ext cx="50237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Век живи - …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Крепкую дружбу топором …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Без труда …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Землю солнце красит , а человека - …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Нет друга – ищи, …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Человек без Родины, …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Поспешишь … 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Язык мой - …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Семеро одного …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Хочешь есть калачи …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Делу время  … </a:t>
            </a:r>
          </a:p>
          <a:p>
            <a:pPr>
              <a:buNone/>
            </a:pPr>
            <a:r>
              <a:rPr lang="ru-RU" sz="2400" dirty="0">
                <a:latin typeface="Monotype Corsiva" pitchFamily="66" charset="0"/>
              </a:rPr>
              <a:t>Друзья познаются в …</a:t>
            </a:r>
          </a:p>
        </p:txBody>
      </p:sp>
      <p:pic>
        <p:nvPicPr>
          <p:cNvPr id="14" name="Picture 2" descr="http://ds6.detkin-club.ru/images/custom_2/_581e0d3b9b779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248128" y="3717032"/>
            <a:ext cx="2736304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597647-2EAE-10A6-E4A0-FFEB9CDF6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C3DA63-2DB3-FE08-4249-E4AF966B34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u="sng" dirty="0">
                <a:solidFill>
                  <a:srgbClr val="FF0000"/>
                </a:solidFill>
              </a:rPr>
              <a:t>«Дорисуй пословицу»</a:t>
            </a:r>
            <a:endParaRPr lang="ru-RU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FF0000"/>
                </a:solidFill>
              </a:rPr>
              <a:t> </a:t>
            </a:r>
          </a:p>
          <a:p>
            <a:r>
              <a:rPr lang="ru-RU" dirty="0">
                <a:solidFill>
                  <a:srgbClr val="7030A0"/>
                </a:solidFill>
              </a:rPr>
              <a:t>Задание: вставь рисунок в пословицу.</a:t>
            </a:r>
          </a:p>
          <a:p>
            <a:r>
              <a:rPr lang="ru-RU" dirty="0">
                <a:solidFill>
                  <a:srgbClr val="7030A0"/>
                </a:solidFill>
              </a:rPr>
              <a:t> </a:t>
            </a:r>
          </a:p>
          <a:p>
            <a:r>
              <a:rPr lang="ru-RU" dirty="0">
                <a:solidFill>
                  <a:srgbClr val="7030A0"/>
                </a:solidFill>
              </a:rPr>
              <a:t>Дареному ... в зубы не смотрят. </a:t>
            </a:r>
          </a:p>
          <a:p>
            <a:r>
              <a:rPr lang="ru-RU" dirty="0">
                <a:solidFill>
                  <a:srgbClr val="7030A0"/>
                </a:solidFill>
              </a:rPr>
              <a:t>Когда ... на горе свистнет. </a:t>
            </a:r>
          </a:p>
          <a:p>
            <a:r>
              <a:rPr lang="ru-RU" dirty="0">
                <a:solidFill>
                  <a:srgbClr val="7030A0"/>
                </a:solidFill>
              </a:rPr>
              <a:t>... рубят – щепки летят. </a:t>
            </a:r>
          </a:p>
          <a:p>
            <a:r>
              <a:rPr lang="ru-RU" dirty="0">
                <a:solidFill>
                  <a:srgbClr val="7030A0"/>
                </a:solidFill>
              </a:rPr>
              <a:t>Не ..., так и не мычи. </a:t>
            </a:r>
          </a:p>
          <a:p>
            <a:r>
              <a:rPr lang="ru-RU" dirty="0">
                <a:solidFill>
                  <a:srgbClr val="7030A0"/>
                </a:solidFill>
              </a:rPr>
              <a:t>Не плюй в ... – пригодится воды напиться. </a:t>
            </a:r>
          </a:p>
          <a:p>
            <a:r>
              <a:rPr lang="ru-RU" dirty="0">
                <a:solidFill>
                  <a:srgbClr val="7030A0"/>
                </a:solidFill>
              </a:rPr>
              <a:t>Большому ... – большое плавание.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277DDC-5274-7D57-7CA1-CB99B4AAEB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981" y="379411"/>
            <a:ext cx="1326121" cy="1481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92249B-15F2-A797-C5BC-77218F175F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53" y="379412"/>
            <a:ext cx="1615355" cy="1481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E8BFAFD-70C6-4B46-FAC4-E416765DEC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910" y="448815"/>
            <a:ext cx="1600537" cy="1481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DFCAAA6-B66E-0FAA-3B22-392B792468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808" y="609600"/>
            <a:ext cx="1914385" cy="1260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8C9AA63-D2D9-4023-DE60-E8C4AA53F8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193" y="508446"/>
            <a:ext cx="2053449" cy="135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81F882F-1F64-DD94-E9AA-66DE9D45F48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379" y="2091184"/>
            <a:ext cx="1719263" cy="1200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4831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9C0146-50EE-695D-FBF4-1B38E9BBC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07D547-74B1-9D60-B256-B40F61448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83335"/>
            <a:ext cx="8596668" cy="6400800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 </a:t>
            </a:r>
            <a:r>
              <a:rPr lang="ru-RU" b="1" dirty="0">
                <a:solidFill>
                  <a:srgbClr val="FF0000"/>
                </a:solidFill>
              </a:rPr>
              <a:t>Восемь точек</a:t>
            </a:r>
            <a:r>
              <a:rPr lang="ru-RU" dirty="0">
                <a:solidFill>
                  <a:srgbClr val="FF0000"/>
                </a:solidFill>
              </a:rPr>
              <a:t>»</a:t>
            </a:r>
          </a:p>
          <a:p>
            <a:br>
              <a:rPr lang="ru-RU" dirty="0"/>
            </a:br>
            <a:r>
              <a:rPr lang="ru-RU" dirty="0">
                <a:solidFill>
                  <a:srgbClr val="00B0F0"/>
                </a:solidFill>
              </a:rPr>
              <a:t>Дано восемь слов: осень, слово, гол, нора, краб, сом, лист, сук.</a:t>
            </a:r>
          </a:p>
          <a:p>
            <a:r>
              <a:rPr lang="ru-RU" dirty="0">
                <a:solidFill>
                  <a:srgbClr val="00B0F0"/>
                </a:solidFill>
              </a:rPr>
              <a:t> </a:t>
            </a:r>
          </a:p>
          <a:p>
            <a:r>
              <a:rPr lang="ru-RU" dirty="0">
                <a:solidFill>
                  <a:srgbClr val="00B0F0"/>
                </a:solidFill>
              </a:rPr>
              <a:t>Изменив в каждом из них лишь первую букву, получите новые слова со значениями: дерево, металл, заострённый с одного конца шест, возвышенность, житель Аравийского полуострова, здание, птица, растение.</a:t>
            </a:r>
            <a:br>
              <a:rPr lang="ru-RU" dirty="0"/>
            </a:br>
            <a:endParaRPr lang="ru-RU" dirty="0"/>
          </a:p>
          <a:p>
            <a:r>
              <a:rPr lang="ru-RU" dirty="0">
                <a:solidFill>
                  <a:srgbClr val="C00000"/>
                </a:solidFill>
              </a:rPr>
              <a:t>Первые буквы найденных слов впишите вместо точек. Что получилось?</a:t>
            </a:r>
            <a:br>
              <a:rPr lang="ru-RU" dirty="0"/>
            </a:br>
            <a:r>
              <a:rPr lang="ru-RU" sz="2000" dirty="0"/>
              <a:t>Осень          …сень</a:t>
            </a:r>
          </a:p>
          <a:p>
            <a:r>
              <a:rPr lang="ru-RU" sz="2000" dirty="0"/>
              <a:t> Слово         …</a:t>
            </a:r>
            <a:r>
              <a:rPr lang="ru-RU" sz="2000" dirty="0" err="1"/>
              <a:t>лово</a:t>
            </a:r>
            <a:endParaRPr lang="ru-RU" sz="2000" dirty="0"/>
          </a:p>
          <a:p>
            <a:r>
              <a:rPr lang="ru-RU" sz="2000" dirty="0"/>
              <a:t> Гол              …</a:t>
            </a:r>
            <a:r>
              <a:rPr lang="ru-RU" sz="2000" dirty="0" err="1"/>
              <a:t>ол</a:t>
            </a:r>
            <a:endParaRPr lang="ru-RU" sz="2000" dirty="0"/>
          </a:p>
          <a:p>
            <a:r>
              <a:rPr lang="ru-RU" sz="2000" dirty="0"/>
              <a:t> Нора            …ора</a:t>
            </a:r>
          </a:p>
          <a:p>
            <a:r>
              <a:rPr lang="ru-RU" sz="2000" dirty="0"/>
              <a:t> Краб             …раб</a:t>
            </a:r>
          </a:p>
          <a:p>
            <a:r>
              <a:rPr lang="ru-RU" sz="2000" dirty="0"/>
              <a:t> Сом               …ом</a:t>
            </a:r>
          </a:p>
          <a:p>
            <a:r>
              <a:rPr lang="ru-RU" sz="2000" dirty="0"/>
              <a:t> Лист              …</a:t>
            </a:r>
            <a:r>
              <a:rPr lang="ru-RU" sz="2000" dirty="0" err="1"/>
              <a:t>ист</a:t>
            </a:r>
            <a:endParaRPr lang="ru-RU" sz="2000" dirty="0"/>
          </a:p>
          <a:p>
            <a:r>
              <a:rPr lang="ru-RU" sz="2000" dirty="0"/>
              <a:t> Сук                …</a:t>
            </a:r>
            <a:r>
              <a:rPr lang="ru-RU" sz="2000" dirty="0" err="1"/>
              <a:t>ук</a:t>
            </a:r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61788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http://img-fotki.yandex.ru/get/6802/156241142.234/0_13b71c_91259da3_orig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0"/>
            <a:ext cx="8229600" cy="1143000"/>
          </a:xfrm>
        </p:spPr>
        <p:txBody>
          <a:bodyPr/>
          <a:lstStyle/>
          <a:p>
            <a:r>
              <a:rPr lang="ru-RU" dirty="0">
                <a:latin typeface="Monotype Corsiva" pitchFamily="66" charset="0"/>
              </a:rPr>
              <a:t>Крылатые выражения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31704" y="1080000"/>
            <a:ext cx="4680520" cy="5328592"/>
          </a:xfrm>
        </p:spPr>
        <p:txBody>
          <a:bodyPr>
            <a:noAutofit/>
          </a:bodyPr>
          <a:lstStyle/>
          <a:p>
            <a:pPr algn="just"/>
            <a:r>
              <a:rPr lang="ru-RU" sz="2400" dirty="0">
                <a:latin typeface="Monotype Corsiva" pitchFamily="66" charset="0"/>
              </a:rPr>
              <a:t>Во весь дух. 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Сесть в лужу. 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Прикусить язык. 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Знать на зубок. 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Оказаться у разбитого корыта. 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В час по чайной ложке. 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Водить за нос.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Зарубить на носу.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Чесать языком. 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Делать из мухи слона. 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Белая ворона. </a:t>
            </a:r>
          </a:p>
          <a:p>
            <a:pPr algn="just"/>
            <a:r>
              <a:rPr lang="ru-RU" sz="2400" dirty="0">
                <a:latin typeface="Monotype Corsiva" pitchFamily="66" charset="0"/>
              </a:rPr>
              <a:t>За красивые глаза.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63952" y="1080000"/>
            <a:ext cx="4536504" cy="5336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(быстро)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(быть обманутым). 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      (замолчать)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     (выучить)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                        (остаться ни с чем).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        (медленно)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 (обманывать) 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 (запомнить)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(болтать)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       (преувеличивать)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(о лишнем человеке)</a:t>
            </a:r>
          </a:p>
          <a:p>
            <a:pPr marL="342900" indent="-342900" algn="just">
              <a:spcBef>
                <a:spcPct val="20000"/>
              </a:spcBef>
            </a:pPr>
            <a:r>
              <a:rPr lang="ru-RU" sz="2400" dirty="0">
                <a:latin typeface="Monotype Corsiva" pitchFamily="66" charset="0"/>
              </a:rPr>
              <a:t>         (бесплатно, даром, просто)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3513" y="1"/>
            <a:ext cx="8856983" cy="6729413"/>
          </a:xfrm>
        </p:spPr>
        <p:txBody>
          <a:bodyPr>
            <a:normAutofit/>
          </a:bodyPr>
          <a:lstStyle/>
          <a:p>
            <a:pPr algn="ctr"/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«Загадка, загаданная пословицей»</a:t>
            </a:r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Кто в ней не бывал, 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красоты не видал. 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Она - что гра­нит, никто ее не победит. 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Она слезам не верит. 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этот город. (…..)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25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9537" y="1068946"/>
            <a:ext cx="8291264" cy="5295342"/>
          </a:xfrm>
        </p:spPr>
        <p:txBody>
          <a:bodyPr/>
          <a:lstStyle/>
          <a:p>
            <a:pPr lvl="0" algn="ctr"/>
            <a:r>
              <a:rPr lang="ru-RU" dirty="0">
                <a:solidFill>
                  <a:srgbClr val="002060"/>
                </a:solidFill>
                <a:effectLst/>
              </a:rPr>
              <a:t>   </a:t>
            </a: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Без него и колокол нем. 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болтает, а голова отве­чает. 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до Киева доведет. 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 каком органе полости рта речь? (…..)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A79404-97B6-4269-8A2F-78E22C903C3E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68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529" y="1262130"/>
            <a:ext cx="8363273" cy="5335222"/>
          </a:xfrm>
        </p:spPr>
        <p:txBody>
          <a:bodyPr/>
          <a:lstStyle/>
          <a:p>
            <a:pPr lvl="0" algn="ctr"/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без них, 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что дерево без корней. 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Они позна­ются в беде. </a:t>
            </a:r>
            <a:b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имей сто рублей, а имей сто их. Кто это?  (…..</a:t>
            </a:r>
            <a:r>
              <a:rPr lang="ru-RU" dirty="0">
                <a:solidFill>
                  <a:srgbClr val="002060"/>
                </a:solidFill>
                <a:effectLst/>
              </a:rPr>
              <a:t>)</a:t>
            </a:r>
            <a:br>
              <a:rPr lang="ru-RU" dirty="0">
                <a:solidFill>
                  <a:srgbClr val="002060"/>
                </a:solidFill>
                <a:effectLst/>
              </a:rPr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25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545" y="1210614"/>
            <a:ext cx="8219256" cy="5647386"/>
          </a:xfrm>
        </p:spPr>
        <p:txBody>
          <a:bodyPr>
            <a:normAutofit/>
          </a:bodyPr>
          <a:lstStyle/>
          <a:p>
            <a:pPr lvl="0" algn="ctr"/>
            <a: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вешают, приходя в уныние; его задирают, зазнаваясь; </a:t>
            </a:r>
            <a:b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всюду суют, вмешиваясь, </a:t>
            </a:r>
            <a:b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 свое дело.</a:t>
            </a:r>
            <a:b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(…..)</a:t>
            </a:r>
            <a:b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07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2A3861-DC67-FA13-EB39-70F5CBE8A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204957"/>
            <a:ext cx="5501275" cy="1837345"/>
          </a:xfrm>
        </p:spPr>
        <p:txBody>
          <a:bodyPr>
            <a:noAutofit/>
          </a:bodyPr>
          <a:lstStyle/>
          <a:p>
            <a:r>
              <a:rPr lang="ru-RU" sz="5400" dirty="0">
                <a:solidFill>
                  <a:srgbClr val="0070C0"/>
                </a:solidFill>
              </a:rPr>
              <a:t>В этом городе грибы с глазами</a:t>
            </a:r>
            <a:r>
              <a:rPr lang="en-US" sz="5400" dirty="0">
                <a:solidFill>
                  <a:srgbClr val="0070C0"/>
                </a:solidFill>
              </a:rPr>
              <a:t>: </a:t>
            </a:r>
            <a:r>
              <a:rPr lang="ru-RU" sz="5400" dirty="0">
                <a:solidFill>
                  <a:srgbClr val="0070C0"/>
                </a:solidFill>
              </a:rPr>
              <a:t> их едят, а они глядят.</a:t>
            </a:r>
            <a:r>
              <a:rPr lang="en-US" sz="5400" dirty="0">
                <a:solidFill>
                  <a:srgbClr val="0070C0"/>
                </a:solidFill>
              </a:rPr>
              <a:t> ( </a:t>
            </a:r>
            <a:r>
              <a:rPr lang="ru-RU" sz="5400" dirty="0">
                <a:solidFill>
                  <a:srgbClr val="0070C0"/>
                </a:solidFill>
              </a:rPr>
              <a:t>…)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8615BB-48DF-AAAB-7582-B984CAD620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071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2891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161C4E-3AC2-43AF-991F-8A8224007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2086376"/>
            <a:ext cx="8839200" cy="4224271"/>
          </a:xfrm>
        </p:spPr>
        <p:txBody>
          <a:bodyPr>
            <a:normAutofit fontScale="90000"/>
          </a:bodyPr>
          <a:lstStyle/>
          <a:p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голоден, как …          упрям, как …</a:t>
            </a:r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колючий, как…</a:t>
            </a:r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изворотлив, как…</a:t>
            </a:r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надут, как. </a:t>
            </a:r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здоров, как…</a:t>
            </a:r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труслив, как …</a:t>
            </a:r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хитёр, как …</a:t>
            </a:r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нем, как …</a:t>
            </a:r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болтлив, как …</a:t>
            </a:r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 ДЛЯ СПРАВОК: </a:t>
            </a:r>
            <a:br>
              <a:rPr lang="ru-RU" sz="32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волк, рыба, уж, бык, лиса, ёж, индюк, сорока, заяц, </a:t>
            </a:r>
            <a:br>
              <a:rPr lang="ru-RU" sz="32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осёл.</a:t>
            </a:r>
            <a:br>
              <a:rPr lang="ru-RU" sz="32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24B708A-42C4-4C88-90DB-E961D94D08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46242" y="708338"/>
            <a:ext cx="4559121" cy="1378039"/>
          </a:xfrm>
        </p:spPr>
        <p:txBody>
          <a:bodyPr>
            <a:normAutofit fontScale="55000" lnSpcReduction="20000"/>
          </a:bodyPr>
          <a:lstStyle/>
          <a:p>
            <a: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каких животных говорится:</a:t>
            </a:r>
            <a:b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67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8D7E34-6E4A-47F7-180D-6446D1875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800" dirty="0"/>
              <a:t>«Блюда разных народов».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05A28C-608E-774B-25C8-3505BB4322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4542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964EF7-C9EE-86BC-569B-CB5411282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213645"/>
            <a:ext cx="8596668" cy="1256507"/>
          </a:xfrm>
        </p:spPr>
        <p:txBody>
          <a:bodyPr>
            <a:normAutofit fontScale="90000"/>
          </a:bodyPr>
          <a:lstStyle/>
          <a:p>
            <a:r>
              <a:rPr lang="ru-RU" dirty="0" err="1">
                <a:solidFill>
                  <a:srgbClr val="FFC000"/>
                </a:solidFill>
              </a:rPr>
              <a:t>Пицца.Макароны</a:t>
            </a:r>
            <a:br>
              <a:rPr lang="ru-RU" dirty="0">
                <a:solidFill>
                  <a:srgbClr val="FFC000"/>
                </a:solidFill>
              </a:rPr>
            </a:br>
            <a:r>
              <a:rPr lang="ru-RU" dirty="0">
                <a:solidFill>
                  <a:srgbClr val="FFC000"/>
                </a:solidFill>
              </a:rPr>
              <a:t>(паста).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7B41A3B-A392-F067-F010-0E0DA689D5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A1E8128-E948-F5DA-6817-0100A37C74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1"/>
            <a:ext cx="6096000" cy="699900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D61B674-9214-43E9-59AC-53FC03207E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12" y="1410056"/>
            <a:ext cx="6289705" cy="5999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9963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AEB2FB-9F1E-372B-26B4-5C3B825B1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C000"/>
                </a:solidFill>
              </a:rPr>
              <a:t>Пицца</a:t>
            </a:r>
            <a:r>
              <a:rPr lang="ru-RU" b="1" dirty="0"/>
              <a:t> — традиционное итальянское блюдо</a:t>
            </a:r>
            <a:r>
              <a:rPr lang="ru-RU" dirty="0"/>
              <a:t>. Конкретного человека, который придумал пиццу, назвать нельзя — это блюдо, подобно фольклорному произведению, является достоянием народа.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DD8B880-84B4-6FC2-98D6-C53FCB5DD5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>
                <a:solidFill>
                  <a:srgbClr val="FFC000"/>
                </a:solidFill>
              </a:rPr>
              <a:t>Макаронные изделия (паста) также </a:t>
            </a:r>
            <a:r>
              <a:rPr lang="ru-RU" dirty="0">
                <a:solidFill>
                  <a:srgbClr val="92D050"/>
                </a:solidFill>
              </a:rPr>
              <a:t>считаются национальным блюдом </a:t>
            </a:r>
            <a:r>
              <a:rPr lang="ru-RU" b="1" dirty="0">
                <a:solidFill>
                  <a:srgbClr val="92D050"/>
                </a:solidFill>
              </a:rPr>
              <a:t>итальянцев</a:t>
            </a:r>
            <a:r>
              <a:rPr lang="ru-RU" dirty="0">
                <a:solidFill>
                  <a:srgbClr val="92D050"/>
                </a:solidFill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28414382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A8E91A-8B90-6AB9-D3F5-813A1D830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7A5757D-A2D7-1C4C-8A2E-A0EB1392AB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0304" y="1146220"/>
            <a:ext cx="9093699" cy="4241628"/>
          </a:xfrm>
        </p:spPr>
        <p:txBody>
          <a:bodyPr>
            <a:normAutofit/>
          </a:bodyPr>
          <a:lstStyle/>
          <a:p>
            <a:r>
              <a:rPr lang="ru-RU" sz="4800" dirty="0">
                <a:solidFill>
                  <a:srgbClr val="FF0000"/>
                </a:solidFill>
              </a:rPr>
              <a:t>Винегрет.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1DA9E76-C830-31D3-D62F-B6DDEF47D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300" y="49530"/>
            <a:ext cx="8596669" cy="6758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1331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CC523A-C2E6-F536-FF7C-6FDDD1CD8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56823"/>
            <a:ext cx="8596668" cy="1442433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Винегрет — блюдо русской кухни.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B397656-44A9-B1DD-94C4-9E9D872C86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F3F15F-6985-3C73-82DF-B259EB913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90" y="2099256"/>
            <a:ext cx="8062174" cy="439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0759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D2C073-B7B6-3DA1-8FF1-3F3450BB0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9543C4B-6D06-78C2-8868-8DA93B10D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1666430"/>
            <a:ext cx="8596668" cy="3721418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Вареники с вишней </a:t>
            </a:r>
          </a:p>
          <a:p>
            <a:r>
              <a:rPr lang="ru-RU" sz="2800" dirty="0">
                <a:solidFill>
                  <a:srgbClr val="FF0000"/>
                </a:solidFill>
              </a:rPr>
              <a:t>(галушки).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E2BEB2C-F7EC-1B76-5BEF-A683C65F4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165" y="-111095"/>
            <a:ext cx="7987268" cy="715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8965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FFE10E-4B9B-7A89-890D-976B90F58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948584"/>
            <a:ext cx="8596668" cy="2264636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Вареники с вишней — </a:t>
            </a:r>
            <a:r>
              <a:rPr lang="ru-RU" b="1" dirty="0">
                <a:solidFill>
                  <a:srgbClr val="FF0000"/>
                </a:solidFill>
              </a:rPr>
              <a:t>украинское национальное блюдо</a:t>
            </a:r>
            <a:r>
              <a:rPr lang="ru-RU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92C94C5-2914-FD8D-BAEB-E7827DC35C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2768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9CC33A-F34C-7017-FBCF-BC94B74FB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318B274-4610-B298-6F82-4C36C2E213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896816"/>
            <a:ext cx="8596668" cy="967154"/>
          </a:xfrm>
        </p:spPr>
        <p:txBody>
          <a:bodyPr/>
          <a:lstStyle/>
          <a:p>
            <a:r>
              <a:rPr lang="ru-RU" dirty="0" err="1">
                <a:solidFill>
                  <a:srgbClr val="C00000"/>
                </a:solidFill>
              </a:rPr>
              <a:t>Сумалак</a:t>
            </a:r>
            <a:r>
              <a:rPr lang="ru-RU" dirty="0">
                <a:solidFill>
                  <a:srgbClr val="C00000"/>
                </a:solidFill>
              </a:rPr>
              <a:t> (сладкая </a:t>
            </a:r>
          </a:p>
          <a:p>
            <a:r>
              <a:rPr lang="ru-RU" dirty="0">
                <a:solidFill>
                  <a:srgbClr val="C00000"/>
                </a:solidFill>
              </a:rPr>
              <a:t>густая паста).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737E67E-7272-22FE-0BD9-B1E40DEB0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911" y="0"/>
            <a:ext cx="90770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35215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95C007-91C4-2C65-B89E-0BDFCF062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149255D-9239-0F28-ACCA-1D1C3276C8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1696915"/>
            <a:ext cx="8596668" cy="3690933"/>
          </a:xfrm>
        </p:spPr>
        <p:txBody>
          <a:bodyPr>
            <a:normAutofit/>
          </a:bodyPr>
          <a:lstStyle/>
          <a:p>
            <a:r>
              <a:rPr lang="ru-RU" sz="3200" b="1" dirty="0" err="1">
                <a:solidFill>
                  <a:srgbClr val="C00000"/>
                </a:solidFill>
              </a:rPr>
              <a:t>Сумаляк</a:t>
            </a:r>
            <a:r>
              <a:rPr lang="ru-RU" sz="3200" dirty="0">
                <a:solidFill>
                  <a:srgbClr val="C00000"/>
                </a:solidFill>
              </a:rPr>
              <a:t> (</a:t>
            </a:r>
            <a:r>
              <a:rPr lang="ru-RU" sz="3200" dirty="0" err="1">
                <a:solidFill>
                  <a:srgbClr val="C00000"/>
                </a:solidFill>
              </a:rPr>
              <a:t>сумалак</a:t>
            </a:r>
            <a:r>
              <a:rPr lang="ru-RU" sz="3200" dirty="0">
                <a:solidFill>
                  <a:srgbClr val="C00000"/>
                </a:solidFill>
              </a:rPr>
              <a:t>, </a:t>
            </a:r>
            <a:r>
              <a:rPr lang="ru-RU" sz="3200" dirty="0" err="1">
                <a:solidFill>
                  <a:srgbClr val="C00000"/>
                </a:solidFill>
              </a:rPr>
              <a:t>суманак</a:t>
            </a:r>
            <a:r>
              <a:rPr lang="ru-RU" sz="3200" dirty="0">
                <a:solidFill>
                  <a:srgbClr val="C00000"/>
                </a:solidFill>
              </a:rPr>
              <a:t>) — </a:t>
            </a:r>
            <a:r>
              <a:rPr lang="ru-RU" sz="3200" b="1" dirty="0">
                <a:solidFill>
                  <a:srgbClr val="C00000"/>
                </a:solidFill>
              </a:rPr>
              <a:t>праздничное блюдо узбекской кухни</a:t>
            </a:r>
            <a:r>
              <a:rPr lang="ru-RU" sz="3200" dirty="0">
                <a:solidFill>
                  <a:srgbClr val="C00000"/>
                </a:solidFill>
              </a:rPr>
              <a:t>. Готовится из </a:t>
            </a:r>
            <a:r>
              <a:rPr lang="ru-RU" sz="3200" dirty="0" err="1">
                <a:solidFill>
                  <a:srgbClr val="C00000"/>
                </a:solidFill>
              </a:rPr>
              <a:t>пророщённых</a:t>
            </a:r>
            <a:r>
              <a:rPr lang="ru-RU" sz="3200" dirty="0">
                <a:solidFill>
                  <a:srgbClr val="C00000"/>
                </a:solidFill>
              </a:rPr>
              <a:t> зёрен пшеницы. Входит в состав праздничного стола весеннего праздника Навруз.</a:t>
            </a:r>
          </a:p>
        </p:txBody>
      </p:sp>
    </p:spTree>
    <p:extLst>
      <p:ext uri="{BB962C8B-B14F-4D97-AF65-F5344CB8AC3E}">
        <p14:creationId xmlns:p14="http://schemas.microsoft.com/office/powerpoint/2010/main" val="33075619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CD2778-C5EB-A9A7-6EED-74E72DA8D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4F14A6F-2092-1358-BA15-24C6194A6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0003" y="1367327"/>
            <a:ext cx="9144000" cy="2221907"/>
          </a:xfrm>
        </p:spPr>
        <p:txBody>
          <a:bodyPr>
            <a:normAutofit/>
          </a:bodyPr>
          <a:lstStyle/>
          <a:p>
            <a:r>
              <a:rPr lang="ru-RU" sz="3500" dirty="0">
                <a:solidFill>
                  <a:srgbClr val="FFC000"/>
                </a:solidFill>
              </a:rPr>
              <a:t>Круассаны.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9D8CD8A-53D0-DC30-6C36-8ECD0FDC6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68366"/>
            <a:ext cx="9144000" cy="689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43724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1A227F-63C9-89B6-2296-9A2EFA859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0FA55AC-0609-7F0C-3171-A663535F0A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1469877"/>
            <a:ext cx="8596668" cy="3917971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C000"/>
                </a:solidFill>
              </a:rPr>
              <a:t>Круассаны</a:t>
            </a:r>
            <a:r>
              <a:rPr lang="ru-RU" sz="3200" dirty="0">
                <a:solidFill>
                  <a:srgbClr val="FFC000"/>
                </a:solidFill>
              </a:rPr>
              <a:t> — </a:t>
            </a:r>
            <a:r>
              <a:rPr lang="ru-RU" sz="3200" b="1" dirty="0">
                <a:solidFill>
                  <a:srgbClr val="FFC000"/>
                </a:solidFill>
              </a:rPr>
              <a:t>продукт французской кухни</a:t>
            </a:r>
            <a:r>
              <a:rPr lang="ru-RU" sz="3200" dirty="0">
                <a:solidFill>
                  <a:srgbClr val="FFC000"/>
                </a:solidFill>
              </a:rPr>
              <a:t>, своеобразный символ этой страны.</a:t>
            </a:r>
          </a:p>
        </p:txBody>
      </p:sp>
    </p:spTree>
    <p:extLst>
      <p:ext uri="{BB962C8B-B14F-4D97-AF65-F5344CB8AC3E}">
        <p14:creationId xmlns:p14="http://schemas.microsoft.com/office/powerpoint/2010/main" val="43127422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Profile\Win7\Desktop\Literatur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524001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810" y="218941"/>
            <a:ext cx="5745191" cy="1711459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rgbClr val="FF0000"/>
                </a:solidFill>
                <a:latin typeface="Monotype Corsiva" pitchFamily="66" charset="0"/>
              </a:rPr>
              <a:t>Заповеди речевого этикета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63552" y="609600"/>
            <a:ext cx="8229600" cy="624839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>
                <a:latin typeface="Monotype Corsiva" pitchFamily="66" charset="0"/>
              </a:rPr>
              <a:t>1.Всегда знай, с какой целью и зачем говоришь.</a:t>
            </a:r>
          </a:p>
          <a:p>
            <a:pPr algn="ctr">
              <a:buNone/>
            </a:pPr>
            <a:r>
              <a:rPr lang="ru-RU" sz="2800" dirty="0">
                <a:latin typeface="Monotype Corsiva" pitchFamily="66" charset="0"/>
              </a:rPr>
              <a:t>2. Помни, что вежливость- основа речевого поведения.</a:t>
            </a:r>
          </a:p>
          <a:p>
            <a:pPr algn="ctr">
              <a:buNone/>
            </a:pPr>
            <a:r>
              <a:rPr lang="ru-RU" sz="2800" dirty="0">
                <a:latin typeface="Monotype Corsiva" pitchFamily="66" charset="0"/>
              </a:rPr>
              <a:t>3. Уважай собеседника, не перебивай его.</a:t>
            </a:r>
          </a:p>
          <a:p>
            <a:pPr algn="ctr">
              <a:buNone/>
            </a:pPr>
            <a:r>
              <a:rPr lang="ru-RU" sz="2800" dirty="0">
                <a:latin typeface="Monotype Corsiva" pitchFamily="66" charset="0"/>
              </a:rPr>
              <a:t>4. Если твой собеседник допускает речевые  погрешности, старайся очень тактично помочь ему от них избавиться</a:t>
            </a:r>
          </a:p>
          <a:p>
            <a:pPr algn="ctr">
              <a:buNone/>
            </a:pPr>
            <a:r>
              <a:rPr lang="ru-RU" sz="2800" dirty="0">
                <a:latin typeface="Monotype Corsiva" pitchFamily="66" charset="0"/>
              </a:rPr>
              <a:t>5. Говори просто, четко, понятно.</a:t>
            </a:r>
          </a:p>
          <a:p>
            <a:pPr algn="ctr">
              <a:buNone/>
            </a:pPr>
            <a:r>
              <a:rPr lang="ru-RU" sz="2800" dirty="0">
                <a:latin typeface="Monotype Corsiva" pitchFamily="66" charset="0"/>
              </a:rPr>
              <a:t>6. Не думай, что, употребляя грубые слова, ты кажешься взрослее.</a:t>
            </a:r>
          </a:p>
          <a:p>
            <a:pPr algn="ctr">
              <a:buNone/>
            </a:pPr>
            <a:r>
              <a:rPr lang="ru-RU" sz="2800" dirty="0">
                <a:latin typeface="Monotype Corsiva" pitchFamily="66" charset="0"/>
              </a:rPr>
              <a:t>7. Употребляй только те слова, значение которых               для тебя совершенно понятно.</a:t>
            </a:r>
          </a:p>
          <a:p>
            <a:pPr>
              <a:buNone/>
            </a:pPr>
            <a:endParaRPr lang="ru-RU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xn--13-6kc3bfpc1b8b.xn--p1ai/_nw/5/4646368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12192000" cy="691433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Monotype Corsiva" pitchFamily="66" charset="0"/>
              </a:rPr>
              <a:t>В день родного языка</a:t>
            </a:r>
            <a:endParaRPr lang="ru-RU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07768" y="592428"/>
            <a:ext cx="6275040" cy="593291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800" dirty="0">
                <a:solidFill>
                  <a:srgbClr val="FF0000"/>
                </a:solidFill>
                <a:latin typeface="Monotype Corsiva" pitchFamily="66" charset="0"/>
              </a:rPr>
              <a:t>Мы станем ценить каждое слово, </a:t>
            </a:r>
          </a:p>
          <a:p>
            <a:pPr algn="ctr">
              <a:buNone/>
            </a:pPr>
            <a:r>
              <a:rPr lang="ru-RU" sz="2800" dirty="0">
                <a:solidFill>
                  <a:srgbClr val="FF0000"/>
                </a:solidFill>
                <a:latin typeface="Monotype Corsiva" pitchFamily="66" charset="0"/>
              </a:rPr>
              <a:t>Участь его была не легка,</a:t>
            </a:r>
          </a:p>
          <a:p>
            <a:pPr algn="ctr">
              <a:buNone/>
            </a:pPr>
            <a:r>
              <a:rPr lang="ru-RU" sz="2800" dirty="0">
                <a:solidFill>
                  <a:srgbClr val="FF0000"/>
                </a:solidFill>
                <a:latin typeface="Monotype Corsiva" pitchFamily="66" charset="0"/>
              </a:rPr>
              <a:t>Но мы сохраним наследие живое!</a:t>
            </a:r>
          </a:p>
          <a:p>
            <a:pPr algn="ctr">
              <a:buNone/>
            </a:pPr>
            <a:r>
              <a:rPr lang="ru-RU" sz="2800" dirty="0">
                <a:solidFill>
                  <a:srgbClr val="FF0000"/>
                </a:solidFill>
                <a:latin typeface="Monotype Corsiva" pitchFamily="66" charset="0"/>
              </a:rPr>
              <a:t>Прадеды наши и наши отцы</a:t>
            </a:r>
          </a:p>
          <a:p>
            <a:pPr algn="ctr">
              <a:buNone/>
            </a:pPr>
            <a:r>
              <a:rPr lang="ru-RU" sz="2800" dirty="0">
                <a:solidFill>
                  <a:srgbClr val="FF0000"/>
                </a:solidFill>
                <a:latin typeface="Monotype Corsiva" pitchFamily="66" charset="0"/>
              </a:rPr>
              <a:t>Нам передали красу неземную</a:t>
            </a:r>
          </a:p>
          <a:p>
            <a:pPr algn="ctr">
              <a:buNone/>
            </a:pPr>
            <a:r>
              <a:rPr lang="ru-RU" sz="2800" dirty="0">
                <a:solidFill>
                  <a:srgbClr val="FF0000"/>
                </a:solidFill>
                <a:latin typeface="Monotype Corsiva" pitchFamily="66" charset="0"/>
              </a:rPr>
              <a:t>Русского слова из русской души,</a:t>
            </a:r>
          </a:p>
          <a:p>
            <a:pPr algn="ctr">
              <a:buNone/>
            </a:pPr>
            <a:r>
              <a:rPr lang="ru-RU" sz="2800" dirty="0">
                <a:solidFill>
                  <a:srgbClr val="FF0000"/>
                </a:solidFill>
                <a:latin typeface="Monotype Corsiva" pitchFamily="66" charset="0"/>
              </a:rPr>
              <a:t>Что задевает всех нас за живое.</a:t>
            </a:r>
          </a:p>
          <a:p>
            <a:pPr algn="ctr">
              <a:buNone/>
            </a:pPr>
            <a:r>
              <a:rPr lang="ru-RU" sz="2800" dirty="0">
                <a:solidFill>
                  <a:srgbClr val="FF0000"/>
                </a:solidFill>
                <a:latin typeface="Monotype Corsiva" pitchFamily="66" charset="0"/>
              </a:rPr>
              <a:t>С праздником Вас, весь российский народ</a:t>
            </a:r>
          </a:p>
          <a:p>
            <a:pPr algn="ctr">
              <a:buNone/>
            </a:pPr>
            <a:r>
              <a:rPr lang="ru-RU" sz="2800" dirty="0">
                <a:solidFill>
                  <a:srgbClr val="FF0000"/>
                </a:solidFill>
                <a:latin typeface="Monotype Corsiva" pitchFamily="66" charset="0"/>
              </a:rPr>
              <a:t>Мы поздравляем и смело желаем</a:t>
            </a:r>
          </a:p>
          <a:p>
            <a:pPr algn="ctr">
              <a:buNone/>
            </a:pPr>
            <a:r>
              <a:rPr lang="ru-RU" sz="2800" dirty="0">
                <a:solidFill>
                  <a:srgbClr val="FF0000"/>
                </a:solidFill>
                <a:latin typeface="Monotype Corsiva" pitchFamily="66" charset="0"/>
              </a:rPr>
              <a:t>Освободиться от бренных забот.</a:t>
            </a:r>
          </a:p>
          <a:p>
            <a:pPr algn="ctr">
              <a:buNone/>
            </a:pPr>
            <a:r>
              <a:rPr lang="ru-RU" sz="2800" dirty="0">
                <a:solidFill>
                  <a:srgbClr val="FF0000"/>
                </a:solidFill>
                <a:latin typeface="Monotype Corsiva" pitchFamily="66" charset="0"/>
              </a:rPr>
              <a:t>И пусть страна зацветёт, процветает!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260</TotalTime>
  <Words>1228</Words>
  <Application>Microsoft Office PowerPoint</Application>
  <PresentationFormat>Широкоэкранный</PresentationFormat>
  <Paragraphs>128</Paragraphs>
  <Slides>46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52" baseType="lpstr">
      <vt:lpstr>Arial</vt:lpstr>
      <vt:lpstr>Monotype Corsiva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Эта дата была выбрана не случайно, а в знак памяти событий 21 февраля 1952 года, когда в Дакке, столице нынешней Бангладеш, от пуль полицейских погибли студенты- участники демонстрации в знак своего родного языка. </vt:lpstr>
      <vt:lpstr>В разных странах мира люди сегодня говорят на 6000 языках</vt:lpstr>
      <vt:lpstr>Вавилонское столпотворение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Надвигающаяся катастрофа-вымирание русского языка</vt:lpstr>
      <vt:lpstr>Чрезмерное заимствование   молодежный сленг</vt:lpstr>
      <vt:lpstr>Презентация PowerPoint</vt:lpstr>
      <vt:lpstr>Слова-паразиты</vt:lpstr>
      <vt:lpstr>Мы всегда должны помнить, что наша речь - это наша визитная карточка. Ведь не случайно Сократ сказал: «Заговори же ты, чтобы я тебя узнал, наконец!».</vt:lpstr>
      <vt:lpstr>Презентация PowerPoint</vt:lpstr>
      <vt:lpstr>Как невозможно представить землю без сеятеля, жизнь без хлеба, человека - без родины, так и великий русский  язык невозможно представить без пословиц и поговорок.  </vt:lpstr>
      <vt:lpstr>Дополни пословицу</vt:lpstr>
      <vt:lpstr>Презентация PowerPoint</vt:lpstr>
      <vt:lpstr>Презентация PowerPoint</vt:lpstr>
      <vt:lpstr>Крылатые выражения</vt:lpstr>
      <vt:lpstr>  «Загадка, загаданная пословицей»   Кто в ней не бывал,  красоты не видал.  Она - что гра­нит, никто ее не победит.  Она слезам не верит.  Назовите этот город. (…..)   </vt:lpstr>
      <vt:lpstr>   Без него и колокол нем.  Он болтает, а голова отве­чает.  Он до Киева доведет.  О каком органе полости рта речь? (…..) </vt:lpstr>
      <vt:lpstr>Человек без них,  что дерево без корней.  Они позна­ются в беде.  Не имей сто рублей, а имей сто их. Кто это?  (…..) </vt:lpstr>
      <vt:lpstr>Его вешают, приходя в уныние; его задирают, зазнаваясь;  его всюду суют, вмешиваясь,  не в свое дело.  (…..)   </vt:lpstr>
      <vt:lpstr>В этом городе грибы с глазами:  их едят, а они глядят. ( …)</vt:lpstr>
      <vt:lpstr>  голоден, как …          упрям, как … колючий, как… изворотлив, как… надут, как.  здоров, как… труслив, как … хитёр, как … нем, как … болтлив, как …  СЛОВА ДЛЯ СПРАВОК:  волк, рыба, уж, бык, лиса, ёж, индюк, сорока, заяц,  осёл. </vt:lpstr>
      <vt:lpstr>«Блюда разных народов».</vt:lpstr>
      <vt:lpstr>Пицца.Макароны (паста). </vt:lpstr>
      <vt:lpstr>Пицца — традиционное итальянское блюдо. Конкретного человека, который придумал пиццу, назвать нельзя — это блюдо, подобно фольклорному произведению, является достоянием народа.</vt:lpstr>
      <vt:lpstr>Презентация PowerPoint</vt:lpstr>
      <vt:lpstr>Винегрет — блюдо русской кухни.</vt:lpstr>
      <vt:lpstr>Презентация PowerPoint</vt:lpstr>
      <vt:lpstr>Вареники с вишней — украинское национальное блюдо.</vt:lpstr>
      <vt:lpstr>Презентация PowerPoint</vt:lpstr>
      <vt:lpstr>Презентация PowerPoint</vt:lpstr>
      <vt:lpstr>Презентация PowerPoint</vt:lpstr>
      <vt:lpstr>Презентация PowerPoint</vt:lpstr>
      <vt:lpstr>Заповеди речевого этикета</vt:lpstr>
      <vt:lpstr>В день родного языка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Admin</cp:lastModifiedBy>
  <cp:revision>26</cp:revision>
  <dcterms:created xsi:type="dcterms:W3CDTF">2025-12-18T16:49:10Z</dcterms:created>
  <dcterms:modified xsi:type="dcterms:W3CDTF">2025-12-31T09:30:33Z</dcterms:modified>
</cp:coreProperties>
</file>