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56" r:id="rId2"/>
    <p:sldId id="260" r:id="rId3"/>
    <p:sldId id="306" r:id="rId4"/>
    <p:sldId id="293" r:id="rId5"/>
    <p:sldId id="304" r:id="rId6"/>
    <p:sldId id="294" r:id="rId7"/>
    <p:sldId id="307" r:id="rId8"/>
    <p:sldId id="291" r:id="rId9"/>
    <p:sldId id="298" r:id="rId10"/>
    <p:sldId id="303" r:id="rId11"/>
    <p:sldId id="292" r:id="rId12"/>
    <p:sldId id="302" r:id="rId13"/>
    <p:sldId id="295" r:id="rId14"/>
    <p:sldId id="308" r:id="rId15"/>
    <p:sldId id="296" r:id="rId16"/>
    <p:sldId id="299" r:id="rId17"/>
    <p:sldId id="29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E2B64D-3AB3-46F6-822D-C3941397FC05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74BD35-E04A-44DC-9814-5AB91368905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463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9793" y="476672"/>
            <a:ext cx="6120679" cy="1296143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18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800" b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3425" y="2060848"/>
            <a:ext cx="8291784" cy="4608512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ru-RU" sz="11200" b="1" dirty="0" smtClean="0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</a:p>
          <a:p>
            <a:pPr algn="ctr"/>
            <a:r>
              <a:rPr lang="ru-RU" sz="11200" b="1" dirty="0" smtClean="0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ВЫПУСКНАЯ КВАЛИФИКАЦИОННАЯ РАБОТА</a:t>
            </a:r>
          </a:p>
          <a:p>
            <a:pPr algn="ctr"/>
            <a:endParaRPr lang="ru-RU" sz="4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КАМЕРНАЯ </a:t>
            </a:r>
            <a:r>
              <a:rPr lang="ru-RU" sz="8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РАЗРАБОТКА МЕСТОРОЖДЕНИЯ СУЛЬФИДНО-НИКЕЛЕВЫХ РУД В УСЛОВИЯХ ООО «ЗАПОЛЯРНАЯ СТРОИТЕЛЬНАЯ КОМПАНИЯ  РУДНИК «ТАЙМЫРСКИЙ</a:t>
            </a:r>
            <a:r>
              <a:rPr lang="ru-RU" sz="8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55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5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</a:t>
            </a:r>
          </a:p>
          <a:p>
            <a:pPr algn="r"/>
            <a:r>
              <a:rPr lang="ru-RU" sz="5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студент группы ПР-20/11з  </a:t>
            </a:r>
          </a:p>
          <a:p>
            <a:pPr algn="r"/>
            <a:r>
              <a:rPr lang="ru-RU" sz="5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Помыткин</a:t>
            </a:r>
            <a:r>
              <a:rPr lang="ru-RU" sz="5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В.А.</a:t>
            </a:r>
          </a:p>
          <a:p>
            <a:pPr algn="r"/>
            <a:r>
              <a:rPr lang="ru-RU" sz="5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Руководитель: </a:t>
            </a:r>
          </a:p>
          <a:p>
            <a:pPr algn="r"/>
            <a:r>
              <a:rPr lang="ru-RU" sz="5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Шевкунова Т.П.</a:t>
            </a:r>
            <a:endParaRPr lang="en-US" sz="55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Анжеро-Судженск</a:t>
            </a:r>
            <a:endParaRPr lang="ru-RU" sz="5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9"/>
            <a:ext cx="4104456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6840760" cy="576064"/>
          </a:xfrm>
        </p:spPr>
        <p:txBody>
          <a:bodyPr>
            <a:normAutofit fontScale="90000"/>
          </a:bodyPr>
          <a:lstStyle/>
          <a:p>
            <a:r>
              <a:rPr lang="ru-RU" sz="3100" cap="none" dirty="0" smtClean="0">
                <a:solidFill>
                  <a:srgbClr val="000000"/>
                </a:solidFill>
                <a:latin typeface="Times New Roman"/>
                <a:ea typeface="Times New Roman"/>
                <a:cs typeface="+mn-cs"/>
              </a:rPr>
              <a:t>Цель дипломного проекта</a:t>
            </a:r>
            <a:r>
              <a:rPr lang="ru-RU" sz="320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32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7752" y="949421"/>
            <a:ext cx="8496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Изучение </a:t>
            </a:r>
            <a:r>
              <a:rPr lang="ru-RU" sz="2400" dirty="0"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системы разработки </a:t>
            </a:r>
            <a:r>
              <a:rPr lang="ru-RU" sz="2400" dirty="0" err="1"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никелесодержащей</a:t>
            </a:r>
            <a:r>
              <a:rPr lang="ru-RU" sz="2400" dirty="0"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 рудной жилы «ООО «Заполярная строительная компания» рудник «Таймырский» Октябрьского </a:t>
            </a:r>
            <a:r>
              <a:rPr lang="ru-RU" sz="2400" dirty="0" smtClean="0"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месторождения</a:t>
            </a:r>
          </a:p>
          <a:p>
            <a:endParaRPr lang="ru-RU" sz="2400" dirty="0">
              <a:effectLst/>
              <a:latin typeface="Arial" panose="020B0604020202020204" pitchFamily="34" charset="0"/>
              <a:ea typeface="Times New Roman" panose="02020603050405020304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53816" y="2170126"/>
            <a:ext cx="73448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дипломного 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2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2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1032" y="3043360"/>
            <a:ext cx="84436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Wingdings" pitchFamily="2" charset="2"/>
              <a:buChar char="§"/>
            </a:pP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дать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общую характеристику рудника «Таймырский» Октябрьского месторождения</a:t>
            </a:r>
          </a:p>
          <a:p>
            <a:pPr marL="342900" lvl="0" indent="-342900">
              <a:buFont typeface="Wingdings" pitchFamily="2" charset="2"/>
              <a:buChar char="§"/>
            </a:pP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произвести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обзор современных способов подземной добычи руды;</a:t>
            </a:r>
          </a:p>
          <a:p>
            <a:pPr marL="342900" lvl="0" indent="-342900">
              <a:buFont typeface="Wingdings" pitchFamily="2" charset="2"/>
              <a:buChar char="§"/>
            </a:pP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произвести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анализ безопасности и определение рисков технологического процесса;</a:t>
            </a:r>
          </a:p>
          <a:p>
            <a:pPr marL="342900" lvl="0" indent="-342900">
              <a:buFont typeface="Wingdings" pitchFamily="2" charset="2"/>
              <a:buChar char="§"/>
            </a:pP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произвести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анализ окружающей среды, которая может быть затронута хозяйственной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ea typeface="Times New Roman" panose="02020603050405020304"/>
                <a:cs typeface="Times New Roman" pitchFamily="18" charset="0"/>
              </a:rPr>
              <a:t>деятельностью рудника.</a:t>
            </a:r>
            <a:endParaRPr lang="ru-RU" sz="2400" dirty="0">
              <a:solidFill>
                <a:prstClr val="black"/>
              </a:solidFill>
              <a:latin typeface="Times New Roman" pitchFamily="18" charset="0"/>
              <a:ea typeface="Times New Roman" panose="02020603050405020304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-633413"/>
            <a:ext cx="12192000" cy="8124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8774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67" y="1124744"/>
            <a:ext cx="7704855" cy="5542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116632"/>
            <a:ext cx="7776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000000"/>
                </a:solidFill>
                <a:latin typeface="Times New Roman"/>
                <a:ea typeface="Times New Roman"/>
              </a:rPr>
              <a:t>Местоположение рудника «Таймырский»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79754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332656"/>
            <a:ext cx="8424936" cy="6354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6273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24744"/>
            <a:ext cx="8064895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584" y="188640"/>
            <a:ext cx="76328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Модель вскрытия рудника «Таймырский»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785185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ownloader.disk.yandex.ru/preview/efda29e906280bd126cc60a59d02f3c60c2b09b877b686cf63ca833a1d721327/6664c4cf/ZVi--qj3BylmkrO6WgQ8yZKoFuYsVNkr2cwzfQkXdgDF1YuS6NMWTvEd4KoKLAOZq_J6bpmRyOJonT3VoXnDag%3D%3D?uid=0&amp;filename=IMG_4676y.jpg&amp;disposition=inline&amp;hash=&amp;limit=0&amp;content_type=image%2Fjpeg&amp;owner_uid=0&amp;tknv=v2&amp;size=1280x8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2696"/>
            <a:ext cx="8352928" cy="603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584" y="50201"/>
            <a:ext cx="76328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Клетевой ствол </a:t>
            </a:r>
            <a:r>
              <a:rPr lang="ru-RU" sz="2800" b="1" dirty="0">
                <a:solidFill>
                  <a:srgbClr val="000000"/>
                </a:solidFill>
                <a:latin typeface="Times New Roman"/>
                <a:ea typeface="Times New Roman"/>
              </a:rPr>
              <a:t>рудника «Таймырский» </a:t>
            </a:r>
            <a:endParaRPr lang="ru-RU" sz="28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2536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40767"/>
            <a:ext cx="8712968" cy="5256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260649"/>
            <a:ext cx="8352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Схема подготовки панелей транспортными уклонами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02" y="980728"/>
            <a:ext cx="8274596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332656"/>
            <a:ext cx="8280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Самоходная буровая установка </a:t>
            </a:r>
            <a:r>
              <a:rPr lang="en-US" sz="2800" b="1" dirty="0" err="1">
                <a:latin typeface="Times New Roman" pitchFamily="18" charset="0"/>
                <a:ea typeface="Calibri"/>
                <a:cs typeface="Times New Roman" pitchFamily="18" charset="0"/>
              </a:rPr>
              <a:t>Sandvik</a:t>
            </a:r>
            <a:r>
              <a:rPr lang="en-US" sz="2800" b="1" dirty="0">
                <a:latin typeface="Times New Roman" pitchFamily="18" charset="0"/>
                <a:ea typeface="Calibri"/>
                <a:cs typeface="Times New Roman" pitchFamily="18" charset="0"/>
              </a:rPr>
              <a:t> DL 420-7</a:t>
            </a:r>
            <a:r>
              <a:rPr lang="ru-RU" sz="28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84180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251520" y="1052736"/>
            <a:ext cx="8568951" cy="538416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83568" y="229086"/>
            <a:ext cx="7704855" cy="661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latin typeface="Times New Roman"/>
                <a:ea typeface="Calibri"/>
              </a:rPr>
              <a:t>Схема расположения шпуров</a:t>
            </a:r>
            <a:endParaRPr lang="ru-RU" sz="2800" b="1" dirty="0">
              <a:solidFill>
                <a:srgbClr val="000000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03207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0_01"/>
          <p:cNvPicPr/>
          <p:nvPr/>
        </p:nvPicPr>
        <p:blipFill>
          <a:blip r:embed="rId2" cstate="print">
            <a:lum bright="-30000" contrast="5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908721"/>
            <a:ext cx="4320479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683568" y="188640"/>
            <a:ext cx="80648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Варианты камерной системы разработки</a:t>
            </a:r>
          </a:p>
        </p:txBody>
      </p:sp>
      <p:pic>
        <p:nvPicPr>
          <p:cNvPr id="4" name="Рисунок 3" descr="10_02"/>
          <p:cNvPicPr/>
          <p:nvPr/>
        </p:nvPicPr>
        <p:blipFill>
          <a:blip r:embed="rId3" cstate="print">
            <a:lum bright="-12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908722"/>
            <a:ext cx="3960440" cy="2376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03"/>
          <p:cNvPicPr/>
          <p:nvPr/>
        </p:nvPicPr>
        <p:blipFill>
          <a:blip r:embed="rId4" cstate="print">
            <a:lum bright="-48000" contras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4005064"/>
            <a:ext cx="4032447" cy="230425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04"/>
          <p:cNvPicPr/>
          <p:nvPr/>
        </p:nvPicPr>
        <p:blipFill>
          <a:blip r:embed="rId5" cstate="print">
            <a:lum bright="-48000" contrast="6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571997" y="4005065"/>
            <a:ext cx="4320481" cy="23042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64096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Aft>
                <a:spcPts val="0"/>
              </a:spcAft>
            </a:pPr>
            <a:r>
              <a:rPr lang="ru-RU" sz="2800" b="1" dirty="0" smtClean="0">
                <a:latin typeface="Times New Roman"/>
                <a:ea typeface="Times New Roman"/>
              </a:rPr>
              <a:t>Самоходная </a:t>
            </a:r>
            <a:r>
              <a:rPr lang="ru-RU" sz="2800" b="1" dirty="0">
                <a:latin typeface="Times New Roman"/>
                <a:ea typeface="Times New Roman"/>
              </a:rPr>
              <a:t>зарядная машина CHARMEK </a:t>
            </a:r>
            <a:r>
              <a:rPr lang="ru-RU" sz="2800" b="1" dirty="0" smtClean="0">
                <a:latin typeface="Times New Roman"/>
                <a:ea typeface="Times New Roman"/>
              </a:rPr>
              <a:t>9805B</a:t>
            </a:r>
            <a:r>
              <a:rPr lang="ru-RU" sz="2400" b="1" dirty="0" smtClean="0">
                <a:latin typeface="Times New Roman"/>
                <a:ea typeface="Times New Roman"/>
              </a:rPr>
              <a:t> </a:t>
            </a:r>
            <a:endParaRPr lang="ru-RU" sz="2400" b="1" dirty="0">
              <a:effectLst/>
              <a:latin typeface="Times New Roman"/>
              <a:ea typeface="Times New Roman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96752"/>
            <a:ext cx="7920880" cy="518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41119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AppData\Local\Temp\ABBYY\PDFTransformer\12.00\media\image2.jpe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908720"/>
            <a:ext cx="8496944" cy="54006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95536" y="332657"/>
            <a:ext cx="83529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0000"/>
                </a:solidFill>
                <a:latin typeface="Times New Roman"/>
                <a:ea typeface="Times New Roman"/>
              </a:rPr>
              <a:t>Технологическая схема применения ДУ ПДМ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0281597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downloader.disk.yandex.ru/preview/0ac76f098eec85c2745b13e1e19526a2664dc2a9b652f050c68a42cd9864672c/6664c568/BUOwn5ohx33pthA8yfejWeVPYhg2gLS6sUvxPsOn-LL8c6m88Y0NsbZVxvOtQr0Hq_J6bpmRyOJonT3VoXnDag%3D%3D?uid=0&amp;filename=IMG_4841y.jpg&amp;disposition=inline&amp;hash=&amp;limit=0&amp;content_type=image%2Fjpeg&amp;owner_uid=0&amp;tknv=v2&amp;size=1280x8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8496944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144214"/>
            <a:ext cx="7848872" cy="1307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215">
              <a:lnSpc>
                <a:spcPct val="150000"/>
              </a:lnSpc>
            </a:pPr>
            <a:r>
              <a:rPr lang="ru-RU" sz="2800" b="1" dirty="0" smtClean="0">
                <a:solidFill>
                  <a:prstClr val="black"/>
                </a:solidFill>
                <a:latin typeface="Times New Roman"/>
                <a:ea typeface="Times New Roman"/>
              </a:rPr>
              <a:t>Погрузочно-доставочная   машина ПДМ </a:t>
            </a:r>
            <a:r>
              <a:rPr lang="ru-RU" sz="2800" b="1" dirty="0">
                <a:solidFill>
                  <a:prstClr val="black"/>
                </a:solidFill>
                <a:latin typeface="Times New Roman"/>
                <a:ea typeface="Times New Roman"/>
              </a:rPr>
              <a:t>CHARMEK 9805B</a:t>
            </a:r>
            <a:r>
              <a:rPr lang="ru-RU" sz="2400" b="1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200676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6606093"/>
              </p:ext>
            </p:extLst>
          </p:nvPr>
        </p:nvGraphicFramePr>
        <p:xfrm>
          <a:off x="467544" y="1286763"/>
          <a:ext cx="8229600" cy="4718757"/>
        </p:xfrm>
        <a:graphic>
          <a:graphicData uri="http://schemas.openxmlformats.org/drawingml/2006/table">
            <a:tbl>
              <a:tblPr/>
              <a:tblGrid>
                <a:gridCol w="5826556"/>
                <a:gridCol w="1285464"/>
                <a:gridCol w="1117580"/>
              </a:tblGrid>
              <a:tr h="398472">
                <a:tc row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Статья затрат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Всего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73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руб.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%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Вспомогательные материалы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24585339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96,0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Энергия на технологические цели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514328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2,0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Основная заработная плата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187311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0,7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Дополнительная заработная плата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51344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0,2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Единый социальный налог, 30%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62050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0,2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Амортизационные отчисления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219963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0,9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Итого по собственно очистным 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работам</a:t>
                      </a: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25620337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100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Затраты на нарезные выработки, руб.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7290540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Затраты на горно-подготовительные выработки, руб.</a:t>
                      </a:r>
                      <a:endParaRPr lang="ru-RU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1478842,65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Всего затрат на блок, руб</a:t>
                      </a:r>
                      <a:r>
                        <a:rPr lang="ru-RU" sz="20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34389719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733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Себестоимость по системе разработки, </a:t>
                      </a:r>
                      <a:r>
                        <a:rPr lang="ru-RU" sz="2000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руб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/т.</a:t>
                      </a:r>
                      <a:endParaRPr lang="ru-RU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Arial Unicode MS"/>
                        </a:rPr>
                        <a:t>322,1</a:t>
                      </a:r>
                      <a:endParaRPr lang="ru-RU" sz="20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39552" y="332656"/>
            <a:ext cx="82809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Калькуляция 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затрат </a:t>
            </a:r>
            <a:r>
              <a:rPr lang="ru-RU" sz="2800" b="1" dirty="0">
                <a:solidFill>
                  <a:prstClr val="black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системе разработки</a:t>
            </a:r>
            <a:endParaRPr lang="ru-RU" sz="28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7074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9"/>
            <a:ext cx="864096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Times New Roman"/>
                <a:ea typeface="Times New Roman"/>
              </a:rPr>
              <a:t>Безопасность</a:t>
            </a:r>
            <a:r>
              <a:rPr lang="ru-RU" sz="3200" b="1" dirty="0" smtClean="0">
                <a:latin typeface="Times New Roman"/>
                <a:ea typeface="Times New Roman"/>
              </a:rPr>
              <a:t> </a:t>
            </a:r>
            <a:r>
              <a:rPr lang="ru-RU" sz="2800" b="1" dirty="0" smtClean="0">
                <a:latin typeface="Times New Roman"/>
                <a:ea typeface="Times New Roman"/>
              </a:rPr>
              <a:t>и </a:t>
            </a:r>
            <a:r>
              <a:rPr lang="ru-RU" sz="2800" b="1" dirty="0" err="1" smtClean="0">
                <a:latin typeface="Times New Roman"/>
                <a:ea typeface="Times New Roman"/>
              </a:rPr>
              <a:t>экологичность</a:t>
            </a:r>
            <a:r>
              <a:rPr lang="ru-RU" sz="2800" b="1" dirty="0" smtClean="0">
                <a:latin typeface="Times New Roman"/>
                <a:ea typeface="Times New Roman"/>
              </a:rPr>
              <a:t>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о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беспечивается соблюдением требований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промышленной безопасности к организации ведения подземных горных 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работ и выполнением следующих мер: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1563" y="2046734"/>
            <a:ext cx="882047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lain"/>
            </a:pPr>
            <a:r>
              <a:rPr lang="ru-RU" sz="2800" dirty="0" smtClean="0">
                <a:latin typeface="Times New Roman"/>
                <a:ea typeface="Times New Roman"/>
              </a:rPr>
              <a:t>Меры </a:t>
            </a:r>
            <a:r>
              <a:rPr lang="ru-RU" sz="2800" dirty="0">
                <a:latin typeface="Times New Roman"/>
                <a:ea typeface="Times New Roman"/>
              </a:rPr>
              <a:t>безопасности при установке анкерной </a:t>
            </a:r>
            <a:r>
              <a:rPr lang="ru-RU" sz="2800" dirty="0" smtClean="0">
                <a:latin typeface="Times New Roman"/>
                <a:ea typeface="Times New Roman"/>
              </a:rPr>
              <a:t>крепи</a:t>
            </a:r>
          </a:p>
          <a:p>
            <a:pPr marL="457200" lvl="0" indent="-457200">
              <a:buAutoNum type="arabicPlain" startAt="2"/>
            </a:pPr>
            <a:r>
              <a:rPr lang="ru-RU" sz="2800" dirty="0" smtClean="0">
                <a:solidFill>
                  <a:prstClr val="black"/>
                </a:solidFill>
                <a:latin typeface="Times New Roman"/>
                <a:ea typeface="Times New Roman"/>
              </a:rPr>
              <a:t>Меры </a:t>
            </a:r>
            <a:r>
              <a:rPr lang="ru-RU" sz="2800" dirty="0">
                <a:solidFill>
                  <a:prstClr val="black"/>
                </a:solidFill>
                <a:latin typeface="Times New Roman"/>
                <a:ea typeface="Times New Roman"/>
              </a:rPr>
              <a:t>безопасности при ведении очистных </a:t>
            </a:r>
            <a:r>
              <a:rPr lang="ru-RU" sz="2800" dirty="0" smtClean="0">
                <a:solidFill>
                  <a:prstClr val="black"/>
                </a:solidFill>
                <a:latin typeface="Times New Roman"/>
                <a:ea typeface="Times New Roman"/>
              </a:rPr>
              <a:t>работ</a:t>
            </a:r>
          </a:p>
          <a:p>
            <a:pPr marL="457200" lvl="0" indent="-457200">
              <a:buAutoNum type="arabicPlain" startAt="2"/>
            </a:pPr>
            <a:r>
              <a:rPr lang="ru-RU" sz="2800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2800" dirty="0">
                <a:solidFill>
                  <a:prstClr val="black"/>
                </a:solidFill>
                <a:latin typeface="Times New Roman"/>
                <a:ea typeface="Times New Roman"/>
              </a:rPr>
              <a:t>Меры п</a:t>
            </a:r>
            <a:r>
              <a:rPr lang="ru-RU" sz="2800" dirty="0" smtClean="0">
                <a:solidFill>
                  <a:prstClr val="black"/>
                </a:solidFill>
                <a:latin typeface="Times New Roman"/>
                <a:ea typeface="Times New Roman"/>
              </a:rPr>
              <a:t>ожарная безопасности</a:t>
            </a:r>
          </a:p>
          <a:p>
            <a:pPr marL="457200" lvl="0" indent="-457200">
              <a:buAutoNum type="arabicPlain" startAt="4"/>
            </a:pPr>
            <a:r>
              <a:rPr lang="ru-RU" sz="2800" dirty="0" smtClean="0">
                <a:solidFill>
                  <a:prstClr val="black"/>
                </a:solidFill>
                <a:latin typeface="Times New Roman"/>
                <a:ea typeface="Times New Roman"/>
              </a:rPr>
              <a:t>План </a:t>
            </a:r>
            <a:r>
              <a:rPr lang="ru-RU" sz="2800" dirty="0">
                <a:solidFill>
                  <a:prstClr val="black"/>
                </a:solidFill>
                <a:latin typeface="Times New Roman"/>
                <a:ea typeface="Times New Roman"/>
              </a:rPr>
              <a:t>ликвидации аварий на подземном </a:t>
            </a:r>
            <a:r>
              <a:rPr lang="ru-RU" sz="2800" dirty="0" smtClean="0">
                <a:solidFill>
                  <a:prstClr val="black"/>
                </a:solidFill>
                <a:latin typeface="Times New Roman"/>
                <a:ea typeface="Times New Roman"/>
              </a:rPr>
              <a:t>руднике</a:t>
            </a:r>
          </a:p>
          <a:p>
            <a:pPr marL="457200" lvl="0" indent="-457200">
              <a:buAutoNum type="arabicPlain" startAt="4"/>
            </a:pPr>
            <a:r>
              <a:rPr lang="ru-RU" sz="2800" dirty="0" smtClean="0">
                <a:solidFill>
                  <a:prstClr val="black"/>
                </a:solidFill>
                <a:latin typeface="Times New Roman"/>
                <a:ea typeface="Times New Roman"/>
              </a:rPr>
              <a:t>Мероприятия </a:t>
            </a:r>
            <a:r>
              <a:rPr lang="ru-RU" sz="2800" dirty="0">
                <a:solidFill>
                  <a:prstClr val="black"/>
                </a:solidFill>
                <a:latin typeface="Times New Roman"/>
                <a:ea typeface="Times New Roman"/>
              </a:rPr>
              <a:t>по охране окружающей среды</a:t>
            </a:r>
          </a:p>
          <a:p>
            <a:pPr marL="457200" lvl="0" indent="-457200">
              <a:buAutoNum type="arabicPlain" startAt="4"/>
            </a:pPr>
            <a:endParaRPr lang="ru-RU" sz="2400" dirty="0" smtClean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lvl="0"/>
            <a:endParaRPr lang="ru-RU" sz="2400" dirty="0">
              <a:solidFill>
                <a:prstClr val="black"/>
              </a:solidFill>
              <a:latin typeface="Times New Roman"/>
              <a:ea typeface="Times New Roman"/>
            </a:endParaRPr>
          </a:p>
          <a:p>
            <a:pPr marL="457200" lvl="0" indent="-457200">
              <a:buAutoNum type="arabicPlain" startAt="4"/>
            </a:pPr>
            <a:endParaRPr lang="ru-RU" sz="2400" dirty="0" smtClean="0">
              <a:solidFill>
                <a:prstClr val="black"/>
              </a:solidFill>
            </a:endParaRPr>
          </a:p>
          <a:p>
            <a:pPr marL="457200" lvl="0" indent="-457200">
              <a:buAutoNum type="arabicPlain" startAt="2"/>
            </a:pPr>
            <a:endParaRPr lang="ru-RU" sz="2400" dirty="0">
              <a:solidFill>
                <a:prstClr val="black"/>
              </a:solidFill>
            </a:endParaRPr>
          </a:p>
          <a:p>
            <a:pPr marL="457200" indent="-457200">
              <a:buAutoNum type="arabicPlain"/>
            </a:pPr>
            <a:endParaRPr lang="ru-RU" sz="2400" dirty="0" smtClean="0">
              <a:latin typeface="Times New Roman"/>
              <a:ea typeface="Times New Roman"/>
            </a:endParaRPr>
          </a:p>
          <a:p>
            <a:pPr marL="457200" indent="-457200">
              <a:buAutoNum type="arabicPlain"/>
            </a:pPr>
            <a:endParaRPr lang="ru-RU" sz="2400" dirty="0" smtClean="0">
              <a:latin typeface="Times New Roman"/>
              <a:ea typeface="Times New Roman"/>
            </a:endParaRPr>
          </a:p>
          <a:p>
            <a:pPr marL="457200" indent="-457200">
              <a:buAutoNum type="arabicPlain"/>
            </a:pP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2060848"/>
            <a:ext cx="8604448" cy="5799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400" dirty="0" smtClean="0">
                <a:latin typeface="Times New Roman"/>
                <a:ea typeface="Times New Roman"/>
              </a:rPr>
              <a:t> </a:t>
            </a:r>
            <a:endParaRPr lang="ru-RU" sz="24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510650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9793" y="476672"/>
            <a:ext cx="6120679" cy="1296143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1800" b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800" b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3425" y="2060848"/>
            <a:ext cx="8291784" cy="4608512"/>
          </a:xfrm>
        </p:spPr>
        <p:txBody>
          <a:bodyPr>
            <a:normAutofit fontScale="25000" lnSpcReduction="20000"/>
          </a:bodyPr>
          <a:lstStyle/>
          <a:p>
            <a:pPr algn="ctr"/>
            <a:endParaRPr lang="ru-RU" sz="11200" b="1" dirty="0" smtClean="0">
              <a:solidFill>
                <a:schemeClr val="tx1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r>
              <a:rPr lang="ru-RU" sz="11200" b="1" dirty="0" smtClean="0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ВЫПУСКНАЯ КВАЛИФИКАЦИОННАЯ РАБОТА</a:t>
            </a:r>
          </a:p>
          <a:p>
            <a:pPr algn="ctr"/>
            <a:endParaRPr lang="ru-RU" sz="4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КАМЕРНАЯ </a:t>
            </a:r>
            <a:r>
              <a:rPr lang="ru-RU" sz="8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РАЗРАБОТКА МЕСТОРОЖДЕНИЯ СУЛЬФИДНО-НИКЕЛЕВЫХ РУД В УСЛОВИЯХ ООО «ЗАПОЛЯРНАЯ СТРОИТЕЛЬНАЯ КОМПАНИЯ  РУДНИК «ТАЙМЫРСКИЙ</a:t>
            </a:r>
            <a:r>
              <a:rPr lang="ru-RU" sz="8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55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5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Выполнил</a:t>
            </a:r>
          </a:p>
          <a:p>
            <a:pPr algn="r"/>
            <a:r>
              <a:rPr lang="ru-RU" sz="5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студент группы ПР-20/11з  </a:t>
            </a:r>
          </a:p>
          <a:p>
            <a:pPr algn="r"/>
            <a:r>
              <a:rPr lang="ru-RU" sz="55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Помыткин</a:t>
            </a:r>
            <a:r>
              <a:rPr lang="ru-RU" sz="5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В.А.</a:t>
            </a:r>
          </a:p>
          <a:p>
            <a:pPr algn="r"/>
            <a:r>
              <a:rPr lang="ru-RU" sz="5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Руководитель: </a:t>
            </a:r>
          </a:p>
          <a:p>
            <a:pPr algn="r"/>
            <a:r>
              <a:rPr lang="ru-RU" sz="5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Шевкунова Т.П.</a:t>
            </a:r>
            <a:endParaRPr lang="en-US" sz="55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Анжеро-Судженск</a:t>
            </a:r>
            <a:endParaRPr lang="ru-RU" sz="5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9"/>
            <a:ext cx="4104456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482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315</Words>
  <Application>Microsoft Office PowerPoint</Application>
  <PresentationFormat>Экран (4:3)</PresentationFormat>
  <Paragraphs>95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 </vt:lpstr>
      <vt:lpstr>Цель дипломного проекта: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профессиональное образовательное учреждение  «Анжеро-Судженский горный техникум»</dc:title>
  <dc:creator>User</dc:creator>
  <cp:lastModifiedBy>User</cp:lastModifiedBy>
  <cp:revision>109</cp:revision>
  <dcterms:created xsi:type="dcterms:W3CDTF">2020-05-24T16:12:00Z</dcterms:created>
  <dcterms:modified xsi:type="dcterms:W3CDTF">2025-04-21T14:11:44Z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ADB5026D75054298982DA8C8B5ED2A91</vt:lpwstr>
  </property>
  <property fmtid="{D5CDD505-2E9C-101B-9397-08002B2CF9AE}" pid="3" name="KSOProductBuildVer">
    <vt:lpwstr>1049-11.2.0.11537</vt:lpwstr>
  </property>
</Properties>
</file>