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6"/>
  </p:notesMasterIdLst>
  <p:sldIdLst>
    <p:sldId id="257" r:id="rId2"/>
    <p:sldId id="259" r:id="rId3"/>
    <p:sldId id="261" r:id="rId4"/>
    <p:sldId id="262" r:id="rId5"/>
    <p:sldId id="263" r:id="rId6"/>
    <p:sldId id="265" r:id="rId7"/>
    <p:sldId id="266" r:id="rId8"/>
    <p:sldId id="267" r:id="rId9"/>
    <p:sldId id="268" r:id="rId10"/>
    <p:sldId id="272" r:id="rId11"/>
    <p:sldId id="270" r:id="rId12"/>
    <p:sldId id="271" r:id="rId13"/>
    <p:sldId id="273" r:id="rId14"/>
    <p:sldId id="274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D000"/>
    <a:srgbClr val="FFFF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39A527-DB36-4D83-80A8-5893A6D42D2F}" type="datetimeFigureOut">
              <a:rPr lang="ru-RU" smtClean="0"/>
              <a:pPr/>
              <a:t>16.11.2016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C25692-C51C-4A7B-AEE5-E6DEAA209C3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16.11.2016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0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jpeg"/><Relationship Id="rId7" Type="http://schemas.openxmlformats.org/officeDocument/2006/relationships/image" Target="../media/image5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jpeg"/><Relationship Id="rId10" Type="http://schemas.openxmlformats.org/officeDocument/2006/relationships/image" Target="../media/image53.jpe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43[1]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70" name="WordArt 26"/>
          <p:cNvSpPr>
            <a:spLocks noChangeArrowheads="1" noChangeShapeType="1" noTextEdit="1"/>
          </p:cNvSpPr>
          <p:nvPr/>
        </p:nvSpPr>
        <p:spPr bwMode="auto">
          <a:xfrm>
            <a:off x="990600" y="762000"/>
            <a:ext cx="7467600" cy="1524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3600" kern="10" dirty="0">
              <a:ln w="31750">
                <a:solidFill>
                  <a:srgbClr val="000080"/>
                </a:solidFill>
                <a:round/>
                <a:headEnd/>
                <a:tailEnd/>
              </a:ln>
              <a:solidFill>
                <a:srgbClr val="CC66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onotype Corsiva"/>
            </a:endParaRPr>
          </a:p>
        </p:txBody>
      </p:sp>
      <p:sp>
        <p:nvSpPr>
          <p:cNvPr id="6171" name="WordArt 27"/>
          <p:cNvSpPr>
            <a:spLocks noChangeArrowheads="1" noChangeShapeType="1" noTextEdit="1"/>
          </p:cNvSpPr>
          <p:nvPr/>
        </p:nvSpPr>
        <p:spPr bwMode="auto">
          <a:xfrm>
            <a:off x="1331640" y="3717032"/>
            <a:ext cx="6624736" cy="20882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3600" kern="10" dirty="0">
                <a:ln w="22225">
                  <a:solidFill>
                    <a:srgbClr val="FF0066"/>
                  </a:solidFill>
                  <a:round/>
                  <a:headEnd/>
                  <a:tailEnd/>
                </a:ln>
                <a:solidFill>
                  <a:srgbClr val="FFFF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Неделя </a:t>
            </a:r>
            <a:r>
              <a:rPr lang="ru-RU" sz="3600" kern="10" dirty="0" smtClean="0">
                <a:ln w="22225">
                  <a:solidFill>
                    <a:srgbClr val="FF0066"/>
                  </a:solidFill>
                  <a:round/>
                  <a:headEnd/>
                  <a:tailEnd/>
                </a:ln>
                <a:solidFill>
                  <a:srgbClr val="FFFF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психологии</a:t>
            </a:r>
          </a:p>
          <a:p>
            <a:r>
              <a:rPr lang="ru-RU" sz="3600" kern="10" dirty="0" smtClean="0">
                <a:ln w="22225">
                  <a:solidFill>
                    <a:srgbClr val="FF0066"/>
                  </a:solidFill>
                  <a:round/>
                  <a:headEnd/>
                  <a:tailEnd/>
                </a:ln>
                <a:solidFill>
                  <a:srgbClr val="FFFF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      В МКДОУ </a:t>
            </a:r>
          </a:p>
          <a:p>
            <a:r>
              <a:rPr lang="ru-RU" sz="3600" kern="10" dirty="0" smtClean="0">
                <a:ln w="22225">
                  <a:solidFill>
                    <a:srgbClr val="FF0066"/>
                  </a:solidFill>
                  <a:round/>
                  <a:headEnd/>
                  <a:tailEnd/>
                </a:ln>
                <a:solidFill>
                  <a:srgbClr val="FFFF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   </a:t>
            </a:r>
            <a:r>
              <a:rPr lang="ru-RU" sz="3600" kern="10" dirty="0" err="1" smtClean="0">
                <a:ln w="22225">
                  <a:solidFill>
                    <a:srgbClr val="FF0066"/>
                  </a:solidFill>
                  <a:round/>
                  <a:headEnd/>
                  <a:tailEnd/>
                </a:ln>
                <a:solidFill>
                  <a:srgbClr val="FFFF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д</a:t>
            </a:r>
            <a:r>
              <a:rPr lang="en-US" sz="3600" kern="10" dirty="0" smtClean="0">
                <a:ln w="22225">
                  <a:solidFill>
                    <a:srgbClr val="FF0066"/>
                  </a:solidFill>
                  <a:round/>
                  <a:headEnd/>
                  <a:tailEnd/>
                </a:ln>
                <a:solidFill>
                  <a:srgbClr val="FFFF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/</a:t>
            </a:r>
            <a:r>
              <a:rPr lang="ru-RU" sz="3600" kern="10" dirty="0" smtClean="0">
                <a:ln w="22225">
                  <a:solidFill>
                    <a:srgbClr val="FF0066"/>
                  </a:solidFill>
                  <a:round/>
                  <a:headEnd/>
                  <a:tailEnd/>
                </a:ln>
                <a:solidFill>
                  <a:srgbClr val="FFFF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с «Солнышко»</a:t>
            </a:r>
            <a:endParaRPr lang="ru-RU" sz="3600" kern="10" dirty="0">
              <a:ln w="22225">
                <a:solidFill>
                  <a:srgbClr val="FF0066"/>
                </a:solidFill>
                <a:round/>
                <a:headEnd/>
                <a:tailEnd/>
              </a:ln>
              <a:solidFill>
                <a:srgbClr val="FFFF99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onotype Corsiva"/>
            </a:endParaRPr>
          </a:p>
        </p:txBody>
      </p:sp>
      <p:sp>
        <p:nvSpPr>
          <p:cNvPr id="6175" name="Rectangle 31"/>
          <p:cNvSpPr>
            <a:spLocks noChangeArrowheads="1"/>
          </p:cNvSpPr>
          <p:nvPr/>
        </p:nvSpPr>
        <p:spPr bwMode="auto">
          <a:xfrm>
            <a:off x="304800" y="6096000"/>
            <a:ext cx="8534400" cy="533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ru-RU" sz="2400" dirty="0" smtClean="0">
                <a:solidFill>
                  <a:srgbClr val="800080"/>
                </a:solidFill>
              </a:rPr>
              <a:t>            Составитель:    Демина Т.Г.        педагог-психолог </a:t>
            </a:r>
            <a:endParaRPr lang="ru-RU" sz="2400" dirty="0">
              <a:solidFill>
                <a:srgbClr val="80008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548680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3600" i="1" dirty="0" smtClean="0">
                <a:solidFill>
                  <a:srgbClr val="FF0000"/>
                </a:solidFill>
              </a:rPr>
              <a:t> </a:t>
            </a:r>
            <a:r>
              <a:rPr lang="ru-RU" sz="3600" b="1" i="1" dirty="0" smtClean="0">
                <a:solidFill>
                  <a:srgbClr val="FF0000"/>
                </a:solidFill>
              </a:rPr>
              <a:t>«Пусть наша жизнь будет интересной                         </a:t>
            </a:r>
          </a:p>
          <a:p>
            <a:r>
              <a:rPr lang="ru-RU" sz="3600" b="1" i="1" dirty="0" smtClean="0">
                <a:solidFill>
                  <a:srgbClr val="FF0000"/>
                </a:solidFill>
              </a:rPr>
              <a:t>                                  и яркой!»</a:t>
            </a:r>
            <a:r>
              <a:rPr lang="ru-RU" sz="3600" i="1" dirty="0" smtClean="0">
                <a:solidFill>
                  <a:srgbClr val="FF0000"/>
                </a:solidFill>
              </a:rPr>
              <a:t>.</a:t>
            </a:r>
            <a:endParaRPr lang="ru-RU" sz="3600" i="1" dirty="0">
              <a:solidFill>
                <a:srgbClr val="FF0000"/>
              </a:solidFill>
            </a:endParaRPr>
          </a:p>
        </p:txBody>
      </p:sp>
      <p:pic>
        <p:nvPicPr>
          <p:cNvPr id="15" name="Picture 2" descr="http://nachalo4ka.ru/wp-content/uploads/2014/08/0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844824"/>
            <a:ext cx="1656184" cy="1656184"/>
          </a:xfrm>
          <a:prstGeom prst="rect">
            <a:avLst/>
          </a:prstGeom>
          <a:noFill/>
        </p:spPr>
      </p:pic>
      <p:pic>
        <p:nvPicPr>
          <p:cNvPr id="10242" name="Picture 2" descr="http://nachalo4ka.ru/wp-content/uploads/2014/08/0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1268760"/>
            <a:ext cx="1502904" cy="2495112"/>
          </a:xfrm>
          <a:prstGeom prst="rect">
            <a:avLst/>
          </a:prstGeom>
          <a:noFill/>
        </p:spPr>
      </p:pic>
      <p:pic>
        <p:nvPicPr>
          <p:cNvPr id="13316" name="Picture 4" descr="http://www.uchportfolio.ru/users_content/5cd5058bca53951ffa7801bcdf421651/images/sm_fu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916832"/>
            <a:ext cx="1728192" cy="157561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51[1]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9" name="WordArt 3"/>
          <p:cNvSpPr>
            <a:spLocks noChangeArrowheads="1" noChangeShapeType="1" noTextEdit="1"/>
          </p:cNvSpPr>
          <p:nvPr/>
        </p:nvSpPr>
        <p:spPr bwMode="auto">
          <a:xfrm>
            <a:off x="1143000" y="304800"/>
            <a:ext cx="73152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4400" kern="10">
                <a:ln w="222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Цели мероприятия</a:t>
            </a:r>
          </a:p>
        </p:txBody>
      </p:sp>
      <p:sp>
        <p:nvSpPr>
          <p:cNvPr id="14363" name="Rectangle 27"/>
          <p:cNvSpPr>
            <a:spLocks noChangeArrowheads="1"/>
          </p:cNvSpPr>
          <p:nvPr/>
        </p:nvSpPr>
        <p:spPr bwMode="auto">
          <a:xfrm>
            <a:off x="457200" y="1752600"/>
            <a:ext cx="37338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800">
                <a:solidFill>
                  <a:srgbClr val="660066"/>
                </a:solidFill>
              </a:rPr>
              <a:t>♦</a:t>
            </a:r>
            <a:r>
              <a:rPr lang="ru-RU">
                <a:solidFill>
                  <a:srgbClr val="660066"/>
                </a:solidFill>
              </a:rPr>
              <a:t> </a:t>
            </a:r>
            <a:r>
              <a:rPr lang="ru-RU" sz="2800">
                <a:solidFill>
                  <a:srgbClr val="660066"/>
                </a:solidFill>
              </a:rPr>
              <a:t>Создание </a:t>
            </a:r>
          </a:p>
          <a:p>
            <a:r>
              <a:rPr lang="ru-RU" sz="2800">
                <a:solidFill>
                  <a:srgbClr val="660066"/>
                </a:solidFill>
              </a:rPr>
              <a:t>положительной</a:t>
            </a:r>
          </a:p>
          <a:p>
            <a:r>
              <a:rPr lang="ru-RU" sz="2800">
                <a:solidFill>
                  <a:srgbClr val="660066"/>
                </a:solidFill>
              </a:rPr>
              <a:t>психологической </a:t>
            </a:r>
          </a:p>
          <a:p>
            <a:r>
              <a:rPr lang="ru-RU" sz="2800">
                <a:solidFill>
                  <a:srgbClr val="660066"/>
                </a:solidFill>
              </a:rPr>
              <a:t>атмосферы </a:t>
            </a:r>
          </a:p>
          <a:p>
            <a:r>
              <a:rPr lang="ru-RU" sz="2800">
                <a:solidFill>
                  <a:srgbClr val="660066"/>
                </a:solidFill>
              </a:rPr>
              <a:t>в детском саду</a:t>
            </a:r>
          </a:p>
        </p:txBody>
      </p:sp>
      <p:sp>
        <p:nvSpPr>
          <p:cNvPr id="14364" name="Rectangle 28"/>
          <p:cNvSpPr>
            <a:spLocks noChangeArrowheads="1"/>
          </p:cNvSpPr>
          <p:nvPr/>
        </p:nvSpPr>
        <p:spPr bwMode="auto">
          <a:xfrm>
            <a:off x="2819400" y="4724400"/>
            <a:ext cx="37338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800" dirty="0">
                <a:solidFill>
                  <a:srgbClr val="660066"/>
                </a:solidFill>
              </a:rPr>
              <a:t>♦</a:t>
            </a:r>
            <a:r>
              <a:rPr lang="ru-RU" b="0" dirty="0">
                <a:solidFill>
                  <a:srgbClr val="660066"/>
                </a:solidFill>
              </a:rPr>
              <a:t> </a:t>
            </a:r>
            <a:r>
              <a:rPr lang="ru-RU" sz="2800" dirty="0">
                <a:solidFill>
                  <a:srgbClr val="660066"/>
                </a:solidFill>
              </a:rPr>
              <a:t>Психологическое </a:t>
            </a:r>
          </a:p>
          <a:p>
            <a:r>
              <a:rPr lang="ru-RU" sz="2800" dirty="0">
                <a:solidFill>
                  <a:srgbClr val="660066"/>
                </a:solidFill>
              </a:rPr>
              <a:t>просвещение </a:t>
            </a:r>
          </a:p>
          <a:p>
            <a:r>
              <a:rPr lang="ru-RU" sz="2800" dirty="0">
                <a:solidFill>
                  <a:srgbClr val="660066"/>
                </a:solidFill>
              </a:rPr>
              <a:t>родителей и </a:t>
            </a:r>
          </a:p>
          <a:p>
            <a:r>
              <a:rPr lang="ru-RU" sz="2800" dirty="0">
                <a:solidFill>
                  <a:srgbClr val="660066"/>
                </a:solidFill>
              </a:rPr>
              <a:t>педагогов</a:t>
            </a:r>
          </a:p>
        </p:txBody>
      </p:sp>
      <p:sp>
        <p:nvSpPr>
          <p:cNvPr id="14365" name="Rectangle 29"/>
          <p:cNvSpPr>
            <a:spLocks noChangeArrowheads="1"/>
          </p:cNvSpPr>
          <p:nvPr/>
        </p:nvSpPr>
        <p:spPr bwMode="auto">
          <a:xfrm>
            <a:off x="4800600" y="1828800"/>
            <a:ext cx="39624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800">
                <a:solidFill>
                  <a:srgbClr val="660066"/>
                </a:solidFill>
              </a:rPr>
              <a:t>♦</a:t>
            </a:r>
            <a:r>
              <a:rPr lang="ru-RU" b="0">
                <a:solidFill>
                  <a:srgbClr val="660066"/>
                </a:solidFill>
              </a:rPr>
              <a:t> </a:t>
            </a:r>
            <a:r>
              <a:rPr lang="ru-RU" sz="2800">
                <a:solidFill>
                  <a:srgbClr val="660066"/>
                </a:solidFill>
              </a:rPr>
              <a:t>Привлечение </a:t>
            </a:r>
          </a:p>
          <a:p>
            <a:r>
              <a:rPr lang="ru-RU" sz="2800">
                <a:solidFill>
                  <a:srgbClr val="660066"/>
                </a:solidFill>
              </a:rPr>
              <a:t>внимания к </a:t>
            </a:r>
          </a:p>
          <a:p>
            <a:r>
              <a:rPr lang="ru-RU" sz="2800">
                <a:solidFill>
                  <a:srgbClr val="660066"/>
                </a:solidFill>
              </a:rPr>
              <a:t>профессиональной</a:t>
            </a:r>
          </a:p>
          <a:p>
            <a:r>
              <a:rPr lang="ru-RU" sz="2800">
                <a:solidFill>
                  <a:srgbClr val="660066"/>
                </a:solidFill>
              </a:rPr>
              <a:t>деятельности </a:t>
            </a:r>
          </a:p>
          <a:p>
            <a:r>
              <a:rPr lang="ru-RU" sz="2800">
                <a:solidFill>
                  <a:srgbClr val="660066"/>
                </a:solidFill>
              </a:rPr>
              <a:t>психолога ДОУ</a:t>
            </a:r>
          </a:p>
        </p:txBody>
      </p:sp>
      <p:pic>
        <p:nvPicPr>
          <p:cNvPr id="9218" name="Picture 2" descr="http://nachalo4ka.ru/wp-content/uploads/2014/08/01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650765">
            <a:off x="5905654" y="3786237"/>
            <a:ext cx="3168839" cy="2808312"/>
          </a:xfrm>
          <a:prstGeom prst="rect">
            <a:avLst/>
          </a:prstGeom>
          <a:noFill/>
        </p:spPr>
      </p:pic>
      <p:pic>
        <p:nvPicPr>
          <p:cNvPr id="9220" name="Picture 4" descr="http://nachalo4ka.ru/wp-content/uploads/2014/08/03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02846">
            <a:off x="212949" y="3859486"/>
            <a:ext cx="1903834" cy="263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55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401" name="Oval 17"/>
          <p:cNvSpPr>
            <a:spLocks noChangeArrowheads="1"/>
          </p:cNvSpPr>
          <p:nvPr/>
        </p:nvSpPr>
        <p:spPr bwMode="auto">
          <a:xfrm>
            <a:off x="2339752" y="3789040"/>
            <a:ext cx="3200400" cy="2743200"/>
          </a:xfrm>
          <a:prstGeom prst="ellipse">
            <a:avLst/>
          </a:prstGeom>
          <a:solidFill>
            <a:srgbClr val="FFFF66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sz="1000" dirty="0"/>
          </a:p>
          <a:p>
            <a:r>
              <a:rPr lang="ru-RU" sz="2400" dirty="0">
                <a:solidFill>
                  <a:srgbClr val="0000FF"/>
                </a:solidFill>
              </a:rPr>
              <a:t>распространение</a:t>
            </a:r>
          </a:p>
          <a:p>
            <a:r>
              <a:rPr lang="ru-RU" sz="2400" dirty="0" smtClean="0">
                <a:solidFill>
                  <a:srgbClr val="0000FF"/>
                </a:solidFill>
              </a:rPr>
              <a:t>   объявлений </a:t>
            </a:r>
            <a:r>
              <a:rPr lang="ru-RU" sz="2400" dirty="0">
                <a:solidFill>
                  <a:srgbClr val="0000FF"/>
                </a:solidFill>
              </a:rPr>
              <a:t>о </a:t>
            </a:r>
          </a:p>
          <a:p>
            <a:r>
              <a:rPr lang="ru-RU" sz="2400" dirty="0" smtClean="0">
                <a:solidFill>
                  <a:srgbClr val="0000FF"/>
                </a:solidFill>
              </a:rPr>
              <a:t>        неделе </a:t>
            </a:r>
            <a:endParaRPr lang="ru-RU" sz="2400" dirty="0">
              <a:solidFill>
                <a:srgbClr val="0000FF"/>
              </a:solidFill>
            </a:endParaRPr>
          </a:p>
          <a:p>
            <a:r>
              <a:rPr lang="ru-RU" sz="2400" dirty="0" smtClean="0">
                <a:solidFill>
                  <a:srgbClr val="0000FF"/>
                </a:solidFill>
              </a:rPr>
              <a:t>     психологии </a:t>
            </a:r>
            <a:endParaRPr lang="ru-RU" sz="2400" dirty="0">
              <a:solidFill>
                <a:srgbClr val="0000FF"/>
              </a:solidFill>
            </a:endParaRPr>
          </a:p>
        </p:txBody>
      </p:sp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1143000" y="228600"/>
            <a:ext cx="7162800" cy="160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005"/>
              </a:avLst>
            </a:prstTxWarp>
          </a:bodyPr>
          <a:lstStyle/>
          <a:p>
            <a:r>
              <a:rPr lang="ru-RU" sz="40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Предварительная </a:t>
            </a:r>
          </a:p>
          <a:p>
            <a:r>
              <a:rPr lang="ru-RU" sz="4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          работа</a:t>
            </a:r>
            <a:endParaRPr lang="ru-RU" sz="40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00FF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onotype Corsiva"/>
            </a:endParaRPr>
          </a:p>
        </p:txBody>
      </p:sp>
      <p:sp>
        <p:nvSpPr>
          <p:cNvPr id="16402" name="Oval 18"/>
          <p:cNvSpPr>
            <a:spLocks noChangeArrowheads="1"/>
          </p:cNvSpPr>
          <p:nvPr/>
        </p:nvSpPr>
        <p:spPr bwMode="auto">
          <a:xfrm>
            <a:off x="5436096" y="2060848"/>
            <a:ext cx="3352800" cy="1884040"/>
          </a:xfrm>
          <a:prstGeom prst="ellipse">
            <a:avLst/>
          </a:prstGeom>
          <a:solidFill>
            <a:srgbClr val="E7759E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400" dirty="0" smtClean="0">
                <a:solidFill>
                  <a:srgbClr val="FFFF66"/>
                </a:solidFill>
              </a:rPr>
              <a:t>     подготовка </a:t>
            </a:r>
            <a:endParaRPr lang="ru-RU" sz="2400" dirty="0">
              <a:solidFill>
                <a:srgbClr val="FFFF66"/>
              </a:solidFill>
            </a:endParaRPr>
          </a:p>
          <a:p>
            <a:r>
              <a:rPr lang="ru-RU" sz="2400" dirty="0">
                <a:solidFill>
                  <a:srgbClr val="FFFF66"/>
                </a:solidFill>
              </a:rPr>
              <a:t>стендов и уголков</a:t>
            </a:r>
          </a:p>
        </p:txBody>
      </p:sp>
      <p:sp>
        <p:nvSpPr>
          <p:cNvPr id="16403" name="Oval 19"/>
          <p:cNvSpPr>
            <a:spLocks noChangeArrowheads="1"/>
          </p:cNvSpPr>
          <p:nvPr/>
        </p:nvSpPr>
        <p:spPr bwMode="auto">
          <a:xfrm>
            <a:off x="2267744" y="1772816"/>
            <a:ext cx="2362200" cy="19050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sz="1000" dirty="0">
              <a:solidFill>
                <a:srgbClr val="FF0066"/>
              </a:solidFill>
            </a:endParaRPr>
          </a:p>
          <a:p>
            <a:r>
              <a:rPr lang="ru-RU" sz="2400" dirty="0">
                <a:solidFill>
                  <a:srgbClr val="FF0066"/>
                </a:solidFill>
              </a:rPr>
              <a:t>оформление </a:t>
            </a:r>
          </a:p>
          <a:p>
            <a:r>
              <a:rPr lang="ru-RU" sz="2400" dirty="0">
                <a:solidFill>
                  <a:srgbClr val="FF0066"/>
                </a:solidFill>
              </a:rPr>
              <a:t>помещения </a:t>
            </a:r>
          </a:p>
          <a:p>
            <a:r>
              <a:rPr lang="ru-RU" sz="2400" dirty="0" smtClean="0">
                <a:solidFill>
                  <a:srgbClr val="FF0066"/>
                </a:solidFill>
              </a:rPr>
              <a:t>       ДОУ</a:t>
            </a:r>
            <a:endParaRPr lang="ru-RU" sz="2400" dirty="0">
              <a:solidFill>
                <a:srgbClr val="FF0066"/>
              </a:solidFill>
            </a:endParaRPr>
          </a:p>
        </p:txBody>
      </p:sp>
      <p:sp>
        <p:nvSpPr>
          <p:cNvPr id="16404" name="Oval 20"/>
          <p:cNvSpPr>
            <a:spLocks noChangeArrowheads="1"/>
          </p:cNvSpPr>
          <p:nvPr/>
        </p:nvSpPr>
        <p:spPr bwMode="auto">
          <a:xfrm>
            <a:off x="323528" y="6093296"/>
            <a:ext cx="381000" cy="381000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5" name="Oval 21"/>
          <p:cNvSpPr>
            <a:spLocks noChangeArrowheads="1"/>
          </p:cNvSpPr>
          <p:nvPr/>
        </p:nvSpPr>
        <p:spPr bwMode="auto">
          <a:xfrm>
            <a:off x="6096000" y="5410200"/>
            <a:ext cx="228600" cy="228600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6" name="Oval 22"/>
          <p:cNvSpPr>
            <a:spLocks noChangeArrowheads="1"/>
          </p:cNvSpPr>
          <p:nvPr/>
        </p:nvSpPr>
        <p:spPr bwMode="auto">
          <a:xfrm>
            <a:off x="2051720" y="3933056"/>
            <a:ext cx="304800" cy="228600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7" name="Oval 23"/>
          <p:cNvSpPr>
            <a:spLocks noChangeArrowheads="1"/>
          </p:cNvSpPr>
          <p:nvPr/>
        </p:nvSpPr>
        <p:spPr bwMode="auto">
          <a:xfrm>
            <a:off x="8028384" y="1268760"/>
            <a:ext cx="152400" cy="76200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8194" name="Picture 2" descr="http://nachalo4ka.ru/wp-content/uploads/2014/08/0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59898">
            <a:off x="7308304" y="5325198"/>
            <a:ext cx="953840" cy="1112737"/>
          </a:xfrm>
          <a:prstGeom prst="rect">
            <a:avLst/>
          </a:prstGeom>
          <a:noFill/>
        </p:spPr>
      </p:pic>
      <p:pic>
        <p:nvPicPr>
          <p:cNvPr id="10242" name="Picture 2" descr="http://nachalo4ka.ru/wp-content/uploads/2014/08/51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12776"/>
            <a:ext cx="2232248" cy="436780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4" grpId="0" animBg="1"/>
      <p:bldP spid="16405" grpId="0" animBg="1"/>
      <p:bldP spid="16406" grpId="0" animBg="1"/>
      <p:bldP spid="1640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J03978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0" name="WordArt 2"/>
          <p:cNvSpPr>
            <a:spLocks noChangeArrowheads="1" noChangeShapeType="1" noTextEdit="1"/>
          </p:cNvSpPr>
          <p:nvPr/>
        </p:nvSpPr>
        <p:spPr bwMode="auto">
          <a:xfrm>
            <a:off x="1447800" y="228600"/>
            <a:ext cx="6477000" cy="1066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r>
              <a:rPr lang="ru-RU" sz="3600" kern="10" dirty="0">
                <a:ln w="2857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CC99"/>
                </a:solidFill>
                <a:latin typeface="Impact"/>
              </a:rPr>
              <a:t>Понедельник</a:t>
            </a:r>
          </a:p>
        </p:txBody>
      </p:sp>
      <p:sp>
        <p:nvSpPr>
          <p:cNvPr id="17421" name="Rectangle 13"/>
          <p:cNvSpPr>
            <a:spLocks noChangeArrowheads="1"/>
          </p:cNvSpPr>
          <p:nvPr/>
        </p:nvSpPr>
        <p:spPr bwMode="auto">
          <a:xfrm>
            <a:off x="1331640" y="2060848"/>
            <a:ext cx="1080120" cy="5760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sz="1000" dirty="0"/>
          </a:p>
        </p:txBody>
      </p:sp>
      <p:sp>
        <p:nvSpPr>
          <p:cNvPr id="17422" name="Rectangle 14"/>
          <p:cNvSpPr>
            <a:spLocks noChangeArrowheads="1"/>
          </p:cNvSpPr>
          <p:nvPr/>
        </p:nvSpPr>
        <p:spPr bwMode="auto">
          <a:xfrm>
            <a:off x="5580112" y="2852936"/>
            <a:ext cx="2286000" cy="1676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sz="2000" dirty="0"/>
          </a:p>
        </p:txBody>
      </p:sp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3347864" y="3861048"/>
            <a:ext cx="1300336" cy="1015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sz="2400" dirty="0"/>
          </a:p>
        </p:txBody>
      </p:sp>
      <p:sp>
        <p:nvSpPr>
          <p:cNvPr id="17424" name="Rectangle 16"/>
          <p:cNvSpPr>
            <a:spLocks noChangeArrowheads="1"/>
          </p:cNvSpPr>
          <p:nvPr/>
        </p:nvSpPr>
        <p:spPr bwMode="auto">
          <a:xfrm>
            <a:off x="5292080" y="2636912"/>
            <a:ext cx="2514600" cy="2057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ru-RU" sz="2000" dirty="0" smtClean="0"/>
              <a:t> </a:t>
            </a:r>
            <a:endParaRPr lang="ru-RU" sz="2000" dirty="0"/>
          </a:p>
        </p:txBody>
      </p:sp>
      <p:pic>
        <p:nvPicPr>
          <p:cNvPr id="7170" name="Picture 2" descr="http://nachalo4ka.ru/wp-content/uploads/2014/08/0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26880" y="1556793"/>
            <a:ext cx="2018440" cy="5040560"/>
          </a:xfrm>
          <a:prstGeom prst="rect">
            <a:avLst/>
          </a:prstGeom>
          <a:noFill/>
        </p:spPr>
      </p:pic>
      <p:pic>
        <p:nvPicPr>
          <p:cNvPr id="9217" name="Picture 1" descr="G:\материал по недели психологии\фото для недели психолог\SAM_35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241860">
            <a:off x="471891" y="3013700"/>
            <a:ext cx="3454697" cy="2454004"/>
          </a:xfrm>
          <a:prstGeom prst="rect">
            <a:avLst/>
          </a:prstGeom>
          <a:noFill/>
        </p:spPr>
      </p:pic>
      <p:pic>
        <p:nvPicPr>
          <p:cNvPr id="13" name="Picture 2" descr="G:\материал по недели психологии\фото для недели психолог\SAM_35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162202">
            <a:off x="5930066" y="2535341"/>
            <a:ext cx="2583686" cy="3491321"/>
          </a:xfrm>
          <a:prstGeom prst="rect">
            <a:avLst/>
          </a:prstGeom>
          <a:noFill/>
        </p:spPr>
      </p:pic>
      <p:pic>
        <p:nvPicPr>
          <p:cNvPr id="9219" name="Picture 3" descr="http://nachalo4ka.ru/wp-content/uploads/2014/08/01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137212">
            <a:off x="539552" y="1412776"/>
            <a:ext cx="949556" cy="864096"/>
          </a:xfrm>
          <a:prstGeom prst="rect">
            <a:avLst/>
          </a:prstGeom>
          <a:noFill/>
        </p:spPr>
      </p:pic>
      <p:pic>
        <p:nvPicPr>
          <p:cNvPr id="9221" name="Picture 5" descr="http://nachalo4ka.ru/wp-content/uploads/2014/08/02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329570">
            <a:off x="7596336" y="1412776"/>
            <a:ext cx="864096" cy="9902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1" grpId="0"/>
      <p:bldP spid="17422" grpId="0"/>
      <p:bldP spid="17423" grpId="0"/>
      <p:bldP spid="174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J03978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304800" y="1371600"/>
            <a:ext cx="2819400" cy="1905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ru-RU" sz="2000" dirty="0">
                <a:solidFill>
                  <a:srgbClr val="0000CC"/>
                </a:solidFill>
              </a:rPr>
              <a:t>Цель акции –</a:t>
            </a:r>
          </a:p>
          <a:p>
            <a:r>
              <a:rPr lang="ru-RU" dirty="0">
                <a:solidFill>
                  <a:srgbClr val="0000CC"/>
                </a:solidFill>
              </a:rPr>
              <a:t>получение </a:t>
            </a:r>
          </a:p>
          <a:p>
            <a:r>
              <a:rPr lang="ru-RU" dirty="0">
                <a:solidFill>
                  <a:srgbClr val="0000CC"/>
                </a:solidFill>
              </a:rPr>
              <a:t>информации о</a:t>
            </a:r>
          </a:p>
          <a:p>
            <a:r>
              <a:rPr lang="ru-RU" dirty="0">
                <a:solidFill>
                  <a:srgbClr val="0000CC"/>
                </a:solidFill>
              </a:rPr>
              <a:t> преобладающем </a:t>
            </a:r>
          </a:p>
          <a:p>
            <a:r>
              <a:rPr lang="ru-RU" dirty="0">
                <a:solidFill>
                  <a:srgbClr val="0000CC"/>
                </a:solidFill>
              </a:rPr>
              <a:t>эмоциональном фоне в ДОУ</a:t>
            </a:r>
          </a:p>
        </p:txBody>
      </p:sp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228600" y="228600"/>
            <a:ext cx="8610600" cy="10668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endParaRPr lang="ru-RU" sz="3600" kern="10" spc="-360" dirty="0">
              <a:ln w="22225">
                <a:solidFill>
                  <a:srgbClr val="0000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9900FF"/>
                  </a:gs>
                </a:gsLst>
                <a:lin ang="54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30733" name="AutoShape 13"/>
          <p:cNvSpPr>
            <a:spLocks noChangeArrowheads="1"/>
          </p:cNvSpPr>
          <p:nvPr/>
        </p:nvSpPr>
        <p:spPr bwMode="auto">
          <a:xfrm>
            <a:off x="6372200" y="4437112"/>
            <a:ext cx="2209800" cy="1752600"/>
          </a:xfrm>
          <a:prstGeom prst="horizontalScroll">
            <a:avLst>
              <a:gd name="adj" fmla="val 12500"/>
            </a:avLst>
          </a:prstGeom>
          <a:solidFill>
            <a:srgbClr val="C668C6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dirty="0">
                <a:solidFill>
                  <a:srgbClr val="FFFF00"/>
                </a:solidFill>
              </a:rPr>
              <a:t>Весь день </a:t>
            </a:r>
          </a:p>
          <a:p>
            <a:r>
              <a:rPr lang="ru-RU" dirty="0">
                <a:solidFill>
                  <a:srgbClr val="FFFF00"/>
                </a:solidFill>
              </a:rPr>
              <a:t>вам будет </a:t>
            </a:r>
          </a:p>
          <a:p>
            <a:r>
              <a:rPr lang="ru-RU" dirty="0">
                <a:solidFill>
                  <a:srgbClr val="FFFF00"/>
                </a:solidFill>
              </a:rPr>
              <a:t>сопутствовать</a:t>
            </a:r>
          </a:p>
          <a:p>
            <a:r>
              <a:rPr lang="ru-RU" dirty="0">
                <a:solidFill>
                  <a:srgbClr val="FFFF00"/>
                </a:solidFill>
              </a:rPr>
              <a:t> удача…</a:t>
            </a:r>
          </a:p>
        </p:txBody>
      </p:sp>
      <p:sp>
        <p:nvSpPr>
          <p:cNvPr id="30734" name="AutoShape 14"/>
          <p:cNvSpPr>
            <a:spLocks noChangeArrowheads="1"/>
          </p:cNvSpPr>
          <p:nvPr/>
        </p:nvSpPr>
        <p:spPr bwMode="auto">
          <a:xfrm>
            <a:off x="685800" y="3733800"/>
            <a:ext cx="1905000" cy="2133600"/>
          </a:xfrm>
          <a:prstGeom prst="verticalScroll">
            <a:avLst>
              <a:gd name="adj" fmla="val 12500"/>
            </a:avLst>
          </a:prstGeom>
          <a:solidFill>
            <a:srgbClr val="1ED86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  <a:p>
            <a:r>
              <a:rPr lang="ru-RU">
                <a:solidFill>
                  <a:srgbClr val="9900CC"/>
                </a:solidFill>
              </a:rPr>
              <a:t>Поделись </a:t>
            </a:r>
          </a:p>
          <a:p>
            <a:r>
              <a:rPr lang="ru-RU">
                <a:solidFill>
                  <a:srgbClr val="9900CC"/>
                </a:solidFill>
              </a:rPr>
              <a:t>улыбкою </a:t>
            </a:r>
          </a:p>
          <a:p>
            <a:r>
              <a:rPr lang="ru-RU">
                <a:solidFill>
                  <a:srgbClr val="9900CC"/>
                </a:solidFill>
              </a:rPr>
              <a:t>своей и она</a:t>
            </a:r>
          </a:p>
          <a:p>
            <a:r>
              <a:rPr lang="ru-RU">
                <a:solidFill>
                  <a:srgbClr val="9900CC"/>
                </a:solidFill>
              </a:rPr>
              <a:t> к тебе</a:t>
            </a:r>
          </a:p>
          <a:p>
            <a:r>
              <a:rPr lang="ru-RU">
                <a:solidFill>
                  <a:srgbClr val="9900CC"/>
                </a:solidFill>
              </a:rPr>
              <a:t>не раз ещё</a:t>
            </a:r>
          </a:p>
          <a:p>
            <a:r>
              <a:rPr lang="ru-RU">
                <a:solidFill>
                  <a:srgbClr val="9900CC"/>
                </a:solidFill>
              </a:rPr>
              <a:t>вернётся…</a:t>
            </a:r>
          </a:p>
          <a:p>
            <a:endParaRPr lang="ru-RU"/>
          </a:p>
        </p:txBody>
      </p:sp>
      <p:sp>
        <p:nvSpPr>
          <p:cNvPr id="30742" name="Rectangle 22"/>
          <p:cNvSpPr>
            <a:spLocks noChangeArrowheads="1"/>
          </p:cNvSpPr>
          <p:nvPr/>
        </p:nvSpPr>
        <p:spPr bwMode="auto">
          <a:xfrm>
            <a:off x="3048000" y="4114800"/>
            <a:ext cx="3200400" cy="2743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ru-RU" sz="2000" dirty="0">
                <a:solidFill>
                  <a:srgbClr val="0000CC"/>
                </a:solidFill>
              </a:rPr>
              <a:t>Содержание акции.</a:t>
            </a:r>
            <a:r>
              <a:rPr lang="ru-RU" dirty="0">
                <a:solidFill>
                  <a:srgbClr val="0000CC"/>
                </a:solidFill>
              </a:rPr>
              <a:t> </a:t>
            </a:r>
          </a:p>
          <a:p>
            <a:r>
              <a:rPr lang="ru-RU" dirty="0">
                <a:solidFill>
                  <a:srgbClr val="0000CC"/>
                </a:solidFill>
              </a:rPr>
              <a:t>В специальный ящик </a:t>
            </a:r>
          </a:p>
          <a:p>
            <a:r>
              <a:rPr lang="ru-RU" dirty="0">
                <a:solidFill>
                  <a:srgbClr val="0000CC"/>
                </a:solidFill>
              </a:rPr>
              <a:t>будут складываться</a:t>
            </a:r>
          </a:p>
          <a:p>
            <a:r>
              <a:rPr lang="ru-RU" dirty="0">
                <a:solidFill>
                  <a:srgbClr val="0000CC"/>
                </a:solidFill>
              </a:rPr>
              <a:t>Цветные </a:t>
            </a:r>
            <a:r>
              <a:rPr lang="ru-RU" dirty="0" smtClean="0">
                <a:solidFill>
                  <a:srgbClr val="0000CC"/>
                </a:solidFill>
              </a:rPr>
              <a:t> кружочки, </a:t>
            </a:r>
            <a:endParaRPr lang="ru-RU" dirty="0">
              <a:solidFill>
                <a:srgbClr val="0000CC"/>
              </a:solidFill>
            </a:endParaRPr>
          </a:p>
          <a:p>
            <a:r>
              <a:rPr lang="ru-RU" dirty="0">
                <a:solidFill>
                  <a:srgbClr val="0000CC"/>
                </a:solidFill>
              </a:rPr>
              <a:t>Характеризующие </a:t>
            </a:r>
          </a:p>
          <a:p>
            <a:r>
              <a:rPr lang="ru-RU" dirty="0">
                <a:solidFill>
                  <a:srgbClr val="0000CC"/>
                </a:solidFill>
              </a:rPr>
              <a:t>преобладающее настроение</a:t>
            </a:r>
          </a:p>
          <a:p>
            <a:r>
              <a:rPr lang="ru-RU" dirty="0">
                <a:solidFill>
                  <a:srgbClr val="0000CC"/>
                </a:solidFill>
              </a:rPr>
              <a:t>участников</a:t>
            </a:r>
          </a:p>
        </p:txBody>
      </p:sp>
      <p:pic>
        <p:nvPicPr>
          <p:cNvPr id="5121" name="Picture 1" descr="G:\материал по недели психологии\фото для недели психолог\SAM_35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412775"/>
            <a:ext cx="4355976" cy="2905403"/>
          </a:xfrm>
          <a:prstGeom prst="rect">
            <a:avLst/>
          </a:prstGeom>
          <a:noFill/>
        </p:spPr>
      </p:pic>
      <p:sp>
        <p:nvSpPr>
          <p:cNvPr id="9" name="Облако 8"/>
          <p:cNvSpPr/>
          <p:nvPr/>
        </p:nvSpPr>
        <p:spPr>
          <a:xfrm>
            <a:off x="0" y="0"/>
            <a:ext cx="8964488" cy="1412776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FF3300"/>
                </a:solidFill>
                <a:latin typeface="Comic Sans MS" pitchFamily="66" charset="0"/>
              </a:rPr>
              <a:t>Психологическая акция «Радуга настроения»</a:t>
            </a:r>
            <a:endParaRPr lang="ru-RU" sz="3600" dirty="0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3" grpId="0" animBg="1"/>
      <p:bldP spid="307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J03978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3" name="WordArt 5"/>
          <p:cNvSpPr>
            <a:spLocks noChangeArrowheads="1" noChangeShapeType="1" noTextEdit="1"/>
          </p:cNvSpPr>
          <p:nvPr/>
        </p:nvSpPr>
        <p:spPr bwMode="auto">
          <a:xfrm>
            <a:off x="1905000" y="228600"/>
            <a:ext cx="5562600" cy="762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r>
              <a:rPr lang="ru-RU" sz="3600" kern="10">
                <a:ln w="254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9966"/>
                </a:solidFill>
                <a:latin typeface="Impact"/>
              </a:rPr>
              <a:t>Вторник</a:t>
            </a:r>
          </a:p>
        </p:txBody>
      </p:sp>
      <p:sp>
        <p:nvSpPr>
          <p:cNvPr id="27655" name="Oval 7"/>
          <p:cNvSpPr>
            <a:spLocks noChangeArrowheads="1"/>
          </p:cNvSpPr>
          <p:nvPr/>
        </p:nvSpPr>
        <p:spPr bwMode="auto">
          <a:xfrm>
            <a:off x="179512" y="1340768"/>
            <a:ext cx="4032448" cy="1368152"/>
          </a:xfrm>
          <a:prstGeom prst="ellipse">
            <a:avLst/>
          </a:prstGeom>
          <a:solidFill>
            <a:srgbClr val="FFFF00"/>
          </a:solidFill>
          <a:ln w="28575" algn="ctr">
            <a:solidFill>
              <a:srgbClr val="FF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000" dirty="0" smtClean="0"/>
              <a:t>     </a:t>
            </a:r>
            <a:r>
              <a:rPr lang="ru-RU" sz="2000" b="1" dirty="0" smtClean="0"/>
              <a:t>Интеллектуальная</a:t>
            </a:r>
            <a:endParaRPr lang="ru-RU" sz="2000" b="1" dirty="0"/>
          </a:p>
          <a:p>
            <a:r>
              <a:rPr lang="ru-RU" sz="2000" b="1" dirty="0"/>
              <a:t> </a:t>
            </a:r>
            <a:r>
              <a:rPr lang="ru-RU" sz="2000" b="1" dirty="0" smtClean="0"/>
              <a:t>           виктория</a:t>
            </a:r>
            <a:endParaRPr lang="ru-RU" sz="2000" b="1" dirty="0"/>
          </a:p>
          <a:p>
            <a:r>
              <a:rPr lang="ru-RU" sz="2000" b="1" dirty="0" smtClean="0"/>
              <a:t>     «Логика-малыш»</a:t>
            </a:r>
            <a:endParaRPr lang="ru-RU" sz="2000" b="1" dirty="0"/>
          </a:p>
        </p:txBody>
      </p:sp>
      <p:sp>
        <p:nvSpPr>
          <p:cNvPr id="27656" name="Oval 8"/>
          <p:cNvSpPr>
            <a:spLocks noChangeArrowheads="1"/>
          </p:cNvSpPr>
          <p:nvPr/>
        </p:nvSpPr>
        <p:spPr bwMode="auto">
          <a:xfrm>
            <a:off x="4932040" y="3356992"/>
            <a:ext cx="3600400" cy="864096"/>
          </a:xfrm>
          <a:prstGeom prst="ellipse">
            <a:avLst/>
          </a:prstGeom>
          <a:solidFill>
            <a:srgbClr val="66FF66"/>
          </a:solidFill>
          <a:ln w="25400" algn="ctr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000" b="1" dirty="0" smtClean="0"/>
              <a:t>Психологическая акция</a:t>
            </a:r>
          </a:p>
          <a:p>
            <a:r>
              <a:rPr lang="ru-RU" sz="2000" b="1" dirty="0" smtClean="0"/>
              <a:t>      «Ларец радости»</a:t>
            </a:r>
            <a:endParaRPr lang="ru-RU" sz="2000" b="1" dirty="0"/>
          </a:p>
        </p:txBody>
      </p:sp>
      <p:pic>
        <p:nvPicPr>
          <p:cNvPr id="4097" name="Picture 1" descr="G:\материал по недели психологии\фото для недели психолог\SAM_34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068960"/>
            <a:ext cx="3672408" cy="2376263"/>
          </a:xfrm>
          <a:prstGeom prst="rect">
            <a:avLst/>
          </a:prstGeom>
          <a:noFill/>
        </p:spPr>
      </p:pic>
      <p:pic>
        <p:nvPicPr>
          <p:cNvPr id="4098" name="Picture 2" descr="G:\материал по недели психологии\фото для недели психолог\SAM_35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1412776"/>
            <a:ext cx="2736692" cy="1825352"/>
          </a:xfrm>
          <a:prstGeom prst="rect">
            <a:avLst/>
          </a:prstGeom>
          <a:noFill/>
        </p:spPr>
      </p:pic>
      <p:pic>
        <p:nvPicPr>
          <p:cNvPr id="4099" name="Picture 3" descr="G:\материал по недели психологии\фото для недели психолог\SAM_35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4485260"/>
            <a:ext cx="3096344" cy="2065237"/>
          </a:xfrm>
          <a:prstGeom prst="rect">
            <a:avLst/>
          </a:prstGeom>
          <a:noFill/>
        </p:spPr>
      </p:pic>
      <p:pic>
        <p:nvPicPr>
          <p:cNvPr id="16" name="Picture 4" descr="http://nachalo4ka.ru/wp-content/uploads/2014/08/03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257808">
            <a:off x="-131897" y="4057933"/>
            <a:ext cx="1650152" cy="2279557"/>
          </a:xfrm>
          <a:prstGeom prst="rect">
            <a:avLst/>
          </a:prstGeom>
          <a:noFill/>
        </p:spPr>
      </p:pic>
      <p:pic>
        <p:nvPicPr>
          <p:cNvPr id="4103" name="Picture 7" descr="http://nachalo4ka.ru/wp-content/uploads/2014/08/03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379258">
            <a:off x="3070119" y="3902564"/>
            <a:ext cx="2318166" cy="262366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J03978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9707" name="WordArt 11"/>
          <p:cNvSpPr>
            <a:spLocks noChangeArrowheads="1" noChangeShapeType="1" noTextEdit="1"/>
          </p:cNvSpPr>
          <p:nvPr/>
        </p:nvSpPr>
        <p:spPr bwMode="auto">
          <a:xfrm>
            <a:off x="1828800" y="152400"/>
            <a:ext cx="5562600" cy="762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r>
              <a:rPr lang="ru-RU" sz="3600" kern="10" dirty="0">
                <a:ln w="22225">
                  <a:solidFill>
                    <a:srgbClr val="660066"/>
                  </a:solidFill>
                  <a:round/>
                  <a:headEnd/>
                  <a:tailEnd/>
                </a:ln>
                <a:solidFill>
                  <a:srgbClr val="9933FF"/>
                </a:solidFill>
                <a:latin typeface="Impact"/>
              </a:rPr>
              <a:t>Среда</a:t>
            </a:r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1828800" y="1524000"/>
            <a:ext cx="2438400" cy="1828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sz="2000" dirty="0"/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5638800" y="3276600"/>
            <a:ext cx="1676400" cy="1219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9709" name="Rectangle 13"/>
          <p:cNvSpPr>
            <a:spLocks noChangeArrowheads="1"/>
          </p:cNvSpPr>
          <p:nvPr/>
        </p:nvSpPr>
        <p:spPr bwMode="auto">
          <a:xfrm>
            <a:off x="2590800" y="4572000"/>
            <a:ext cx="1600200" cy="1600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0" name="Круглая лента лицом вверх 9"/>
          <p:cNvSpPr/>
          <p:nvPr/>
        </p:nvSpPr>
        <p:spPr>
          <a:xfrm>
            <a:off x="395536" y="1052736"/>
            <a:ext cx="8496944" cy="720080"/>
          </a:xfrm>
          <a:prstGeom prst="ellipseRibbon2">
            <a:avLst/>
          </a:prstGeom>
          <a:solidFill>
            <a:srgbClr val="92D050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Психологический мини-тренинг с воспитателями </a:t>
            </a:r>
            <a:endParaRPr lang="ru-RU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22768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 smtClean="0">
              <a:solidFill>
                <a:srgbClr val="FF0066"/>
              </a:solidFill>
            </a:endParaRPr>
          </a:p>
          <a:p>
            <a:endParaRPr lang="ru-RU" dirty="0">
              <a:solidFill>
                <a:srgbClr val="FF0066"/>
              </a:solidFill>
            </a:endParaRPr>
          </a:p>
        </p:txBody>
      </p:sp>
      <p:pic>
        <p:nvPicPr>
          <p:cNvPr id="3073" name="Picture 1" descr="G:\материал по недели психологии\фото для недели психолог\SAM_34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968996">
            <a:off x="753628" y="2676517"/>
            <a:ext cx="4071301" cy="2715526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 rot="919314">
            <a:off x="5527133" y="2235603"/>
            <a:ext cx="312946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мотивация педагогов к самосовершенствованию, рефлексии, овладению механизмами коммуникативной компетентности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3076" name="Picture 4" descr="http://nachalo4ka.ru/wp-content/uploads/2014/08/8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46255">
            <a:off x="3672539" y="3909678"/>
            <a:ext cx="2773747" cy="2592288"/>
          </a:xfrm>
          <a:prstGeom prst="rect">
            <a:avLst/>
          </a:prstGeom>
          <a:noFill/>
        </p:spPr>
      </p:pic>
      <p:pic>
        <p:nvPicPr>
          <p:cNvPr id="3078" name="Picture 6" descr="http://nachalo4ka.ru/wp-content/uploads/2014/08/03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264592">
            <a:off x="83414" y="4200293"/>
            <a:ext cx="2304256" cy="2607448"/>
          </a:xfrm>
          <a:prstGeom prst="rect">
            <a:avLst/>
          </a:prstGeom>
          <a:noFill/>
        </p:spPr>
      </p:pic>
      <p:pic>
        <p:nvPicPr>
          <p:cNvPr id="14" name="Picture 2" descr="http://www.holotrop.lv/images/stories/Centr/PSI1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715582">
            <a:off x="7569735" y="5276527"/>
            <a:ext cx="1440160" cy="14482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8" grpId="0"/>
      <p:bldP spid="29705" grpId="0"/>
      <p:bldP spid="2970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hoto.7ya.ru/ph/2014/11/11/1415718824101.jpg?rnd=68138438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блако 3"/>
          <p:cNvSpPr/>
          <p:nvPr/>
        </p:nvSpPr>
        <p:spPr>
          <a:xfrm>
            <a:off x="899592" y="116632"/>
            <a:ext cx="7488832" cy="980728"/>
          </a:xfrm>
          <a:prstGeom prst="cloud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627784" y="260648"/>
            <a:ext cx="426828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Психологическая акция</a:t>
            </a:r>
          </a:p>
          <a:p>
            <a:endParaRPr lang="ru-RU" dirty="0"/>
          </a:p>
        </p:txBody>
      </p:sp>
      <p:pic>
        <p:nvPicPr>
          <p:cNvPr id="6146" name="Picture 2" descr="http://www.holotrop.lv/images/stories/Centr/PSI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12111">
            <a:off x="175715" y="5235308"/>
            <a:ext cx="1440160" cy="1448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pedsovet.su/_ld/433/590284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7190656"/>
          </a:xfrm>
          <a:prstGeom prst="rect">
            <a:avLst/>
          </a:prstGeom>
          <a:noFill/>
        </p:spPr>
      </p:pic>
      <p:pic>
        <p:nvPicPr>
          <p:cNvPr id="9" name="Picture 3" descr="G:\материал по недели психологии\фото для недели психолог\SAM_35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501008"/>
            <a:ext cx="3563817" cy="237626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Picture 2" descr="G:\материал по недели психологии\фото для недели психолог\SAM_35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429000"/>
            <a:ext cx="3536270" cy="259049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Рисунок 10" descr="http://mtdata.ru/u25/photo71CD/20895940637-0/big.jpeg"/>
          <p:cNvPicPr/>
          <p:nvPr/>
        </p:nvPicPr>
        <p:blipFill>
          <a:blip r:embed="rId5" cstate="print">
            <a:lum/>
          </a:blip>
          <a:srcRect/>
          <a:stretch>
            <a:fillRect/>
          </a:stretch>
        </p:blipFill>
        <p:spPr bwMode="auto">
          <a:xfrm rot="20226404">
            <a:off x="266128" y="581328"/>
            <a:ext cx="2780110" cy="19311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Выноска-облако 12"/>
          <p:cNvSpPr/>
          <p:nvPr/>
        </p:nvSpPr>
        <p:spPr>
          <a:xfrm>
            <a:off x="3491880" y="548680"/>
            <a:ext cx="5184576" cy="2160240"/>
          </a:xfrm>
          <a:prstGeom prst="cloudCallout">
            <a:avLst>
              <a:gd name="adj1" fmla="val -28392"/>
              <a:gd name="adj2" fmla="val 91526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 помощью мультфильма «Просто так»  прививаем доброту, заботу о младшем поколении.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4" name="Рисунок 13" descr="http://kuliahnet.com/images/567398df34cc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48194">
            <a:off x="7566163" y="290679"/>
            <a:ext cx="1368123" cy="11589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http://www.holotrop.lv/images/stories/Centr/PSI1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5409704"/>
            <a:ext cx="1440160" cy="1448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 descr="https://ds02.infourok.ru/uploads/ex/09ab/0007d1da-11a46f35/hello_html_7cf1106a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604" name="Picture 4" descr="https://ds02.infourok.ru/uploads/ex/09ab/0007d1da-11a46f35/hello_html_7cf1106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28168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5" name="Овальная выноска 4"/>
          <p:cNvSpPr/>
          <p:nvPr/>
        </p:nvSpPr>
        <p:spPr>
          <a:xfrm>
            <a:off x="2214546" y="214290"/>
            <a:ext cx="6715172" cy="1000132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357554" y="357166"/>
            <a:ext cx="36864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Четверг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3500430" y="1285860"/>
            <a:ext cx="4464496" cy="1080120"/>
          </a:xfrm>
          <a:prstGeom prst="horizontalScroll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u="sng" dirty="0" smtClean="0">
                <a:solidFill>
                  <a:schemeClr val="accent6">
                    <a:lumMod val="75000"/>
                  </a:schemeClr>
                </a:solidFill>
              </a:rPr>
              <a:t>Блиц-опрос  среди родителей</a:t>
            </a:r>
            <a:r>
              <a:rPr lang="ru-RU" u="sng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pPr algn="ctr"/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«Если бы я был воспитателем?»</a:t>
            </a:r>
            <a:endParaRPr lang="ru-RU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pic>
        <p:nvPicPr>
          <p:cNvPr id="1026" name="Picture 2" descr="E:\материал по недели психологии\фото эстафета хороших известий\SAM_35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933553">
            <a:off x="1543458" y="3282882"/>
            <a:ext cx="3780200" cy="2521364"/>
          </a:xfrm>
          <a:prstGeom prst="rect">
            <a:avLst/>
          </a:prstGeom>
          <a:noFill/>
        </p:spPr>
      </p:pic>
      <p:pic>
        <p:nvPicPr>
          <p:cNvPr id="1027" name="Picture 3" descr="E:\материал по недели психологии\фото эстафета хороших известий\SAM_35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2643182"/>
            <a:ext cx="2357454" cy="1572403"/>
          </a:xfrm>
          <a:prstGeom prst="rect">
            <a:avLst/>
          </a:prstGeom>
          <a:noFill/>
        </p:spPr>
      </p:pic>
      <p:pic>
        <p:nvPicPr>
          <p:cNvPr id="1028" name="Picture 4" descr="E:\материал по недели психологии\фото эстафета хороших известий\SAM_357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4643446"/>
            <a:ext cx="2428860" cy="16200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foto-kartinki.com/kartinky/kartinky/801/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Облако 2"/>
          <p:cNvSpPr/>
          <p:nvPr/>
        </p:nvSpPr>
        <p:spPr>
          <a:xfrm>
            <a:off x="395536" y="188640"/>
            <a:ext cx="7848872" cy="1152128"/>
          </a:xfrm>
          <a:prstGeom prst="cloud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B050"/>
                </a:solidFill>
                <a:latin typeface="Comic Sans MS" pitchFamily="66" charset="0"/>
              </a:rPr>
              <a:t>Выставка рисунков</a:t>
            </a:r>
          </a:p>
          <a:p>
            <a:pPr algn="ctr"/>
            <a:r>
              <a:rPr lang="ru-RU" sz="3200" b="1" dirty="0" smtClean="0">
                <a:solidFill>
                  <a:srgbClr val="00B050"/>
                </a:solidFill>
                <a:latin typeface="Comic Sans MS" pitchFamily="66" charset="0"/>
              </a:rPr>
              <a:t> «Моя здоровая семья»</a:t>
            </a:r>
            <a:endParaRPr lang="ru-RU" sz="32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pic>
        <p:nvPicPr>
          <p:cNvPr id="4097" name="Picture 1" descr="G:\материал по недели психологии\фото для недели психолог\SAM_35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522722">
            <a:off x="423030" y="1562578"/>
            <a:ext cx="3068665" cy="44006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8" name="Picture 2" descr="G:\материал по недели психологии\фото для недели психолог\SAM_35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5250">
            <a:off x="4052163" y="2125269"/>
            <a:ext cx="2540120" cy="16942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0" name="Picture 4" descr="http://nachalo4ka.ru/wp-content/uploads/2014/08/0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624474">
            <a:off x="4322970" y="4403252"/>
            <a:ext cx="1129775" cy="9829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foto-kartinki.com/kartinky/kartinky/801/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Облако 2"/>
          <p:cNvSpPr/>
          <p:nvPr/>
        </p:nvSpPr>
        <p:spPr>
          <a:xfrm>
            <a:off x="1835696" y="260648"/>
            <a:ext cx="5904656" cy="792088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B050"/>
                </a:solidFill>
                <a:latin typeface="Comic Sans MS" pitchFamily="66" charset="0"/>
              </a:rPr>
              <a:t>Пятница</a:t>
            </a:r>
            <a:endParaRPr lang="ru-RU" sz="48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pic>
        <p:nvPicPr>
          <p:cNvPr id="3073" name="Picture 1" descr="D:\Desktop\SAM_22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64984">
            <a:off x="711838" y="1587657"/>
            <a:ext cx="3840427" cy="2880320"/>
          </a:xfrm>
          <a:prstGeom prst="rect">
            <a:avLst/>
          </a:prstGeom>
          <a:noFill/>
        </p:spPr>
      </p:pic>
      <p:pic>
        <p:nvPicPr>
          <p:cNvPr id="3075" name="Picture 3" descr="http://nachalo4ka.ru/wp-content/uploads/2014/08/0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87849" flipH="1">
            <a:off x="182806" y="1581469"/>
            <a:ext cx="1059638" cy="864096"/>
          </a:xfrm>
          <a:prstGeom prst="rect">
            <a:avLst/>
          </a:prstGeom>
          <a:noFill/>
        </p:spPr>
      </p:pic>
      <p:pic>
        <p:nvPicPr>
          <p:cNvPr id="3077" name="Picture 5" descr="http://nachalo4ka.ru/wp-content/uploads/2014/08/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74410">
            <a:off x="5630157" y="3839084"/>
            <a:ext cx="864096" cy="864096"/>
          </a:xfrm>
          <a:prstGeom prst="rect">
            <a:avLst/>
          </a:prstGeom>
          <a:noFill/>
        </p:spPr>
      </p:pic>
      <p:pic>
        <p:nvPicPr>
          <p:cNvPr id="3081" name="Picture 9" descr="http://nachalo4ka.ru/wp-content/uploads/2014/08/03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876405">
            <a:off x="909360" y="4466591"/>
            <a:ext cx="809706" cy="770663"/>
          </a:xfrm>
          <a:prstGeom prst="rect">
            <a:avLst/>
          </a:prstGeom>
          <a:noFill/>
        </p:spPr>
      </p:pic>
      <p:pic>
        <p:nvPicPr>
          <p:cNvPr id="3085" name="Picture 13" descr="http://nachalo4ka.ru/wp-content/uploads/2014/08/0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581679">
            <a:off x="1396130" y="1839407"/>
            <a:ext cx="534067" cy="521540"/>
          </a:xfrm>
          <a:prstGeom prst="rect">
            <a:avLst/>
          </a:prstGeom>
          <a:noFill/>
        </p:spPr>
      </p:pic>
      <p:pic>
        <p:nvPicPr>
          <p:cNvPr id="12" name="Picture 2" descr="http://nachalo4ka.ru/wp-content/uploads/2014/08/01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294013">
            <a:off x="3763327" y="1062443"/>
            <a:ext cx="475724" cy="554973"/>
          </a:xfrm>
          <a:prstGeom prst="rect">
            <a:avLst/>
          </a:prstGeom>
          <a:noFill/>
        </p:spPr>
      </p:pic>
      <p:pic>
        <p:nvPicPr>
          <p:cNvPr id="13" name="Picture 7" descr="http://nachalo4ka.ru/wp-content/uploads/2014/08/030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99992" y="3573016"/>
            <a:ext cx="648072" cy="661034"/>
          </a:xfrm>
          <a:prstGeom prst="rect">
            <a:avLst/>
          </a:prstGeom>
          <a:noFill/>
        </p:spPr>
      </p:pic>
      <p:sp>
        <p:nvSpPr>
          <p:cNvPr id="14" name="Горизонтальный свиток 13"/>
          <p:cNvSpPr/>
          <p:nvPr/>
        </p:nvSpPr>
        <p:spPr>
          <a:xfrm rot="912771">
            <a:off x="5004048" y="1052736"/>
            <a:ext cx="3312368" cy="2880320"/>
          </a:xfrm>
          <a:prstGeom prst="horizontalScroll">
            <a:avLst/>
          </a:prstGeom>
          <a:blipFill>
            <a:blip r:embed="rId10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Консультация для родителей</a:t>
            </a:r>
          </a:p>
          <a:p>
            <a:pPr algn="ctr"/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«Влияние мультфильмов на психическое состояние ребёнка»</a:t>
            </a:r>
            <a:endParaRPr lang="ru-RU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baltana.com/files/wallpapers-2/Flower-Powerpoint-Background-Desktop-Wallpaper-068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Облако 2"/>
          <p:cNvSpPr/>
          <p:nvPr/>
        </p:nvSpPr>
        <p:spPr>
          <a:xfrm>
            <a:off x="971600" y="116632"/>
            <a:ext cx="7416824" cy="2088232"/>
          </a:xfrm>
          <a:prstGeom prst="cloud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Comic Sans MS" pitchFamily="66" charset="0"/>
              </a:rPr>
              <a:t>Эстафета хороших известий</a:t>
            </a:r>
            <a:endParaRPr lang="ru-RU" sz="40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2050" name="Picture 2" descr="E:\материал по недели психологии\фото эстафета хороших известий\SAM_35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4286256"/>
            <a:ext cx="3250136" cy="21678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1" name="Picture 3" descr="E:\материал по недели психологии\фото эстафета хороших известий\SAM_356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2214554"/>
            <a:ext cx="2786050" cy="18582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2" name="Picture 4" descr="E:\материал по недели психологии\фото эстафета хороших известий\SAM_355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2214554"/>
            <a:ext cx="2570513" cy="1714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4" descr="http://nachalo4ka.ru/wp-content/uploads/2014/08/03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747457">
            <a:off x="627700" y="1195586"/>
            <a:ext cx="1252875" cy="1730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1472" y="1500174"/>
            <a:ext cx="84898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rgbClr val="00D000"/>
                </a:solidFill>
                <a:latin typeface="Comic Sans MS" pitchFamily="66" charset="0"/>
              </a:rPr>
              <a:t>  Спасибо за внимание.</a:t>
            </a:r>
            <a:endParaRPr lang="ru-RU" sz="5400" b="1" dirty="0">
              <a:solidFill>
                <a:srgbClr val="00D000"/>
              </a:solidFill>
              <a:latin typeface="Comic Sans MS" pitchFamily="66" charset="0"/>
            </a:endParaRPr>
          </a:p>
        </p:txBody>
      </p:sp>
      <p:pic>
        <p:nvPicPr>
          <p:cNvPr id="6" name="Рисунок 5" descr="http://madou-ds17.ucoz.ru/2015/000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3214686"/>
            <a:ext cx="285752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352</TotalTime>
  <Words>211</Words>
  <Application>Microsoft Office PowerPoint</Application>
  <PresentationFormat>Экран (4:3)</PresentationFormat>
  <Paragraphs>85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39</cp:revision>
  <dcterms:created xsi:type="dcterms:W3CDTF">2016-11-02T12:44:24Z</dcterms:created>
  <dcterms:modified xsi:type="dcterms:W3CDTF">2016-11-16T14:17:58Z</dcterms:modified>
</cp:coreProperties>
</file>