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6" r:id="rId2"/>
    <p:sldId id="257" r:id="rId3"/>
    <p:sldId id="258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2" r:id="rId19"/>
    <p:sldId id="283" r:id="rId20"/>
    <p:sldId id="284" r:id="rId21"/>
    <p:sldId id="281" r:id="rId22"/>
    <p:sldId id="285" r:id="rId23"/>
    <p:sldId id="290" r:id="rId24"/>
    <p:sldId id="287" r:id="rId25"/>
    <p:sldId id="288" r:id="rId26"/>
    <p:sldId id="289" r:id="rId27"/>
    <p:sldId id="291" r:id="rId28"/>
    <p:sldId id="292" r:id="rId29"/>
    <p:sldId id="293" r:id="rId30"/>
    <p:sldId id="294" r:id="rId31"/>
    <p:sldId id="295" r:id="rId32"/>
    <p:sldId id="286" r:id="rId33"/>
    <p:sldId id="302" r:id="rId34"/>
    <p:sldId id="299" r:id="rId35"/>
    <p:sldId id="300" r:id="rId36"/>
    <p:sldId id="301" r:id="rId37"/>
    <p:sldId id="303" r:id="rId38"/>
    <p:sldId id="304" r:id="rId39"/>
    <p:sldId id="305" r:id="rId40"/>
    <p:sldId id="306" r:id="rId41"/>
    <p:sldId id="307" r:id="rId42"/>
    <p:sldId id="298" r:id="rId43"/>
    <p:sldId id="296" r:id="rId44"/>
    <p:sldId id="308" r:id="rId45"/>
    <p:sldId id="310" r:id="rId46"/>
    <p:sldId id="311" r:id="rId47"/>
    <p:sldId id="312" r:id="rId48"/>
    <p:sldId id="313" r:id="rId49"/>
    <p:sldId id="309" r:id="rId50"/>
    <p:sldId id="314" r:id="rId51"/>
    <p:sldId id="316" r:id="rId52"/>
    <p:sldId id="317" r:id="rId53"/>
    <p:sldId id="318" r:id="rId54"/>
    <p:sldId id="319" r:id="rId55"/>
    <p:sldId id="315" r:id="rId56"/>
    <p:sldId id="263" r:id="rId5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33" d="100"/>
          <a:sy n="33" d="100"/>
        </p:scale>
        <p:origin x="1099" y="7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46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2A04A-4C2C-479A-8957-3552331467AA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74C1F1-EC86-4B49-928E-76012331A0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319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BAE4B7-6884-4475-9B8C-C8F5A88308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CAD2E68-5AF7-4F7D-BB27-C3C77E462E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599FFC-4440-483A-B708-125B69185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D511EF-5219-428B-BF4A-FB55002B8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11BB7A-D675-4EB2-B607-C20596F98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0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Изображение выглядит как внешний, вода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1281AA60-39D6-45E0-99B8-9FC5A234F6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8" y="303433"/>
            <a:ext cx="7170683" cy="14721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847BA-B002-47B3-9FF8-E6AF73E6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DB45FA-052C-434E-BDB8-3DE79BC8F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B44825-19EA-4B9F-A60E-21B35A380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66A5F6-7510-42A0-A90D-89655CA03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58A404-6F48-4E1F-BFD6-94D24C68B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3EB0E4B7-D223-4AF2-A8D7-C30230ECA01D}"/>
              </a:ext>
            </a:extLst>
          </p:cNvPr>
          <p:cNvCxnSpPr/>
          <p:nvPr userDrawn="1"/>
        </p:nvCxnSpPr>
        <p:spPr>
          <a:xfrm>
            <a:off x="1555531" y="1545021"/>
            <a:ext cx="3510455" cy="0"/>
          </a:xfrm>
          <a:prstGeom prst="line">
            <a:avLst/>
          </a:prstGeom>
          <a:ln w="254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Рисунок 10" descr="Головоломка со сплошной заливкой">
            <a:extLst>
              <a:ext uri="{FF2B5EF4-FFF2-40B4-BE49-F238E27FC236}">
                <a16:creationId xmlns:a16="http://schemas.microsoft.com/office/drawing/2014/main" id="{2B037416-1043-461C-9140-22B8D25ED4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16200000">
            <a:off x="11053904" y="4836347"/>
            <a:ext cx="914400" cy="914400"/>
          </a:xfrm>
          <a:prstGeom prst="rect">
            <a:avLst/>
          </a:prstGeom>
        </p:spPr>
      </p:pic>
      <p:pic>
        <p:nvPicPr>
          <p:cNvPr id="12" name="Рисунок 11" descr="Головоломка со сплошной заливкой">
            <a:extLst>
              <a:ext uri="{FF2B5EF4-FFF2-40B4-BE49-F238E27FC236}">
                <a16:creationId xmlns:a16="http://schemas.microsoft.com/office/drawing/2014/main" id="{6DD10018-EF9D-4C7E-A2BD-1642E3FA73B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652233" y="5229253"/>
            <a:ext cx="914400" cy="914400"/>
          </a:xfrm>
          <a:prstGeom prst="rect">
            <a:avLst/>
          </a:prstGeom>
        </p:spPr>
      </p:pic>
      <p:pic>
        <p:nvPicPr>
          <p:cNvPr id="13" name="Рисунок 12" descr="Головоломка со сплошной заливкой">
            <a:extLst>
              <a:ext uri="{FF2B5EF4-FFF2-40B4-BE49-F238E27FC236}">
                <a16:creationId xmlns:a16="http://schemas.microsoft.com/office/drawing/2014/main" id="{6A2735F2-A2A0-4CDF-A7F0-C8410F3F902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5400000">
            <a:off x="11011291" y="5580631"/>
            <a:ext cx="914400" cy="9144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8A49814-79F0-4898-931E-7C622906BCE9}"/>
              </a:ext>
            </a:extLst>
          </p:cNvPr>
          <p:cNvSpPr/>
          <p:nvPr userDrawn="1"/>
        </p:nvSpPr>
        <p:spPr>
          <a:xfrm>
            <a:off x="8358352" y="1481138"/>
            <a:ext cx="723900" cy="4191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>
            <a:extLst>
              <a:ext uri="{FF2B5EF4-FFF2-40B4-BE49-F238E27FC236}">
                <a16:creationId xmlns:a16="http://schemas.microsoft.com/office/drawing/2014/main" id="{5CF292E5-E046-4078-8029-342E92109FC9}"/>
              </a:ext>
            </a:extLst>
          </p:cNvPr>
          <p:cNvSpPr/>
          <p:nvPr userDrawn="1"/>
        </p:nvSpPr>
        <p:spPr>
          <a:xfrm>
            <a:off x="381000" y="3429000"/>
            <a:ext cx="558800" cy="520700"/>
          </a:xfrm>
          <a:prstGeom prst="triangl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78B59867-83D3-4A36-A48A-48C69FAC60FA}"/>
              </a:ext>
            </a:extLst>
          </p:cNvPr>
          <p:cNvSpPr/>
          <p:nvPr userDrawn="1"/>
        </p:nvSpPr>
        <p:spPr>
          <a:xfrm>
            <a:off x="1397000" y="6176963"/>
            <a:ext cx="635000" cy="635000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:a16="http://schemas.microsoft.com/office/drawing/2014/main" id="{378FF557-D870-4C04-8D74-16851276E79F}"/>
              </a:ext>
            </a:extLst>
          </p:cNvPr>
          <p:cNvSpPr/>
          <p:nvPr userDrawn="1"/>
        </p:nvSpPr>
        <p:spPr>
          <a:xfrm>
            <a:off x="8791575" y="6062663"/>
            <a:ext cx="711994" cy="228600"/>
          </a:xfrm>
          <a:custGeom>
            <a:avLst/>
            <a:gdLst>
              <a:gd name="connsiteX0" fmla="*/ 0 w 711994"/>
              <a:gd name="connsiteY0" fmla="*/ 228600 h 228600"/>
              <a:gd name="connsiteX1" fmla="*/ 164306 w 711994"/>
              <a:gd name="connsiteY1" fmla="*/ 14287 h 228600"/>
              <a:gd name="connsiteX2" fmla="*/ 311944 w 711994"/>
              <a:gd name="connsiteY2" fmla="*/ 221456 h 228600"/>
              <a:gd name="connsiteX3" fmla="*/ 454819 w 711994"/>
              <a:gd name="connsiteY3" fmla="*/ 9525 h 228600"/>
              <a:gd name="connsiteX4" fmla="*/ 597694 w 711994"/>
              <a:gd name="connsiteY4" fmla="*/ 214312 h 228600"/>
              <a:gd name="connsiteX5" fmla="*/ 711994 w 711994"/>
              <a:gd name="connsiteY5" fmla="*/ 0 h 228600"/>
              <a:gd name="connsiteX6" fmla="*/ 711994 w 711994"/>
              <a:gd name="connsiteY6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1994" h="228600">
                <a:moveTo>
                  <a:pt x="0" y="228600"/>
                </a:moveTo>
                <a:cubicBezTo>
                  <a:pt x="56157" y="122039"/>
                  <a:pt x="112315" y="15478"/>
                  <a:pt x="164306" y="14287"/>
                </a:cubicBezTo>
                <a:cubicBezTo>
                  <a:pt x="216297" y="13096"/>
                  <a:pt x="263525" y="222250"/>
                  <a:pt x="311944" y="221456"/>
                </a:cubicBezTo>
                <a:cubicBezTo>
                  <a:pt x="360363" y="220662"/>
                  <a:pt x="407194" y="10716"/>
                  <a:pt x="454819" y="9525"/>
                </a:cubicBezTo>
                <a:cubicBezTo>
                  <a:pt x="502444" y="8334"/>
                  <a:pt x="554832" y="215899"/>
                  <a:pt x="597694" y="214312"/>
                </a:cubicBezTo>
                <a:cubicBezTo>
                  <a:pt x="640556" y="212725"/>
                  <a:pt x="711994" y="0"/>
                  <a:pt x="711994" y="0"/>
                </a:cubicBezTo>
                <a:lnTo>
                  <a:pt x="711994" y="0"/>
                </a:lnTo>
              </a:path>
            </a:pathLst>
          </a:cu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2D595FCE-B296-4C87-81A7-13053D37576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13213" y="1825625"/>
            <a:ext cx="52578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1716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847BA-B002-47B3-9FF8-E6AF73E6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DB45FA-052C-434E-BDB8-3DE79BC8F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B44825-19EA-4B9F-A60E-21B35A380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66A5F6-7510-42A0-A90D-89655CA03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58A404-6F48-4E1F-BFD6-94D24C68B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3EB0E4B7-D223-4AF2-A8D7-C30230ECA01D}"/>
              </a:ext>
            </a:extLst>
          </p:cNvPr>
          <p:cNvCxnSpPr/>
          <p:nvPr userDrawn="1"/>
        </p:nvCxnSpPr>
        <p:spPr>
          <a:xfrm>
            <a:off x="1555531" y="1545021"/>
            <a:ext cx="3510455" cy="0"/>
          </a:xfrm>
          <a:prstGeom prst="line">
            <a:avLst/>
          </a:prstGeom>
          <a:ln w="254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Рисунок 10" descr="Головоломка со сплошной заливкой">
            <a:extLst>
              <a:ext uri="{FF2B5EF4-FFF2-40B4-BE49-F238E27FC236}">
                <a16:creationId xmlns:a16="http://schemas.microsoft.com/office/drawing/2014/main" id="{2B037416-1043-461C-9140-22B8D25ED4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6200000">
            <a:off x="11053904" y="4836347"/>
            <a:ext cx="914400" cy="914400"/>
          </a:xfrm>
          <a:prstGeom prst="rect">
            <a:avLst/>
          </a:prstGeom>
        </p:spPr>
      </p:pic>
      <p:pic>
        <p:nvPicPr>
          <p:cNvPr id="12" name="Рисунок 11" descr="Головоломка со сплошной заливкой">
            <a:extLst>
              <a:ext uri="{FF2B5EF4-FFF2-40B4-BE49-F238E27FC236}">
                <a16:creationId xmlns:a16="http://schemas.microsoft.com/office/drawing/2014/main" id="{6DD10018-EF9D-4C7E-A2BD-1642E3FA73B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652233" y="5229253"/>
            <a:ext cx="914400" cy="914400"/>
          </a:xfrm>
          <a:prstGeom prst="rect">
            <a:avLst/>
          </a:prstGeom>
        </p:spPr>
      </p:pic>
      <p:pic>
        <p:nvPicPr>
          <p:cNvPr id="13" name="Рисунок 12" descr="Головоломка со сплошной заливкой">
            <a:extLst>
              <a:ext uri="{FF2B5EF4-FFF2-40B4-BE49-F238E27FC236}">
                <a16:creationId xmlns:a16="http://schemas.microsoft.com/office/drawing/2014/main" id="{6A2735F2-A2A0-4CDF-A7F0-C8410F3F902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5400000">
            <a:off x="11011291" y="5580631"/>
            <a:ext cx="914400" cy="9144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8A49814-79F0-4898-931E-7C622906BCE9}"/>
              </a:ext>
            </a:extLst>
          </p:cNvPr>
          <p:cNvSpPr/>
          <p:nvPr userDrawn="1"/>
        </p:nvSpPr>
        <p:spPr>
          <a:xfrm>
            <a:off x="7759700" y="990600"/>
            <a:ext cx="723900" cy="4191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>
            <a:extLst>
              <a:ext uri="{FF2B5EF4-FFF2-40B4-BE49-F238E27FC236}">
                <a16:creationId xmlns:a16="http://schemas.microsoft.com/office/drawing/2014/main" id="{5CF292E5-E046-4078-8029-342E92109FC9}"/>
              </a:ext>
            </a:extLst>
          </p:cNvPr>
          <p:cNvSpPr/>
          <p:nvPr userDrawn="1"/>
        </p:nvSpPr>
        <p:spPr>
          <a:xfrm>
            <a:off x="381000" y="3429000"/>
            <a:ext cx="558800" cy="520700"/>
          </a:xfrm>
          <a:prstGeom prst="triangl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78B59867-83D3-4A36-A48A-48C69FAC60FA}"/>
              </a:ext>
            </a:extLst>
          </p:cNvPr>
          <p:cNvSpPr/>
          <p:nvPr userDrawn="1"/>
        </p:nvSpPr>
        <p:spPr>
          <a:xfrm>
            <a:off x="1397000" y="6176963"/>
            <a:ext cx="635000" cy="635000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:a16="http://schemas.microsoft.com/office/drawing/2014/main" id="{378FF557-D870-4C04-8D74-16851276E79F}"/>
              </a:ext>
            </a:extLst>
          </p:cNvPr>
          <p:cNvSpPr/>
          <p:nvPr userDrawn="1"/>
        </p:nvSpPr>
        <p:spPr>
          <a:xfrm>
            <a:off x="8791575" y="6062663"/>
            <a:ext cx="711994" cy="228600"/>
          </a:xfrm>
          <a:custGeom>
            <a:avLst/>
            <a:gdLst>
              <a:gd name="connsiteX0" fmla="*/ 0 w 711994"/>
              <a:gd name="connsiteY0" fmla="*/ 228600 h 228600"/>
              <a:gd name="connsiteX1" fmla="*/ 164306 w 711994"/>
              <a:gd name="connsiteY1" fmla="*/ 14287 h 228600"/>
              <a:gd name="connsiteX2" fmla="*/ 311944 w 711994"/>
              <a:gd name="connsiteY2" fmla="*/ 221456 h 228600"/>
              <a:gd name="connsiteX3" fmla="*/ 454819 w 711994"/>
              <a:gd name="connsiteY3" fmla="*/ 9525 h 228600"/>
              <a:gd name="connsiteX4" fmla="*/ 597694 w 711994"/>
              <a:gd name="connsiteY4" fmla="*/ 214312 h 228600"/>
              <a:gd name="connsiteX5" fmla="*/ 711994 w 711994"/>
              <a:gd name="connsiteY5" fmla="*/ 0 h 228600"/>
              <a:gd name="connsiteX6" fmla="*/ 711994 w 711994"/>
              <a:gd name="connsiteY6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1994" h="228600">
                <a:moveTo>
                  <a:pt x="0" y="228600"/>
                </a:moveTo>
                <a:cubicBezTo>
                  <a:pt x="56157" y="122039"/>
                  <a:pt x="112315" y="15478"/>
                  <a:pt x="164306" y="14287"/>
                </a:cubicBezTo>
                <a:cubicBezTo>
                  <a:pt x="216297" y="13096"/>
                  <a:pt x="263525" y="222250"/>
                  <a:pt x="311944" y="221456"/>
                </a:cubicBezTo>
                <a:cubicBezTo>
                  <a:pt x="360363" y="220662"/>
                  <a:pt x="407194" y="10716"/>
                  <a:pt x="454819" y="9525"/>
                </a:cubicBezTo>
                <a:cubicBezTo>
                  <a:pt x="502444" y="8334"/>
                  <a:pt x="554832" y="215899"/>
                  <a:pt x="597694" y="214312"/>
                </a:cubicBezTo>
                <a:cubicBezTo>
                  <a:pt x="640556" y="212725"/>
                  <a:pt x="711994" y="0"/>
                  <a:pt x="711994" y="0"/>
                </a:cubicBezTo>
                <a:lnTo>
                  <a:pt x="711994" y="0"/>
                </a:lnTo>
              </a:path>
            </a:pathLst>
          </a:cu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91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EE590DB-9CB4-438D-9208-4CF7240D246B}"/>
              </a:ext>
            </a:extLst>
          </p:cNvPr>
          <p:cNvSpPr/>
          <p:nvPr userDrawn="1"/>
        </p:nvSpPr>
        <p:spPr>
          <a:xfrm>
            <a:off x="0" y="-1"/>
            <a:ext cx="12192000" cy="6347861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85583 w 12192000"/>
              <a:gd name="connsiteY2" fmla="*/ 3696101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0125777 w 12192000"/>
              <a:gd name="connsiteY2" fmla="*/ 4302492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0125777 w 12192000"/>
              <a:gd name="connsiteY2" fmla="*/ 4302492 h 6858000"/>
              <a:gd name="connsiteX3" fmla="*/ 10854089 w 12192000"/>
              <a:gd name="connsiteY3" fmla="*/ 5183204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1069053 w 12192000"/>
              <a:gd name="connsiteY2" fmla="*/ 4485372 h 6858000"/>
              <a:gd name="connsiteX3" fmla="*/ 10854089 w 12192000"/>
              <a:gd name="connsiteY3" fmla="*/ 5183204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347861"/>
              <a:gd name="connsiteX1" fmla="*/ 12192000 w 12192000"/>
              <a:gd name="connsiteY1" fmla="*/ 0 h 6347861"/>
              <a:gd name="connsiteX2" fmla="*/ 11069053 w 12192000"/>
              <a:gd name="connsiteY2" fmla="*/ 4485372 h 6347861"/>
              <a:gd name="connsiteX3" fmla="*/ 10854089 w 12192000"/>
              <a:gd name="connsiteY3" fmla="*/ 5183204 h 6347861"/>
              <a:gd name="connsiteX4" fmla="*/ 0 w 12192000"/>
              <a:gd name="connsiteY4" fmla="*/ 6347861 h 6347861"/>
              <a:gd name="connsiteX5" fmla="*/ 0 w 12192000"/>
              <a:gd name="connsiteY5" fmla="*/ 0 h 634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347861">
                <a:moveTo>
                  <a:pt x="0" y="0"/>
                </a:moveTo>
                <a:lnTo>
                  <a:pt x="12192000" y="0"/>
                </a:lnTo>
                <a:lnTo>
                  <a:pt x="11069053" y="4485372"/>
                </a:lnTo>
                <a:lnTo>
                  <a:pt x="10854089" y="5183204"/>
                </a:lnTo>
                <a:lnTo>
                  <a:pt x="0" y="6347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42900" dist="38100" dir="4800000" sx="110000" sy="110000" algn="t" rotWithShape="0">
              <a:schemeClr val="accent2">
                <a:alpha val="4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DB45FA-052C-434E-BDB8-3DE79BC8F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7576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1BCA107-CFFD-48D1-A7B4-CF209A294E14}"/>
              </a:ext>
            </a:extLst>
          </p:cNvPr>
          <p:cNvSpPr/>
          <p:nvPr userDrawn="1"/>
        </p:nvSpPr>
        <p:spPr>
          <a:xfrm>
            <a:off x="7823200" y="891623"/>
            <a:ext cx="723900" cy="4191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Изображение выглядит как внешний, вода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D4E8BCCB-F0E7-4D9A-99AF-1733EDE81A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8" y="303433"/>
            <a:ext cx="7170683" cy="1472105"/>
          </a:xfrm>
          <a:prstGeom prst="rect">
            <a:avLst/>
          </a:prstGeom>
        </p:spPr>
      </p:pic>
      <p:sp>
        <p:nvSpPr>
          <p:cNvPr id="10" name="Равнобедренный треугольник 9">
            <a:extLst>
              <a:ext uri="{FF2B5EF4-FFF2-40B4-BE49-F238E27FC236}">
                <a16:creationId xmlns:a16="http://schemas.microsoft.com/office/drawing/2014/main" id="{9438F547-87A5-4930-A4C8-7EB1388C4384}"/>
              </a:ext>
            </a:extLst>
          </p:cNvPr>
          <p:cNvSpPr/>
          <p:nvPr userDrawn="1"/>
        </p:nvSpPr>
        <p:spPr>
          <a:xfrm>
            <a:off x="444500" y="3330023"/>
            <a:ext cx="558800" cy="520700"/>
          </a:xfrm>
          <a:prstGeom prst="triangl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16617FEA-EEA1-4848-B27D-C5F44B6E692A}"/>
              </a:ext>
            </a:extLst>
          </p:cNvPr>
          <p:cNvSpPr/>
          <p:nvPr userDrawn="1"/>
        </p:nvSpPr>
        <p:spPr>
          <a:xfrm>
            <a:off x="2171700" y="5103218"/>
            <a:ext cx="635000" cy="635000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F9006C45-C6CF-48CA-87B8-59CC06125627}"/>
              </a:ext>
            </a:extLst>
          </p:cNvPr>
          <p:cNvSpPr/>
          <p:nvPr userDrawn="1"/>
        </p:nvSpPr>
        <p:spPr>
          <a:xfrm>
            <a:off x="9172575" y="2344186"/>
            <a:ext cx="711994" cy="228600"/>
          </a:xfrm>
          <a:custGeom>
            <a:avLst/>
            <a:gdLst>
              <a:gd name="connsiteX0" fmla="*/ 0 w 711994"/>
              <a:gd name="connsiteY0" fmla="*/ 228600 h 228600"/>
              <a:gd name="connsiteX1" fmla="*/ 164306 w 711994"/>
              <a:gd name="connsiteY1" fmla="*/ 14287 h 228600"/>
              <a:gd name="connsiteX2" fmla="*/ 311944 w 711994"/>
              <a:gd name="connsiteY2" fmla="*/ 221456 h 228600"/>
              <a:gd name="connsiteX3" fmla="*/ 454819 w 711994"/>
              <a:gd name="connsiteY3" fmla="*/ 9525 h 228600"/>
              <a:gd name="connsiteX4" fmla="*/ 597694 w 711994"/>
              <a:gd name="connsiteY4" fmla="*/ 214312 h 228600"/>
              <a:gd name="connsiteX5" fmla="*/ 711994 w 711994"/>
              <a:gd name="connsiteY5" fmla="*/ 0 h 228600"/>
              <a:gd name="connsiteX6" fmla="*/ 711994 w 711994"/>
              <a:gd name="connsiteY6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1994" h="228600">
                <a:moveTo>
                  <a:pt x="0" y="228600"/>
                </a:moveTo>
                <a:cubicBezTo>
                  <a:pt x="56157" y="122039"/>
                  <a:pt x="112315" y="15478"/>
                  <a:pt x="164306" y="14287"/>
                </a:cubicBezTo>
                <a:cubicBezTo>
                  <a:pt x="216297" y="13096"/>
                  <a:pt x="263525" y="222250"/>
                  <a:pt x="311944" y="221456"/>
                </a:cubicBezTo>
                <a:cubicBezTo>
                  <a:pt x="360363" y="220662"/>
                  <a:pt x="407194" y="10716"/>
                  <a:pt x="454819" y="9525"/>
                </a:cubicBezTo>
                <a:cubicBezTo>
                  <a:pt x="502444" y="8334"/>
                  <a:pt x="554832" y="215899"/>
                  <a:pt x="597694" y="214312"/>
                </a:cubicBezTo>
                <a:cubicBezTo>
                  <a:pt x="640556" y="212725"/>
                  <a:pt x="711994" y="0"/>
                  <a:pt x="711994" y="0"/>
                </a:cubicBezTo>
                <a:lnTo>
                  <a:pt x="711994" y="0"/>
                </a:lnTo>
              </a:path>
            </a:pathLst>
          </a:cu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847BA-B002-47B3-9FF8-E6AF73E6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53035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847BA-B002-47B3-9FF8-E6AF73E63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0938" y="365125"/>
            <a:ext cx="9585434" cy="1325563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DB45FA-052C-434E-BDB8-3DE79BC8F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0938" y="1954925"/>
            <a:ext cx="9585434" cy="42220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B44825-19EA-4B9F-A60E-21B35A380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66A5F6-7510-42A0-A90D-89655CA03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58A404-6F48-4E1F-BFD6-94D24C68B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FD4906C8-32AE-405E-AD87-3E97AEF9DC21}"/>
              </a:ext>
            </a:extLst>
          </p:cNvPr>
          <p:cNvCxnSpPr/>
          <p:nvPr userDrawn="1"/>
        </p:nvCxnSpPr>
        <p:spPr>
          <a:xfrm>
            <a:off x="1555531" y="1545021"/>
            <a:ext cx="3510455" cy="0"/>
          </a:xfrm>
          <a:prstGeom prst="line">
            <a:avLst/>
          </a:prstGeom>
          <a:ln w="254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949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внешний, вода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6FC643B6-E3A4-48D1-B2C5-D2C4557C79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8" y="303433"/>
            <a:ext cx="7170683" cy="14721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847BA-B002-47B3-9FF8-E6AF73E6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grpSp>
        <p:nvGrpSpPr>
          <p:cNvPr id="11" name="Рисунок 9" descr="Вертушка">
            <a:extLst>
              <a:ext uri="{FF2B5EF4-FFF2-40B4-BE49-F238E27FC236}">
                <a16:creationId xmlns:a16="http://schemas.microsoft.com/office/drawing/2014/main" id="{54ECDD7C-E578-44A2-938A-A20979372F6C}"/>
              </a:ext>
            </a:extLst>
          </p:cNvPr>
          <p:cNvGrpSpPr/>
          <p:nvPr/>
        </p:nvGrpSpPr>
        <p:grpSpPr>
          <a:xfrm>
            <a:off x="9559158" y="4227730"/>
            <a:ext cx="2940269" cy="2940269"/>
            <a:chOff x="8928537" y="3922930"/>
            <a:chExt cx="2940269" cy="2940269"/>
          </a:xfrm>
        </p:grpSpPr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F482E4A3-7210-46BB-8A0D-B66FCE6C4D9F}"/>
                </a:ext>
              </a:extLst>
            </p:cNvPr>
            <p:cNvSpPr/>
            <p:nvPr/>
          </p:nvSpPr>
          <p:spPr>
            <a:xfrm>
              <a:off x="10374169" y="5510859"/>
              <a:ext cx="49004" cy="980089"/>
            </a:xfrm>
            <a:custGeom>
              <a:avLst/>
              <a:gdLst>
                <a:gd name="connsiteX0" fmla="*/ 0 w 49004"/>
                <a:gd name="connsiteY0" fmla="*/ 0 h 980089"/>
                <a:gd name="connsiteX1" fmla="*/ 49004 w 49004"/>
                <a:gd name="connsiteY1" fmla="*/ 0 h 980089"/>
                <a:gd name="connsiteX2" fmla="*/ 49004 w 49004"/>
                <a:gd name="connsiteY2" fmla="*/ 980090 h 980089"/>
                <a:gd name="connsiteX3" fmla="*/ 0 w 49004"/>
                <a:gd name="connsiteY3" fmla="*/ 980090 h 980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004" h="980089">
                  <a:moveTo>
                    <a:pt x="0" y="0"/>
                  </a:moveTo>
                  <a:lnTo>
                    <a:pt x="49004" y="0"/>
                  </a:lnTo>
                  <a:lnTo>
                    <a:pt x="49004" y="980090"/>
                  </a:lnTo>
                  <a:lnTo>
                    <a:pt x="0" y="980090"/>
                  </a:lnTo>
                  <a:close/>
                </a:path>
              </a:pathLst>
            </a:custGeom>
            <a:solidFill>
              <a:srgbClr val="737373"/>
            </a:solidFill>
            <a:ln w="611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13" name="Рисунок 9" descr="Вертушка">
              <a:extLst>
                <a:ext uri="{FF2B5EF4-FFF2-40B4-BE49-F238E27FC236}">
                  <a16:creationId xmlns:a16="http://schemas.microsoft.com/office/drawing/2014/main" id="{54ECDD7C-E578-44A2-938A-A20979372F6C}"/>
                </a:ext>
              </a:extLst>
            </p:cNvPr>
            <p:cNvGrpSpPr/>
            <p:nvPr/>
          </p:nvGrpSpPr>
          <p:grpSpPr>
            <a:xfrm>
              <a:off x="9641309" y="4268168"/>
              <a:ext cx="1514723" cy="1514723"/>
              <a:chOff x="9641309" y="4268168"/>
              <a:chExt cx="1514723" cy="1514723"/>
            </a:xfrm>
          </p:grpSpPr>
          <p:sp>
            <p:nvSpPr>
              <p:cNvPr id="14" name="Полилиния: фигура 13">
                <a:extLst>
                  <a:ext uri="{FF2B5EF4-FFF2-40B4-BE49-F238E27FC236}">
                    <a16:creationId xmlns:a16="http://schemas.microsoft.com/office/drawing/2014/main" id="{307AF468-4E5A-4EAB-908A-97247191CB42}"/>
                  </a:ext>
                </a:extLst>
              </p:cNvPr>
              <p:cNvSpPr/>
              <p:nvPr/>
            </p:nvSpPr>
            <p:spPr>
              <a:xfrm>
                <a:off x="9753935" y="4652318"/>
                <a:ext cx="644735" cy="674117"/>
              </a:xfrm>
              <a:custGeom>
                <a:avLst/>
                <a:gdLst>
                  <a:gd name="connsiteX0" fmla="*/ 644736 w 644735"/>
                  <a:gd name="connsiteY0" fmla="*/ 373212 h 674117"/>
                  <a:gd name="connsiteX1" fmla="*/ 153938 w 644735"/>
                  <a:gd name="connsiteY1" fmla="*/ 674118 h 674117"/>
                  <a:gd name="connsiteX2" fmla="*/ 3267 w 644735"/>
                  <a:gd name="connsiteY2" fmla="*/ 511576 h 674117"/>
                  <a:gd name="connsiteX3" fmla="*/ 3592 w 644735"/>
                  <a:gd name="connsiteY3" fmla="*/ 494584 h 674117"/>
                  <a:gd name="connsiteX4" fmla="*/ 498176 w 644735"/>
                  <a:gd name="connsiteY4" fmla="*/ 0 h 674117"/>
                  <a:gd name="connsiteX5" fmla="*/ 644736 w 644735"/>
                  <a:gd name="connsiteY5" fmla="*/ 373212 h 6741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4735" h="674117">
                    <a:moveTo>
                      <a:pt x="644736" y="373212"/>
                    </a:moveTo>
                    <a:lnTo>
                      <a:pt x="153938" y="674118"/>
                    </a:lnTo>
                    <a:lnTo>
                      <a:pt x="3267" y="511576"/>
                    </a:lnTo>
                    <a:cubicBezTo>
                      <a:pt x="-1211" y="506749"/>
                      <a:pt x="-1070" y="499239"/>
                      <a:pt x="3592" y="494584"/>
                    </a:cubicBezTo>
                    <a:lnTo>
                      <a:pt x="498176" y="0"/>
                    </a:lnTo>
                    <a:lnTo>
                      <a:pt x="644736" y="373212"/>
                    </a:lnTo>
                    <a:close/>
                  </a:path>
                </a:pathLst>
              </a:custGeom>
              <a:solidFill>
                <a:srgbClr val="505050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5" name="Полилиния: фигура 14">
                <a:extLst>
                  <a:ext uri="{FF2B5EF4-FFF2-40B4-BE49-F238E27FC236}">
                    <a16:creationId xmlns:a16="http://schemas.microsoft.com/office/drawing/2014/main" id="{22344650-814F-4ED1-8205-BC5671854D03}"/>
                  </a:ext>
                </a:extLst>
              </p:cNvPr>
              <p:cNvSpPr/>
              <p:nvPr/>
            </p:nvSpPr>
            <p:spPr>
              <a:xfrm>
                <a:off x="10025459" y="5025530"/>
                <a:ext cx="646531" cy="647975"/>
              </a:xfrm>
              <a:custGeom>
                <a:avLst/>
                <a:gdLst>
                  <a:gd name="connsiteX0" fmla="*/ 373212 w 646531"/>
                  <a:gd name="connsiteY0" fmla="*/ 0 h 647975"/>
                  <a:gd name="connsiteX1" fmla="*/ 645077 w 646531"/>
                  <a:gd name="connsiteY1" fmla="*/ 506841 h 647975"/>
                  <a:gd name="connsiteX2" fmla="*/ 642479 w 646531"/>
                  <a:gd name="connsiteY2" fmla="*/ 521732 h 647975"/>
                  <a:gd name="connsiteX3" fmla="*/ 502737 w 646531"/>
                  <a:gd name="connsiteY3" fmla="*/ 647662 h 647975"/>
                  <a:gd name="connsiteX4" fmla="*/ 501052 w 646531"/>
                  <a:gd name="connsiteY4" fmla="*/ 647619 h 647975"/>
                  <a:gd name="connsiteX5" fmla="*/ 0 w 646531"/>
                  <a:gd name="connsiteY5" fmla="*/ 146566 h 647975"/>
                  <a:gd name="connsiteX6" fmla="*/ 373212 w 646531"/>
                  <a:gd name="connsiteY6" fmla="*/ 0 h 647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6531" h="647975">
                    <a:moveTo>
                      <a:pt x="373212" y="0"/>
                    </a:moveTo>
                    <a:lnTo>
                      <a:pt x="645077" y="506841"/>
                    </a:lnTo>
                    <a:cubicBezTo>
                      <a:pt x="647741" y="511809"/>
                      <a:pt x="646669" y="517959"/>
                      <a:pt x="642479" y="521732"/>
                    </a:cubicBezTo>
                    <a:lnTo>
                      <a:pt x="502737" y="647662"/>
                    </a:lnTo>
                    <a:cubicBezTo>
                      <a:pt x="502253" y="648097"/>
                      <a:pt x="501512" y="648078"/>
                      <a:pt x="501052" y="647619"/>
                    </a:cubicBezTo>
                    <a:lnTo>
                      <a:pt x="0" y="146566"/>
                    </a:lnTo>
                    <a:lnTo>
                      <a:pt x="373212" y="0"/>
                    </a:lnTo>
                    <a:close/>
                  </a:path>
                </a:pathLst>
              </a:custGeom>
              <a:solidFill>
                <a:srgbClr val="737373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6" name="Полилиния: фигура 15">
                <a:extLst>
                  <a:ext uri="{FF2B5EF4-FFF2-40B4-BE49-F238E27FC236}">
                    <a16:creationId xmlns:a16="http://schemas.microsoft.com/office/drawing/2014/main" id="{9DB64937-0043-4368-9388-E2D802AE9478}"/>
                  </a:ext>
                </a:extLst>
              </p:cNvPr>
              <p:cNvSpPr/>
              <p:nvPr/>
            </p:nvSpPr>
            <p:spPr>
              <a:xfrm>
                <a:off x="10398671" y="4752189"/>
                <a:ext cx="644820" cy="674117"/>
              </a:xfrm>
              <a:custGeom>
                <a:avLst/>
                <a:gdLst>
                  <a:gd name="connsiteX0" fmla="*/ 0 w 644820"/>
                  <a:gd name="connsiteY0" fmla="*/ 273341 h 674117"/>
                  <a:gd name="connsiteX1" fmla="*/ 518363 w 644820"/>
                  <a:gd name="connsiteY1" fmla="*/ 0 h 674117"/>
                  <a:gd name="connsiteX2" fmla="*/ 641616 w 644820"/>
                  <a:gd name="connsiteY2" fmla="*/ 134958 h 674117"/>
                  <a:gd name="connsiteX3" fmla="*/ 641230 w 644820"/>
                  <a:gd name="connsiteY3" fmla="*/ 151883 h 674117"/>
                  <a:gd name="connsiteX4" fmla="*/ 118995 w 644820"/>
                  <a:gd name="connsiteY4" fmla="*/ 674118 h 674117"/>
                  <a:gd name="connsiteX5" fmla="*/ 0 w 644820"/>
                  <a:gd name="connsiteY5" fmla="*/ 273341 h 6741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4820" h="674117">
                    <a:moveTo>
                      <a:pt x="0" y="273341"/>
                    </a:moveTo>
                    <a:lnTo>
                      <a:pt x="518363" y="0"/>
                    </a:lnTo>
                    <a:lnTo>
                      <a:pt x="641616" y="134958"/>
                    </a:lnTo>
                    <a:cubicBezTo>
                      <a:pt x="646032" y="139798"/>
                      <a:pt x="645867" y="147252"/>
                      <a:pt x="641230" y="151883"/>
                    </a:cubicBezTo>
                    <a:lnTo>
                      <a:pt x="118995" y="674118"/>
                    </a:lnTo>
                    <a:lnTo>
                      <a:pt x="0" y="273341"/>
                    </a:lnTo>
                    <a:close/>
                  </a:path>
                </a:pathLst>
              </a:custGeom>
              <a:solidFill>
                <a:srgbClr val="505050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7" name="Полилиния: фигура 16">
                <a:extLst>
                  <a:ext uri="{FF2B5EF4-FFF2-40B4-BE49-F238E27FC236}">
                    <a16:creationId xmlns:a16="http://schemas.microsoft.com/office/drawing/2014/main" id="{6A9BF32D-B81A-4AE6-B407-FE06DEF24631}"/>
                  </a:ext>
                </a:extLst>
              </p:cNvPr>
              <p:cNvSpPr/>
              <p:nvPr/>
            </p:nvSpPr>
            <p:spPr>
              <a:xfrm>
                <a:off x="10128393" y="4379643"/>
                <a:ext cx="649615" cy="645887"/>
              </a:xfrm>
              <a:custGeom>
                <a:avLst/>
                <a:gdLst>
                  <a:gd name="connsiteX0" fmla="*/ 270278 w 649615"/>
                  <a:gd name="connsiteY0" fmla="*/ 645887 h 645887"/>
                  <a:gd name="connsiteX1" fmla="*/ 0 w 649615"/>
                  <a:gd name="connsiteY1" fmla="*/ 124461 h 645887"/>
                  <a:gd name="connsiteX2" fmla="*/ 130762 w 649615"/>
                  <a:gd name="connsiteY2" fmla="*/ 3267 h 645887"/>
                  <a:gd name="connsiteX3" fmla="*/ 147755 w 649615"/>
                  <a:gd name="connsiteY3" fmla="*/ 3592 h 645887"/>
                  <a:gd name="connsiteX4" fmla="*/ 649616 w 649615"/>
                  <a:gd name="connsiteY4" fmla="*/ 505453 h 645887"/>
                  <a:gd name="connsiteX5" fmla="*/ 270278 w 649615"/>
                  <a:gd name="connsiteY5" fmla="*/ 645887 h 645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9615" h="645887">
                    <a:moveTo>
                      <a:pt x="270278" y="645887"/>
                    </a:moveTo>
                    <a:lnTo>
                      <a:pt x="0" y="124461"/>
                    </a:lnTo>
                    <a:lnTo>
                      <a:pt x="130762" y="3267"/>
                    </a:lnTo>
                    <a:cubicBezTo>
                      <a:pt x="135589" y="-1211"/>
                      <a:pt x="143099" y="-1070"/>
                      <a:pt x="147755" y="3592"/>
                    </a:cubicBezTo>
                    <a:lnTo>
                      <a:pt x="649616" y="505453"/>
                    </a:lnTo>
                    <a:lnTo>
                      <a:pt x="270278" y="645887"/>
                    </a:lnTo>
                    <a:close/>
                  </a:path>
                </a:pathLst>
              </a:custGeom>
              <a:solidFill>
                <a:srgbClr val="737373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:a16="http://schemas.microsoft.com/office/drawing/2014/main" id="{2C79CAB1-5FE4-4330-BD1D-B9C8CDC74CAE}"/>
                  </a:ext>
                </a:extLst>
              </p:cNvPr>
              <p:cNvSpPr/>
              <p:nvPr/>
            </p:nvSpPr>
            <p:spPr>
              <a:xfrm>
                <a:off x="9641309" y="4982237"/>
                <a:ext cx="757361" cy="693007"/>
              </a:xfrm>
              <a:custGeom>
                <a:avLst/>
                <a:gdLst>
                  <a:gd name="connsiteX0" fmla="*/ 757362 w 757361"/>
                  <a:gd name="connsiteY0" fmla="*/ 43294 h 693007"/>
                  <a:gd name="connsiteX1" fmla="*/ 694655 w 757361"/>
                  <a:gd name="connsiteY1" fmla="*/ 24617 h 693007"/>
                  <a:gd name="connsiteX2" fmla="*/ 107648 w 757361"/>
                  <a:gd name="connsiteY2" fmla="*/ 173235 h 693007"/>
                  <a:gd name="connsiteX3" fmla="*/ 107648 w 757361"/>
                  <a:gd name="connsiteY3" fmla="*/ 173235 h 693007"/>
                  <a:gd name="connsiteX4" fmla="*/ 107648 w 757361"/>
                  <a:gd name="connsiteY4" fmla="*/ 693007 h 693007"/>
                  <a:gd name="connsiteX5" fmla="*/ 757362 w 757361"/>
                  <a:gd name="connsiteY5" fmla="*/ 43294 h 6930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7361" h="693007">
                    <a:moveTo>
                      <a:pt x="757362" y="43294"/>
                    </a:moveTo>
                    <a:lnTo>
                      <a:pt x="694655" y="24617"/>
                    </a:lnTo>
                    <a:cubicBezTo>
                      <a:pt x="486539" y="-37362"/>
                      <a:pt x="261198" y="19692"/>
                      <a:pt x="107648" y="173235"/>
                    </a:cubicBezTo>
                    <a:lnTo>
                      <a:pt x="107648" y="173235"/>
                    </a:lnTo>
                    <a:cubicBezTo>
                      <a:pt x="-35880" y="316763"/>
                      <a:pt x="-35886" y="549473"/>
                      <a:pt x="107648" y="693007"/>
                    </a:cubicBezTo>
                    <a:lnTo>
                      <a:pt x="757362" y="43294"/>
                    </a:lnTo>
                    <a:close/>
                  </a:path>
                </a:pathLst>
              </a:custGeom>
              <a:solidFill>
                <a:schemeClr val="accent2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9" name="Полилиния: фигура 18">
                <a:extLst>
                  <a:ext uri="{FF2B5EF4-FFF2-40B4-BE49-F238E27FC236}">
                    <a16:creationId xmlns:a16="http://schemas.microsoft.com/office/drawing/2014/main" id="{FDDD55D2-897D-4F21-909F-89F2871A516B}"/>
                  </a:ext>
                </a:extLst>
              </p:cNvPr>
              <p:cNvSpPr/>
              <p:nvPr/>
            </p:nvSpPr>
            <p:spPr>
              <a:xfrm>
                <a:off x="10355377" y="5025530"/>
                <a:ext cx="693007" cy="757361"/>
              </a:xfrm>
              <a:custGeom>
                <a:avLst/>
                <a:gdLst>
                  <a:gd name="connsiteX0" fmla="*/ 43294 w 693007"/>
                  <a:gd name="connsiteY0" fmla="*/ 0 h 757361"/>
                  <a:gd name="connsiteX1" fmla="*/ 24617 w 693007"/>
                  <a:gd name="connsiteY1" fmla="*/ 62707 h 757361"/>
                  <a:gd name="connsiteX2" fmla="*/ 173235 w 693007"/>
                  <a:gd name="connsiteY2" fmla="*/ 649714 h 757361"/>
                  <a:gd name="connsiteX3" fmla="*/ 173235 w 693007"/>
                  <a:gd name="connsiteY3" fmla="*/ 649714 h 757361"/>
                  <a:gd name="connsiteX4" fmla="*/ 693007 w 693007"/>
                  <a:gd name="connsiteY4" fmla="*/ 649714 h 757361"/>
                  <a:gd name="connsiteX5" fmla="*/ 43294 w 693007"/>
                  <a:gd name="connsiteY5" fmla="*/ 0 h 757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93007" h="757361">
                    <a:moveTo>
                      <a:pt x="43294" y="0"/>
                    </a:moveTo>
                    <a:lnTo>
                      <a:pt x="24617" y="62707"/>
                    </a:lnTo>
                    <a:cubicBezTo>
                      <a:pt x="-37362" y="270823"/>
                      <a:pt x="19692" y="496164"/>
                      <a:pt x="173235" y="649714"/>
                    </a:cubicBezTo>
                    <a:lnTo>
                      <a:pt x="173235" y="649714"/>
                    </a:lnTo>
                    <a:cubicBezTo>
                      <a:pt x="316763" y="793242"/>
                      <a:pt x="549473" y="793248"/>
                      <a:pt x="693007" y="649714"/>
                    </a:cubicBezTo>
                    <a:lnTo>
                      <a:pt x="432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:a16="http://schemas.microsoft.com/office/drawing/2014/main" id="{D440726B-8692-49FA-8017-66210F02DBB1}"/>
                  </a:ext>
                </a:extLst>
              </p:cNvPr>
              <p:cNvSpPr/>
              <p:nvPr/>
            </p:nvSpPr>
            <p:spPr>
              <a:xfrm>
                <a:off x="10398671" y="4375817"/>
                <a:ext cx="757361" cy="693007"/>
              </a:xfrm>
              <a:custGeom>
                <a:avLst/>
                <a:gdLst>
                  <a:gd name="connsiteX0" fmla="*/ 0 w 757361"/>
                  <a:gd name="connsiteY0" fmla="*/ 649714 h 693007"/>
                  <a:gd name="connsiteX1" fmla="*/ 62707 w 757361"/>
                  <a:gd name="connsiteY1" fmla="*/ 668391 h 693007"/>
                  <a:gd name="connsiteX2" fmla="*/ 649714 w 757361"/>
                  <a:gd name="connsiteY2" fmla="*/ 519772 h 693007"/>
                  <a:gd name="connsiteX3" fmla="*/ 649714 w 757361"/>
                  <a:gd name="connsiteY3" fmla="*/ 519772 h 693007"/>
                  <a:gd name="connsiteX4" fmla="*/ 649714 w 757361"/>
                  <a:gd name="connsiteY4" fmla="*/ 0 h 693007"/>
                  <a:gd name="connsiteX5" fmla="*/ 0 w 757361"/>
                  <a:gd name="connsiteY5" fmla="*/ 649714 h 6930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7361" h="693007">
                    <a:moveTo>
                      <a:pt x="0" y="649714"/>
                    </a:moveTo>
                    <a:lnTo>
                      <a:pt x="62707" y="668391"/>
                    </a:lnTo>
                    <a:cubicBezTo>
                      <a:pt x="270823" y="730369"/>
                      <a:pt x="496164" y="673315"/>
                      <a:pt x="649714" y="519772"/>
                    </a:cubicBezTo>
                    <a:lnTo>
                      <a:pt x="649714" y="519772"/>
                    </a:lnTo>
                    <a:cubicBezTo>
                      <a:pt x="793242" y="376244"/>
                      <a:pt x="793248" y="143534"/>
                      <a:pt x="649714" y="0"/>
                    </a:cubicBezTo>
                    <a:lnTo>
                      <a:pt x="0" y="649714"/>
                    </a:lnTo>
                    <a:close/>
                  </a:path>
                </a:pathLst>
              </a:custGeom>
              <a:solidFill>
                <a:schemeClr val="accent2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:a16="http://schemas.microsoft.com/office/drawing/2014/main" id="{779698BA-F225-4134-AE7D-B3A266E849A0}"/>
                  </a:ext>
                </a:extLst>
              </p:cNvPr>
              <p:cNvSpPr/>
              <p:nvPr/>
            </p:nvSpPr>
            <p:spPr>
              <a:xfrm>
                <a:off x="9748957" y="4268168"/>
                <a:ext cx="693007" cy="757362"/>
              </a:xfrm>
              <a:custGeom>
                <a:avLst/>
                <a:gdLst>
                  <a:gd name="connsiteX0" fmla="*/ 649714 w 693007"/>
                  <a:gd name="connsiteY0" fmla="*/ 757362 h 757362"/>
                  <a:gd name="connsiteX1" fmla="*/ 668390 w 693007"/>
                  <a:gd name="connsiteY1" fmla="*/ 694655 h 757362"/>
                  <a:gd name="connsiteX2" fmla="*/ 519772 w 693007"/>
                  <a:gd name="connsiteY2" fmla="*/ 107648 h 757362"/>
                  <a:gd name="connsiteX3" fmla="*/ 519772 w 693007"/>
                  <a:gd name="connsiteY3" fmla="*/ 107648 h 757362"/>
                  <a:gd name="connsiteX4" fmla="*/ 0 w 693007"/>
                  <a:gd name="connsiteY4" fmla="*/ 107648 h 757362"/>
                  <a:gd name="connsiteX5" fmla="*/ 649714 w 693007"/>
                  <a:gd name="connsiteY5" fmla="*/ 757362 h 757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93007" h="757362">
                    <a:moveTo>
                      <a:pt x="649714" y="757362"/>
                    </a:moveTo>
                    <a:lnTo>
                      <a:pt x="668390" y="694655"/>
                    </a:lnTo>
                    <a:cubicBezTo>
                      <a:pt x="730369" y="486539"/>
                      <a:pt x="673315" y="261198"/>
                      <a:pt x="519772" y="107648"/>
                    </a:cubicBezTo>
                    <a:lnTo>
                      <a:pt x="519772" y="107648"/>
                    </a:lnTo>
                    <a:cubicBezTo>
                      <a:pt x="376244" y="-35880"/>
                      <a:pt x="143534" y="-35886"/>
                      <a:pt x="0" y="107648"/>
                    </a:cubicBezTo>
                    <a:lnTo>
                      <a:pt x="649714" y="757362"/>
                    </a:lnTo>
                    <a:close/>
                  </a:path>
                </a:pathLst>
              </a:custGeom>
              <a:solidFill>
                <a:schemeClr val="accent2"/>
              </a:solidFill>
              <a:ln w="61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C2F4D1F6-3E9B-4302-811B-FC2A0AA9C4E4}"/>
                </a:ext>
              </a:extLst>
            </p:cNvPr>
            <p:cNvSpPr/>
            <p:nvPr/>
          </p:nvSpPr>
          <p:spPr>
            <a:xfrm>
              <a:off x="10306788" y="4933647"/>
              <a:ext cx="183766" cy="183766"/>
            </a:xfrm>
            <a:custGeom>
              <a:avLst/>
              <a:gdLst>
                <a:gd name="connsiteX0" fmla="*/ 183767 w 183766"/>
                <a:gd name="connsiteY0" fmla="*/ 91883 h 183766"/>
                <a:gd name="connsiteX1" fmla="*/ 91883 w 183766"/>
                <a:gd name="connsiteY1" fmla="*/ 183767 h 183766"/>
                <a:gd name="connsiteX2" fmla="*/ 0 w 183766"/>
                <a:gd name="connsiteY2" fmla="*/ 91883 h 183766"/>
                <a:gd name="connsiteX3" fmla="*/ 91883 w 183766"/>
                <a:gd name="connsiteY3" fmla="*/ 0 h 183766"/>
                <a:gd name="connsiteX4" fmla="*/ 183767 w 183766"/>
                <a:gd name="connsiteY4" fmla="*/ 91883 h 18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766" h="183766">
                  <a:moveTo>
                    <a:pt x="183767" y="91883"/>
                  </a:moveTo>
                  <a:cubicBezTo>
                    <a:pt x="183767" y="142629"/>
                    <a:pt x="142629" y="183767"/>
                    <a:pt x="91883" y="183767"/>
                  </a:cubicBezTo>
                  <a:cubicBezTo>
                    <a:pt x="41138" y="183767"/>
                    <a:pt x="0" y="142629"/>
                    <a:pt x="0" y="91883"/>
                  </a:cubicBezTo>
                  <a:cubicBezTo>
                    <a:pt x="0" y="41138"/>
                    <a:pt x="41138" y="0"/>
                    <a:pt x="91883" y="0"/>
                  </a:cubicBezTo>
                  <a:cubicBezTo>
                    <a:pt x="142629" y="0"/>
                    <a:pt x="183767" y="41138"/>
                    <a:pt x="183767" y="91883"/>
                  </a:cubicBezTo>
                  <a:close/>
                </a:path>
              </a:pathLst>
            </a:custGeom>
            <a:solidFill>
              <a:srgbClr val="FFFFFF"/>
            </a:solidFill>
            <a:ln w="611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44110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020D94-D90B-444D-9DF5-AA797A9A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6CAFA2-9E00-491B-9E88-018408F3E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70E60E-435A-4CBD-AC4C-55FB49B26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0DC71-5444-41A8-9516-38E388145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649F12-64CE-457C-8587-5B40384F4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01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5AC2AC-1B3D-45C3-A68F-42424E2EE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50A90D-6D48-4416-95E3-FE14136F5E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7F70D6-38F1-4A39-AA40-7CB4E822AE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CFA31D-FBB2-4A43-8775-8DA81428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DDD14A-F478-46BE-9C25-5957F6C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8A2EB5-84A2-4156-BBA3-B4419B31D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6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7B2745E-1024-474B-A185-EF1F1D79D5BC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56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A81100-FC4F-45B9-BEDD-8CBC408F8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D4DF6A-8A15-4900-9368-056968BF8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7CA319-7024-4C11-8D3B-C8FC1368CE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D48F651-1482-4643-A606-70BD88761B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1F928F0-27C5-4750-BEAA-F645285BFE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0CCB244-E9F8-4086-853C-E78F8D80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9FE147B-E436-43EB-8A3A-DF1756E36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16D91B2-F5AA-452E-A14F-D9A3B6EB7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20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AAA6D4-3A7D-454A-81F5-0C2C7C0FE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DFA4F76-8F00-48C3-8C9B-D806D61AB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76A3FC8-A69D-4375-BF38-43322B238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A408F36-5C13-49E1-A7DF-FF0F53F99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95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4D50461-0C70-4BC2-B4FE-8B26FFE53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67C622D-7EE5-4EEF-AC87-3B15CB3CA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328E9CC-8439-45EA-9B6D-0D5CB44D3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0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68373F-DC3B-4CA7-9FAF-020AA31D7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A0F11-2B40-40A0-8E44-CAAB3B665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83453B-8E81-4F0E-8F6F-7532D110FE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A0481B-F104-49E2-858E-F498BAFE8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A0A39B1-4B94-4EB8-B10D-446AD7EF5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9E7BDB-68A7-4EFF-8B9F-65507FBB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39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F788BC-BBE6-4E92-A8CA-BB59C430B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47B700C-AB27-4F3E-AAF1-897A5582D7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E4933B-8F1C-45E2-97FB-325DC8238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D7AB09-C73C-4A14-8956-14A7128BC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399E13-581D-4E10-9665-6F7714AA5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0A4E4E-F4F8-4DF1-BACE-5EE8B82E4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87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6D4319-800E-4124-AA1E-DA97C1E0A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B2C507-437A-4B67-BBA9-579B09BE24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7D1F57-6E52-462F-9123-F39DC3EAF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165158-8864-4AE1-BEF8-46494BE66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B6BF31-3997-443C-971A-D93AF4F66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60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9D3DE8B-6224-4085-95F2-6F01842A64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ED5A554-E2FF-4916-9477-3A18A5FAB0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2ABF90-9ABC-4C6E-B4DD-4E622A41E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F2FEA5-169E-4616-87F6-D05C23BA5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387BF7-480C-48B3-9388-77725AE53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17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AB2A30-1456-4FFB-9FAE-F102AE695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4E95D9-FA5E-4634-8C65-4E7F2C833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F53662-514A-4FF4-BD86-71AE6478A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E6F7C-1219-4032-81A7-2BF0BBA8D496}" type="datetimeFigureOut">
              <a:rPr lang="ru-RU" smtClean="0"/>
              <a:t>22.12.2022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16AFB7-B1AA-43AF-8CFE-3DC1762452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6A6ED3-0BF3-40B3-A1F8-E2210E61AE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5DFFF-F977-4101-8A61-6CA27B7EE4F7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8"/>
            <a:extLst>
              <a:ext uri="{FF2B5EF4-FFF2-40B4-BE49-F238E27FC236}">
                <a16:creationId xmlns:a16="http://schemas.microsoft.com/office/drawing/2014/main" id="{E2B2AD6D-54A5-4DB1-8AAC-04DB2A4CC309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52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60" r:id="rId4"/>
    <p:sldLayoutId id="2147483661" r:id="rId5"/>
    <p:sldLayoutId id="2147483662" r:id="rId6"/>
    <p:sldLayoutId id="2147483651" r:id="rId7"/>
    <p:sldLayoutId id="2147483652" r:id="rId8"/>
    <p:sldLayoutId id="2147483663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EC592-0918-47CB-926C-DDFF7030511B}"/>
              </a:ext>
            </a:extLst>
          </p:cNvPr>
          <p:cNvSpPr txBox="1">
            <a:spLocks/>
          </p:cNvSpPr>
          <p:nvPr/>
        </p:nvSpPr>
        <p:spPr>
          <a:xfrm>
            <a:off x="1635103" y="1064632"/>
            <a:ext cx="4797502" cy="16467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bg1"/>
                </a:solidFill>
              </a:rPr>
              <a:t>Детские игры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F89D9D7-5C09-4254-B2F4-3976630F0363}"/>
              </a:ext>
            </a:extLst>
          </p:cNvPr>
          <p:cNvSpPr/>
          <p:nvPr/>
        </p:nvSpPr>
        <p:spPr>
          <a:xfrm>
            <a:off x="0" y="927100"/>
            <a:ext cx="6883400" cy="3187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90460-FDF2-44BF-9E1D-ED458F973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5359394" cy="1726564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Викторина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F85E26E-6CF2-42FF-A3FD-0C15C2139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38277"/>
            <a:ext cx="5359387" cy="1056957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chemeClr val="bg1"/>
                </a:solidFill>
              </a:rPr>
              <a:t>«</a:t>
            </a:r>
            <a:r>
              <a:rPr lang="ru-RU" sz="6600" dirty="0" err="1" smtClean="0">
                <a:solidFill>
                  <a:schemeClr val="bg1"/>
                </a:solidFill>
              </a:rPr>
              <a:t>КиноКвиз</a:t>
            </a:r>
            <a:r>
              <a:rPr lang="ru-RU" sz="6600" dirty="0" smtClean="0">
                <a:solidFill>
                  <a:schemeClr val="bg1"/>
                </a:solidFill>
              </a:rPr>
              <a:t>»</a:t>
            </a:r>
            <a:endParaRPr lang="ru-RU" sz="6600" dirty="0">
              <a:solidFill>
                <a:schemeClr val="bg1"/>
              </a:solidFill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63E2DD4-88B8-451D-A273-0B0F863A68DA}"/>
              </a:ext>
            </a:extLst>
          </p:cNvPr>
          <p:cNvCxnSpPr/>
          <p:nvPr/>
        </p:nvCxnSpPr>
        <p:spPr>
          <a:xfrm>
            <a:off x="1524000" y="0"/>
            <a:ext cx="0" cy="6858000"/>
          </a:xfrm>
          <a:prstGeom prst="line">
            <a:avLst/>
          </a:prstGeom>
          <a:ln w="1016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3614D09-A845-4B4D-9F25-68D93C1FC717}"/>
              </a:ext>
            </a:extLst>
          </p:cNvPr>
          <p:cNvSpPr/>
          <p:nvPr/>
        </p:nvSpPr>
        <p:spPr>
          <a:xfrm>
            <a:off x="0" y="1046665"/>
            <a:ext cx="1524000" cy="29485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74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7594EC-E4C1-49B6-8703-56CB7F04E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9" y="365125"/>
            <a:ext cx="10515600" cy="1325563"/>
          </a:xfrm>
        </p:spPr>
        <p:txBody>
          <a:bodyPr/>
          <a:lstStyle/>
          <a:p>
            <a:r>
              <a:rPr lang="ru-RU" dirty="0" smtClean="0"/>
              <a:t>Правила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01DB04-6865-43DE-8454-67079013EA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829" y="2002907"/>
            <a:ext cx="10082048" cy="3275764"/>
          </a:xfrm>
        </p:spPr>
        <p:txBody>
          <a:bodyPr>
            <a:normAutofit/>
          </a:bodyPr>
          <a:lstStyle/>
          <a:p>
            <a:r>
              <a:rPr lang="ru-RU" dirty="0" smtClean="0"/>
              <a:t>Всего будет 5  раундов по </a:t>
            </a:r>
            <a:r>
              <a:rPr lang="en-US" dirty="0" smtClean="0"/>
              <a:t>5-10</a:t>
            </a:r>
            <a:r>
              <a:rPr lang="ru-RU" dirty="0" smtClean="0"/>
              <a:t> вопросов.</a:t>
            </a:r>
            <a:endParaRPr lang="en-US" dirty="0"/>
          </a:p>
          <a:p>
            <a:r>
              <a:rPr lang="ru-RU" dirty="0" smtClean="0"/>
              <a:t>Команды должны будут за отведенное время ответить на вопросы из указанной категории и записать их на свой лист.</a:t>
            </a:r>
            <a:endParaRPr lang="en-US" dirty="0"/>
          </a:p>
          <a:p>
            <a:r>
              <a:rPr lang="ru-RU" dirty="0" smtClean="0"/>
              <a:t>За каждый правильный ответ начисляются баллы, за неправильный – ничего не начисляется.</a:t>
            </a:r>
            <a:endParaRPr lang="en-US" dirty="0"/>
          </a:p>
          <a:p>
            <a:r>
              <a:rPr lang="ru-RU" dirty="0" smtClean="0"/>
              <a:t>После каждого раунда команды обмениваются листами с ответами и проверяют чужую команду.</a:t>
            </a: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00392" y="533692"/>
            <a:ext cx="1380931" cy="1156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19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E4850EB-0EB4-473A-AF3C-DCECA03E8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Раунды</a:t>
            </a:r>
            <a:endParaRPr lang="ru-RU" dirty="0"/>
          </a:p>
        </p:txBody>
      </p:sp>
      <p:graphicFrame>
        <p:nvGraphicFramePr>
          <p:cNvPr id="7" name="Таблица 10">
            <a:extLst>
              <a:ext uri="{FF2B5EF4-FFF2-40B4-BE49-F238E27FC236}">
                <a16:creationId xmlns:a16="http://schemas.microsoft.com/office/drawing/2014/main" id="{C9FC6D04-E755-4FB9-8AF4-CF2D000D86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2191754"/>
              </p:ext>
            </p:extLst>
          </p:nvPr>
        </p:nvGraphicFramePr>
        <p:xfrm>
          <a:off x="1460938" y="1690688"/>
          <a:ext cx="8636000" cy="505913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84400">
                  <a:extLst>
                    <a:ext uri="{9D8B030D-6E8A-4147-A177-3AD203B41FA5}">
                      <a16:colId xmlns:a16="http://schemas.microsoft.com/office/drawing/2014/main" val="1060721299"/>
                    </a:ext>
                  </a:extLst>
                </a:gridCol>
                <a:gridCol w="6451600">
                  <a:extLst>
                    <a:ext uri="{9D8B030D-6E8A-4147-A177-3AD203B41FA5}">
                      <a16:colId xmlns:a16="http://schemas.microsoft.com/office/drawing/2014/main" val="3730294796"/>
                    </a:ext>
                  </a:extLst>
                </a:gridCol>
              </a:tblGrid>
              <a:tr h="5785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Раунды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Описание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826020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2"/>
                          </a:solidFill>
                        </a:rPr>
                        <a:t>Кадры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2"/>
                          </a:solidFill>
                        </a:rPr>
                        <a:t>По</a:t>
                      </a:r>
                      <a:r>
                        <a:rPr lang="ru-RU" sz="2400" baseline="0" dirty="0" smtClean="0">
                          <a:solidFill>
                            <a:schemeClr val="tx2"/>
                          </a:solidFill>
                        </a:rPr>
                        <a:t> кадру угадать название фильма или мультфильма.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297412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2"/>
                          </a:solidFill>
                        </a:rPr>
                        <a:t>Крылатые выражения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По известной фразе угадать фильм или мультфильм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992689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r>
                        <a:rPr lang="ru-RU" sz="2400" dirty="0" err="1" smtClean="0">
                          <a:solidFill>
                            <a:schemeClr val="tx2"/>
                          </a:solidFill>
                        </a:rPr>
                        <a:t>Мемы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По известным кадрам из фильмов, ставшие </a:t>
                      </a:r>
                      <a:r>
                        <a:rPr kumimoji="0" lang="ru-RU" sz="2400" b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мемами</a:t>
                      </a:r>
                      <a:r>
                        <a:rPr kumimoji="0" lang="ru-RU" sz="24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, угадать название фильма или мультфильма.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803528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2"/>
                          </a:solidFill>
                        </a:rPr>
                        <a:t>Новогодние</a:t>
                      </a:r>
                      <a:r>
                        <a:rPr lang="ru-RU" sz="2400" baseline="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2400" baseline="0" dirty="0" err="1" smtClean="0">
                          <a:solidFill>
                            <a:schemeClr val="tx2"/>
                          </a:solidFill>
                        </a:rPr>
                        <a:t>эмодзи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Угадайте новогодний фильм по </a:t>
                      </a:r>
                      <a:r>
                        <a:rPr kumimoji="0" lang="ru-RU" sz="2400" b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эмодзи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4233698"/>
                  </a:ext>
                </a:extLst>
              </a:tr>
              <a:tr h="5785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2"/>
                          </a:solidFill>
                        </a:rPr>
                        <a:t>Персонажи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По кадрам персонажей назвать фильм или мультфильм.</a:t>
                      </a:r>
                      <a:endParaRPr lang="ru-RU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167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60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Общие вопросы по теме викторины. Ответы записывать на листок.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5272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Маленький человечек – коротышка, который побывал и на Луне, и в Солнечном городе?</a:t>
            </a:r>
          </a:p>
        </p:txBody>
      </p:sp>
    </p:spTree>
    <p:extLst>
      <p:ext uri="{BB962C8B-B14F-4D97-AF65-F5344CB8AC3E}">
        <p14:creationId xmlns:p14="http://schemas.microsoft.com/office/powerpoint/2010/main" val="10538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Самый длинный мультсериал в истории американского телевидения?</a:t>
            </a:r>
          </a:p>
        </p:txBody>
      </p:sp>
    </p:spTree>
    <p:extLst>
      <p:ext uri="{BB962C8B-B14F-4D97-AF65-F5344CB8AC3E}">
        <p14:creationId xmlns:p14="http://schemas.microsoft.com/office/powerpoint/2010/main" val="219676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Что происходило с главным героем фильма «Загадочная история Бенджамина </a:t>
            </a:r>
            <a:r>
              <a:rPr lang="ru-RU" sz="4000" dirty="0" err="1"/>
              <a:t>Баттона</a:t>
            </a:r>
            <a:r>
              <a:rPr lang="ru-RU" sz="4000" dirty="0"/>
              <a:t>»?</a:t>
            </a:r>
          </a:p>
        </p:txBody>
      </p:sp>
    </p:spTree>
    <p:extLst>
      <p:ext uri="{BB962C8B-B14F-4D97-AF65-F5344CB8AC3E}">
        <p14:creationId xmlns:p14="http://schemas.microsoft.com/office/powerpoint/2010/main" val="312863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 smtClean="0"/>
              <a:t>В </a:t>
            </a:r>
            <a:r>
              <a:rPr lang="ru-RU" sz="4000" dirty="0"/>
              <a:t>каком фильме главный герой перемещается в прошлое и знакомится со своими родителями?</a:t>
            </a:r>
          </a:p>
        </p:txBody>
      </p:sp>
    </p:spTree>
    <p:extLst>
      <p:ext uri="{BB962C8B-B14F-4D97-AF65-F5344CB8AC3E}">
        <p14:creationId xmlns:p14="http://schemas.microsoft.com/office/powerpoint/2010/main" val="35867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Блиц-крик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Однажды эти актеры сыграли в настольную игру. Как она называется?</a:t>
            </a:r>
            <a:endParaRPr lang="ru-RU" sz="4000" dirty="0"/>
          </a:p>
        </p:txBody>
      </p:sp>
      <p:pic>
        <p:nvPicPr>
          <p:cNvPr id="1026" name="Picture 2" descr="онлайн квиз кино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200" y="2808287"/>
            <a:ext cx="6426200" cy="29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02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Правильные ответы: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35638" y="1840625"/>
            <a:ext cx="9585434" cy="422203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Незнайка</a:t>
            </a:r>
          </a:p>
          <a:p>
            <a:r>
              <a:rPr lang="en-US" sz="4000" dirty="0"/>
              <a:t>The </a:t>
            </a:r>
            <a:r>
              <a:rPr lang="en-US" sz="4000" dirty="0" smtClean="0"/>
              <a:t>Simpsons</a:t>
            </a:r>
            <a:endParaRPr lang="ru-RU" sz="4000" dirty="0" smtClean="0"/>
          </a:p>
          <a:p>
            <a:r>
              <a:rPr lang="ru-RU" sz="4000" dirty="0" smtClean="0"/>
              <a:t>Главный герой молодел с течением времени</a:t>
            </a:r>
          </a:p>
          <a:p>
            <a:r>
              <a:rPr lang="ru-RU" sz="4000" dirty="0" smtClean="0"/>
              <a:t>Назад в будущее</a:t>
            </a:r>
          </a:p>
          <a:p>
            <a:r>
              <a:rPr lang="ru-RU" sz="4000" dirty="0" err="1" smtClean="0"/>
              <a:t>Джуманджи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079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pic>
        <p:nvPicPr>
          <p:cNvPr id="4" name="Picture 2" descr="Чудный обаятельный хулиган Карлсон и маленький добрый мальчик Малыш подружи..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154" y="1690688"/>
            <a:ext cx="6357445" cy="475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26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www.novochag.ru/upload/img_cache/5ca/5caeada0c1ec9ae84e19ad571868394e_ce_1228x818x26x0_cropped_1332x8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354" y="1954925"/>
            <a:ext cx="6579120" cy="438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0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580" y="1690688"/>
            <a:ext cx="7296150" cy="493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23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Мультфильм Князь Владимир - Купить на DVD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174" y="1752608"/>
            <a:ext cx="8476342" cy="462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66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traveltimes.ru/wp-content/uploads/2021/12/DvQqm_-UcAE14p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498" y="1690688"/>
            <a:ext cx="6474313" cy="425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43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slovnet.ru/wp-content/uploads/2019/08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98" y="1954925"/>
            <a:ext cx="7485882" cy="422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85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mmm.dk/image/box/3046387/3920/50000.jpg?oversize=1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672" y="1954925"/>
            <a:ext cx="7670428" cy="4316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90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sun1-19.userapi.com/j8BNWLrOu2F7QNImknQpsN__eW3_knMC8RTpIQ/Rlh0j6URAnM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90688"/>
            <a:ext cx="8199120" cy="461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00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s://www.timeout.ru/wp-content/uploads/2021/11/snimok-ekrana-2021-11-30-v-10.52.21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368" y="1690688"/>
            <a:ext cx="6964952" cy="501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95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s://mobimg.b-cdn.net/v3/fetch/3a/3a83d3648f7057f0034314ec8306c3f7.jpe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263" y="1954925"/>
            <a:ext cx="7046783" cy="440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1: кадры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0938" y="2190484"/>
            <a:ext cx="11402753" cy="6297023"/>
          </a:xfrm>
        </p:spPr>
        <p:txBody>
          <a:bodyPr numCol="2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500" dirty="0" err="1" smtClean="0"/>
              <a:t>Карлсон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Тайна третьей планеты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Русалочка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Владимир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Властелин Колец</a:t>
            </a:r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Леди и бродяга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Человек-муравей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Один дома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Ночь в музее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Одинокий рейнджер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2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dirty="0"/>
              <a:t>I’ll be </a:t>
            </a:r>
            <a:r>
              <a:rPr lang="en-US" sz="8000" dirty="0" smtClean="0"/>
              <a:t>back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26748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dirty="0" smtClean="0"/>
              <a:t>«</a:t>
            </a:r>
            <a:r>
              <a:rPr lang="ru-RU" sz="8000" dirty="0" err="1" smtClean="0"/>
              <a:t>Акуна</a:t>
            </a:r>
            <a:r>
              <a:rPr lang="ru-RU" sz="8000" dirty="0" smtClean="0"/>
              <a:t> </a:t>
            </a:r>
            <a:r>
              <a:rPr lang="ru-RU" sz="8000" dirty="0" err="1" smtClean="0"/>
              <a:t>матата</a:t>
            </a:r>
            <a:r>
              <a:rPr lang="ru-RU" sz="8000" dirty="0" smtClean="0"/>
              <a:t>»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933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dirty="0" err="1"/>
              <a:t>Тото</a:t>
            </a:r>
            <a:r>
              <a:rPr lang="ru-RU" sz="8000" dirty="0"/>
              <a:t>, у меня такое ощущение, что мы больше не в </a:t>
            </a:r>
            <a:r>
              <a:rPr lang="ru-RU" sz="8000" dirty="0" smtClean="0"/>
              <a:t>Канзасе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2306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8000" dirty="0"/>
              <a:t>– Я сошел с ума</a:t>
            </a:r>
            <a:r>
              <a:rPr lang="ru-RU" sz="8000" dirty="0" smtClean="0"/>
              <a:t>.</a:t>
            </a:r>
          </a:p>
          <a:p>
            <a:pPr marL="0" indent="0" algn="ctr">
              <a:buNone/>
            </a:pPr>
            <a:r>
              <a:rPr lang="ru-RU" sz="8000" dirty="0" smtClean="0"/>
              <a:t>– </a:t>
            </a:r>
            <a:r>
              <a:rPr lang="ru-RU" sz="8000" dirty="0"/>
              <a:t>Боюсь, что да. Совершенно свихнулся, но открою тебе секрет: безумцы всех умней</a:t>
            </a:r>
            <a:r>
              <a:rPr lang="ru-RU" sz="8000" dirty="0" smtClean="0"/>
              <a:t>.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91328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8000" dirty="0"/>
              <a:t>Клинические идиоты должны держаться группами! </a:t>
            </a:r>
            <a:r>
              <a:rPr lang="ru-RU" sz="8000" dirty="0" smtClean="0"/>
              <a:t>По одному вы пропадете.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73050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8000" dirty="0"/>
              <a:t>– Отныне вы будете называть меня Сид – Повелитель Огня.</a:t>
            </a:r>
          </a:p>
          <a:p>
            <a:pPr marL="0" indent="0" algn="ctr">
              <a:buNone/>
            </a:pPr>
            <a:r>
              <a:rPr lang="ru-RU" sz="8000" dirty="0"/>
              <a:t>– Эй, Повелитель Огня, у тебя хвост горит</a:t>
            </a:r>
          </a:p>
        </p:txBody>
      </p:sp>
    </p:spTree>
    <p:extLst>
      <p:ext uri="{BB962C8B-B14F-4D97-AF65-F5344CB8AC3E}">
        <p14:creationId xmlns:p14="http://schemas.microsoft.com/office/powerpoint/2010/main" val="330057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8000" dirty="0" smtClean="0"/>
              <a:t>– </a:t>
            </a:r>
            <a:r>
              <a:rPr lang="ru-RU" sz="8000" dirty="0"/>
              <a:t>И это всё потому, что у кого-то слишком узкие двери.</a:t>
            </a:r>
          </a:p>
          <a:p>
            <a:pPr marL="0" indent="0" algn="ctr">
              <a:buNone/>
            </a:pPr>
            <a:r>
              <a:rPr lang="ru-RU" sz="8000" dirty="0"/>
              <a:t>– Нет! Все потому, что кто-то слишком много ест</a:t>
            </a:r>
            <a:r>
              <a:rPr lang="ru-RU" sz="8000" dirty="0" smtClean="0"/>
              <a:t>!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56486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dirty="0" smtClean="0"/>
              <a:t>За свою </a:t>
            </a:r>
            <a:r>
              <a:rPr lang="ru-RU" sz="8000" dirty="0" err="1" smtClean="0"/>
              <a:t>улётность</a:t>
            </a:r>
            <a:r>
              <a:rPr lang="ru-RU" sz="8000" dirty="0" smtClean="0"/>
              <a:t> денег не беру. А за красоту – тем более.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96032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FontTx/>
              <a:buChar char="-"/>
            </a:pPr>
            <a:r>
              <a:rPr lang="ru-RU" sz="8000" dirty="0" smtClean="0"/>
              <a:t>Питомцы – это такие животные, которых не едят.</a:t>
            </a:r>
          </a:p>
          <a:p>
            <a:pPr algn="ctr">
              <a:buFontTx/>
              <a:buChar char="-"/>
            </a:pPr>
            <a:r>
              <a:rPr lang="ru-RU" sz="8000" dirty="0" smtClean="0"/>
              <a:t> А.. Мы называем их детьми.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58554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</a:t>
            </a:r>
            <a:r>
              <a:rPr lang="ru-RU" dirty="0"/>
              <a:t>2</a:t>
            </a:r>
            <a:r>
              <a:rPr lang="ru-RU" dirty="0" smtClean="0"/>
              <a:t>: Крылатые выражения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0938" y="1954925"/>
            <a:ext cx="9863554" cy="4222038"/>
          </a:xfrm>
        </p:spPr>
        <p:txBody>
          <a:bodyPr>
            <a:normAutofit fontScale="70000" lnSpcReduction="20000"/>
          </a:bodyPr>
          <a:lstStyle/>
          <a:p>
            <a:pPr algn="ctr">
              <a:buFontTx/>
              <a:buChar char="-"/>
            </a:pPr>
            <a:r>
              <a:rPr lang="ru-RU" sz="8000" dirty="0" smtClean="0"/>
              <a:t>Да где это чёртово создание?</a:t>
            </a:r>
          </a:p>
          <a:p>
            <a:pPr algn="ctr">
              <a:buFontTx/>
              <a:buChar char="-"/>
            </a:pPr>
            <a:r>
              <a:rPr lang="ru-RU" sz="8000" dirty="0" smtClean="0"/>
              <a:t>Внутри. Ждёт, когда мы спасет её.</a:t>
            </a:r>
          </a:p>
          <a:p>
            <a:pPr algn="ctr">
              <a:buFontTx/>
              <a:buChar char="-"/>
            </a:pPr>
            <a:r>
              <a:rPr lang="ru-RU" sz="8000" dirty="0" smtClean="0"/>
              <a:t> Да нет, я говорю о драконе.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40573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2: крылатые выражения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Терминатор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Король лев / </a:t>
            </a:r>
            <a:r>
              <a:rPr lang="ru-RU" sz="3500" dirty="0" err="1" smtClean="0"/>
              <a:t>Тимон</a:t>
            </a:r>
            <a:r>
              <a:rPr lang="ru-RU" sz="3500" dirty="0" smtClean="0"/>
              <a:t> и </a:t>
            </a:r>
            <a:r>
              <a:rPr lang="ru-RU" sz="3500" dirty="0" err="1" smtClean="0"/>
              <a:t>пумба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Волшебник из страны </a:t>
            </a:r>
            <a:r>
              <a:rPr lang="ru-RU" sz="3500" dirty="0" err="1" smtClean="0"/>
              <a:t>Оз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Алиса </a:t>
            </a:r>
            <a:r>
              <a:rPr lang="ru-RU" sz="3500" dirty="0"/>
              <a:t>в стране </a:t>
            </a:r>
            <a:r>
              <a:rPr lang="ru-RU" sz="3500" dirty="0" smtClean="0"/>
              <a:t>чудес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Интерны</a:t>
            </a:r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Ледниковый период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Винни Пух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Кунг-фу панда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Семейка </a:t>
            </a:r>
            <a:r>
              <a:rPr lang="ru-RU" sz="3500" dirty="0" err="1" smtClean="0"/>
              <a:t>Крудс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err="1" smtClean="0"/>
              <a:t>Шрек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394066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mobimg.b-cdn.net/v3/fetch/bb/bba8a442a15f6b13b481eac24767151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03" y="2232351"/>
            <a:ext cx="9467069" cy="394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38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Моменты из фильмов, которые стали мем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468" y="1389418"/>
            <a:ext cx="9525000" cy="535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68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s://skillbox.ru/upload/setka_images/13470002032022_d75dd4921f9f5ca9dc828e1efafbd5a21dfa9c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936" y="1954925"/>
            <a:ext cx="7525438" cy="423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5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s://medialeaks.ru/wp-content/uploads/2019/11/imgonline-com-ua-Resize-NeN7tsPxB3JL3E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123" y="1889702"/>
            <a:ext cx="5908431" cy="443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24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s://irecommend.ru/sites/default/files/imagecache/copyright1/user-images/1140916/fVNZAgPqDDKf2OuBqcgC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689" y="1573569"/>
            <a:ext cx="8861778" cy="498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1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s://fikiwiki.com/uploads/posts/2022-02/1644808951_41-fikiwiki-com-p-prikolnie-kartinki-iz-serialov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380" y="1690688"/>
            <a:ext cx="7808550" cy="439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48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039" y="1954925"/>
            <a:ext cx="8637231" cy="452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9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161" y="1690688"/>
            <a:ext cx="8703855" cy="489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9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3129" y="2188614"/>
            <a:ext cx="9585434" cy="4222038"/>
          </a:xfrm>
        </p:spPr>
        <p:txBody>
          <a:bodyPr/>
          <a:lstStyle/>
          <a:p>
            <a:endParaRPr lang="ru-RU"/>
          </a:p>
        </p:txBody>
      </p:sp>
      <p:pic>
        <p:nvPicPr>
          <p:cNvPr id="32770" name="Picture 2" descr="https://cdn.lifehacker.ru/wp-content/uploads/2022/03/50-luchshih-filmov-uzhasov-80-h-godov-_1554367131_1647236666-1280x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9" y="1908033"/>
            <a:ext cx="8221052" cy="411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53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https://cdnn21.img.ria.ru/images/104010/14/1040101457_0:42:1025:618_1920x0_80_0_0_b01a039a439f166992e34c158e5b7b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845" y="1786744"/>
            <a:ext cx="8103821" cy="455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36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3: </a:t>
            </a:r>
            <a:r>
              <a:rPr lang="ru-RU" dirty="0" err="1" smtClean="0"/>
              <a:t>Мемы</a:t>
            </a:r>
            <a:r>
              <a:rPr lang="ru-RU" dirty="0" smtClean="0"/>
              <a:t>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Симпсоны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Великий Гэтсби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Маска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err="1" smtClean="0"/>
              <a:t>Скуби-Ду</a:t>
            </a: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err="1" smtClean="0"/>
              <a:t>Коралина</a:t>
            </a:r>
            <a:r>
              <a:rPr lang="ru-RU" sz="3500" dirty="0" smtClean="0"/>
              <a:t> в стране кошмаров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Сверхъестественное</a:t>
            </a:r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Властелин Колец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Крестный отец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Сияние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500" dirty="0" smtClean="0"/>
              <a:t>Мистер Бин</a:t>
            </a:r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368121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6866" name="Picture 2" descr="https://quiz.lifehacker.ru/uploads/attachment/image/3445/Emoji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099" y="1690688"/>
            <a:ext cx="8674101" cy="455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37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7890" name="Picture 2" descr="https://quiz.lifehacker.ru/uploads/attachment/image/3446/Emoj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664" y="1954925"/>
            <a:ext cx="7915981" cy="415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3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s://quiz.lifehacker.ru/uploads/attachment/image/3447/Emoji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418" y="1690688"/>
            <a:ext cx="9272954" cy="486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25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9938" name="Picture 2" descr="https://quiz.lifehacker.ru/uploads/attachment/image/3448/Emoji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35" y="1784473"/>
            <a:ext cx="9381637" cy="492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1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62" name="Picture 2" descr="https://quiz.lifehacker.ru/uploads/attachment/image/3451/Emoji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9" y="1690688"/>
            <a:ext cx="8983052" cy="471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6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4: Новогодние </a:t>
            </a:r>
            <a:r>
              <a:rPr lang="ru-RU" dirty="0" err="1" smtClean="0"/>
              <a:t>эмодзи</a:t>
            </a:r>
            <a:r>
              <a:rPr lang="ru-RU" dirty="0" smtClean="0"/>
              <a:t>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Ирония судьбы, или С лёгким паром</a:t>
            </a:r>
            <a:r>
              <a:rPr lang="ru-RU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Один дома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Гринч</a:t>
            </a:r>
            <a:r>
              <a:rPr lang="ru-RU" dirty="0" smtClean="0"/>
              <a:t> – похититель рождества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Морозко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Холодное сердце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1337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  <p:pic>
        <p:nvPicPr>
          <p:cNvPr id="4" name="Picture 2" descr="Лунтик существует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236" y="1690688"/>
            <a:ext cx="6698837" cy="404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96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  <p:pic>
        <p:nvPicPr>
          <p:cNvPr id="5" name="Picture 2" descr="Мультфильмы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922" y="1794464"/>
            <a:ext cx="8103465" cy="455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60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  <p:pic>
        <p:nvPicPr>
          <p:cNvPr id="6" name="Picture 2" descr="Виртуальный показ мультфильма &amp;quot;Три кота&amp;quot; 2020, Богучарский район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742" y="1690688"/>
            <a:ext cx="6745825" cy="449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39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  <p:pic>
        <p:nvPicPr>
          <p:cNvPr id="5" name="Picture 2" descr="Анастасия мультфильм 1997 года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432" y="1794464"/>
            <a:ext cx="7148445" cy="40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37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 ОТВЕТЫ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016" y="1794464"/>
            <a:ext cx="10456984" cy="4995762"/>
          </a:xfrm>
        </p:spPr>
        <p:txBody>
          <a:bodyPr numCol="2">
            <a:no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/>
          </a:p>
          <a:p>
            <a:pPr marL="0" indent="0">
              <a:buNone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pPr marL="514350" indent="-514350">
              <a:buFont typeface="+mj-lt"/>
              <a:buAutoNum type="arabicPeriod"/>
            </a:pPr>
            <a:endParaRPr lang="ru-RU" sz="3500" dirty="0" smtClean="0"/>
          </a:p>
          <a:p>
            <a:endParaRPr lang="ru-RU" sz="3500" dirty="0" smtClean="0"/>
          </a:p>
          <a:p>
            <a:endParaRPr lang="ru-RU" sz="3500" dirty="0"/>
          </a:p>
        </p:txBody>
      </p:sp>
      <p:pic>
        <p:nvPicPr>
          <p:cNvPr id="41986" name="Picture 2" descr="https://images.kinorium.com/movie/shot/414471/w1500_491635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390" y="1794464"/>
            <a:ext cx="10312529" cy="438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01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Раунд 5: Персонажи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6754" y="1954925"/>
            <a:ext cx="9585434" cy="422203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Лунтик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Гадкий Я / Миньоны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Три кота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Анастасия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Мегамозг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229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1ECDAA8-0B1D-4D53-9547-6F8AF7587453}"/>
              </a:ext>
            </a:extLst>
          </p:cNvPr>
          <p:cNvSpPr txBox="1"/>
          <p:nvPr/>
        </p:nvSpPr>
        <p:spPr>
          <a:xfrm>
            <a:off x="381000" y="2304000"/>
            <a:ext cx="47382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СПАСИБО </a:t>
            </a:r>
          </a:p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ЗА</a:t>
            </a:r>
          </a:p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ВНИМАИНИЕ</a:t>
            </a:r>
            <a:endParaRPr lang="ru-RU" sz="5400" dirty="0" smtClean="0">
              <a:solidFill>
                <a:schemeClr val="bg1"/>
              </a:solidFill>
            </a:endParaRPr>
          </a:p>
          <a:p>
            <a:pPr algn="ctr"/>
            <a:endParaRPr lang="ru-RU" sz="5400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4D321AE7-A51B-40E2-8F13-FBBC279BB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710" y="2047875"/>
            <a:ext cx="4629150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660</Words>
  <Application>Microsoft Office PowerPoint</Application>
  <PresentationFormat>Широкоэкранный</PresentationFormat>
  <Paragraphs>208</Paragraphs>
  <Slides>56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Тема Office</vt:lpstr>
      <vt:lpstr>Викторина</vt:lpstr>
      <vt:lpstr>Правила</vt:lpstr>
      <vt:lpstr>Раунды</vt:lpstr>
      <vt:lpstr>Блиц-крик</vt:lpstr>
      <vt:lpstr>Блиц-крик</vt:lpstr>
      <vt:lpstr>Блиц-крик</vt:lpstr>
      <vt:lpstr>Блиц-крик</vt:lpstr>
      <vt:lpstr>Блиц-крик</vt:lpstr>
      <vt:lpstr>Блиц-крик</vt:lpstr>
      <vt:lpstr>Правильные ответы: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</vt:lpstr>
      <vt:lpstr>Раунд 1: кадры ОТВЕТЫ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</vt:lpstr>
      <vt:lpstr>Раунд 2: крылатые выражения ОТВЕТЫ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</vt:lpstr>
      <vt:lpstr>Раунд 3: Мемы ОТВЕТЫ</vt:lpstr>
      <vt:lpstr>Раунд 4: Новогодние эмодзи</vt:lpstr>
      <vt:lpstr>Раунд 4: Новогодние эмодзи</vt:lpstr>
      <vt:lpstr>Раунд 4: Новогодние эмодзи</vt:lpstr>
      <vt:lpstr>Раунд 4: Новогодние эмодзи</vt:lpstr>
      <vt:lpstr>Раунд 4: Новогодние эмодзи</vt:lpstr>
      <vt:lpstr>Раунд 4: Новогодние эмодзи ОТВЕТЫ</vt:lpstr>
      <vt:lpstr>Раунд 5: Персонажи ОТВЕТЫ</vt:lpstr>
      <vt:lpstr>Раунд 5: Персонажи ОТВЕТЫ</vt:lpstr>
      <vt:lpstr>Раунд 5: Персонажи ОТВЕТЫ</vt:lpstr>
      <vt:lpstr>Раунд 5: Персонажи ОТВЕТЫ</vt:lpstr>
      <vt:lpstr>Раунд 5: Персонажи ОТВЕТЫ</vt:lpstr>
      <vt:lpstr>Раунд 5: Персонажи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ДЕТСКИЕ ИГРЫ</dc:title>
  <dc:creator>Юрий Козырев</dc:creator>
  <cp:lastModifiedBy>1</cp:lastModifiedBy>
  <cp:revision>20</cp:revision>
  <dcterms:created xsi:type="dcterms:W3CDTF">2021-04-06T16:39:49Z</dcterms:created>
  <dcterms:modified xsi:type="dcterms:W3CDTF">2022-12-22T10:36:24Z</dcterms:modified>
</cp:coreProperties>
</file>