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64" r:id="rId3"/>
    <p:sldId id="267" r:id="rId4"/>
    <p:sldId id="257" r:id="rId5"/>
    <p:sldId id="258" r:id="rId6"/>
    <p:sldId id="259" r:id="rId7"/>
    <p:sldId id="263" r:id="rId8"/>
    <p:sldId id="260" r:id="rId9"/>
    <p:sldId id="268"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07" autoAdjust="0"/>
    <p:restoredTop sz="94660"/>
  </p:normalViewPr>
  <p:slideViewPr>
    <p:cSldViewPr snapToGrid="0">
      <p:cViewPr varScale="1">
        <p:scale>
          <a:sx n="86" d="100"/>
          <a:sy n="86" d="100"/>
        </p:scale>
        <p:origin x="6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33E7C3-1CF7-4F3D-93F7-1D58A961F9EB}"/>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18E388BE-032A-4CC7-BF5E-44F078E78F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736E4E2E-57E9-4987-86BF-D762116AF476}"/>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5" name="Нижний колонтитул 4">
            <a:extLst>
              <a:ext uri="{FF2B5EF4-FFF2-40B4-BE49-F238E27FC236}">
                <a16:creationId xmlns:a16="http://schemas.microsoft.com/office/drawing/2014/main" id="{FA4BAB10-E583-490B-AAC0-42F88D6CE80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E98D99C-9DDD-463A-94AB-0DFD6F3F17BE}"/>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3724641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A8CF9F0-D600-4B7D-B5CB-59DD26CAC79E}"/>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45EE3A60-0155-483C-9E1D-813D984F4B39}"/>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0903874-414E-465D-9E5C-451E5B348B0E}"/>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5" name="Нижний колонтитул 4">
            <a:extLst>
              <a:ext uri="{FF2B5EF4-FFF2-40B4-BE49-F238E27FC236}">
                <a16:creationId xmlns:a16="http://schemas.microsoft.com/office/drawing/2014/main" id="{2BC0443D-062A-4F0E-B24A-453FE38E7C2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052CAF7-DD58-4518-8836-6051FF27F1DB}"/>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200700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50FA0AF-C406-47A5-91A8-5915E9F57DE9}"/>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2F2F1985-6353-4B64-8B21-D890BAD9F3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847AD4A-603A-47D2-BAA5-6C1EC934F1C4}"/>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5" name="Нижний колонтитул 4">
            <a:extLst>
              <a:ext uri="{FF2B5EF4-FFF2-40B4-BE49-F238E27FC236}">
                <a16:creationId xmlns:a16="http://schemas.microsoft.com/office/drawing/2014/main" id="{EAF30F02-2BD6-4B4C-845A-FDFA2EE3480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D90AA15-1EC7-480D-8A75-D70A5EF431C8}"/>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1362100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70B01C-B24B-4C8D-9A94-9E517231CC5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746FA2B-81FF-4B7F-86C8-13BE25AE371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2DBB6381-702E-46EB-B4B0-92070331E595}"/>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17D82F8A-E900-4ADE-B5F2-19209BB15B80}"/>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6" name="Нижний колонтитул 5">
            <a:extLst>
              <a:ext uri="{FF2B5EF4-FFF2-40B4-BE49-F238E27FC236}">
                <a16:creationId xmlns:a16="http://schemas.microsoft.com/office/drawing/2014/main" id="{40E02E4C-422E-4153-97D6-C7C25E4567D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8807903-D7B6-4D75-83BF-059959FDBCB9}"/>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1073009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F37AD9-3A47-41E3-BA5F-EF01741883E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1F997E68-F832-4869-90F3-9697B81862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130371C-CE62-4662-BCD7-DEE04953B36B}"/>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21387024-CBC1-42C9-9162-2A1D882BEE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515D47A3-16E8-4FA9-BEC5-D924A85DAEDC}"/>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3561D7AF-3311-4E18-82E8-AE2B86307F21}"/>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8" name="Нижний колонтитул 7">
            <a:extLst>
              <a:ext uri="{FF2B5EF4-FFF2-40B4-BE49-F238E27FC236}">
                <a16:creationId xmlns:a16="http://schemas.microsoft.com/office/drawing/2014/main" id="{6FDF36F0-5442-4948-AE85-54C3F8238FDA}"/>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2ABD5B34-CA67-4FCA-93EE-9B3DD1631F70}"/>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472583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E76FBF1-8DA0-46CB-9102-BF412AAF412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832D1951-340A-452A-9147-F7D816BD1C93}"/>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4" name="Нижний колонтитул 3">
            <a:extLst>
              <a:ext uri="{FF2B5EF4-FFF2-40B4-BE49-F238E27FC236}">
                <a16:creationId xmlns:a16="http://schemas.microsoft.com/office/drawing/2014/main" id="{C352B19C-A45B-494B-8E6B-16C2D3EB8EBA}"/>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5E55B0BD-19C0-4122-BF86-65D3F1193935}"/>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2983725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24E026B5-EB01-4B09-8509-FB3D6CF54AA8}"/>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3" name="Нижний колонтитул 2">
            <a:extLst>
              <a:ext uri="{FF2B5EF4-FFF2-40B4-BE49-F238E27FC236}">
                <a16:creationId xmlns:a16="http://schemas.microsoft.com/office/drawing/2014/main" id="{32FC47F1-7381-475B-A096-7180896F60EF}"/>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1AC6FC43-5716-4104-A278-B99D8F4646CE}"/>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2702706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33FB9A5-3F8B-4328-A4F4-69ED5763DFC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882402BD-393F-40A1-ABCD-5CB62C1546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36A86D3-75BB-4F00-AA8D-10F867F974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AC00649-5578-4205-832F-32522D115DB0}"/>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6" name="Нижний колонтитул 5">
            <a:extLst>
              <a:ext uri="{FF2B5EF4-FFF2-40B4-BE49-F238E27FC236}">
                <a16:creationId xmlns:a16="http://schemas.microsoft.com/office/drawing/2014/main" id="{F0B9752A-8D68-42DA-9342-86F65875C707}"/>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772BDAD-B8BB-44C0-AB21-155F7645F669}"/>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865142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E2BAD7-969D-4C54-8421-5A2FAB86448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71062C45-7420-447B-9DBC-D695B6D2CD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F5420752-C1B7-49E1-818D-4F1E58823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C50669A8-A162-4F66-A37B-D3601C3C3EE4}"/>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6" name="Нижний колонтитул 5">
            <a:extLst>
              <a:ext uri="{FF2B5EF4-FFF2-40B4-BE49-F238E27FC236}">
                <a16:creationId xmlns:a16="http://schemas.microsoft.com/office/drawing/2014/main" id="{CA7D882F-888A-4D9E-BB5A-7DAF4846141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6064F3F5-DE9D-4C55-81FA-4B60BC2C7ECB}"/>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1014593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AEF3FA-1193-4661-86CB-FA160C80F04E}"/>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E07DBF90-DD5A-473D-88B5-CE963B318353}"/>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E728851-089E-4352-94E2-0DAC10150081}"/>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5" name="Нижний колонтитул 4">
            <a:extLst>
              <a:ext uri="{FF2B5EF4-FFF2-40B4-BE49-F238E27FC236}">
                <a16:creationId xmlns:a16="http://schemas.microsoft.com/office/drawing/2014/main" id="{C4A8C4D1-553F-4F43-9345-B3F74A01ED1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7688191-8A0B-4112-B251-07125022C0A1}"/>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1140969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B471A21-2BE2-4A6C-B617-2820F51FF9D1}"/>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88E288FB-AEFB-4BB1-9D30-614418A79068}"/>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DE4798F-BE1E-4271-A8C0-4C151CA40D92}"/>
              </a:ext>
            </a:extLst>
          </p:cNvPr>
          <p:cNvSpPr>
            <a:spLocks noGrp="1"/>
          </p:cNvSpPr>
          <p:nvPr>
            <p:ph type="dt" sz="half" idx="10"/>
          </p:nvPr>
        </p:nvSpPr>
        <p:spPr/>
        <p:txBody>
          <a:bodyPr/>
          <a:lstStyle/>
          <a:p>
            <a:fld id="{C5B960A5-A569-421E-BF54-3609862F4FEC}" type="datetimeFigureOut">
              <a:rPr lang="ru-RU" smtClean="0"/>
              <a:t>15.11.2021</a:t>
            </a:fld>
            <a:endParaRPr lang="ru-RU"/>
          </a:p>
        </p:txBody>
      </p:sp>
      <p:sp>
        <p:nvSpPr>
          <p:cNvPr id="5" name="Нижний колонтитул 4">
            <a:extLst>
              <a:ext uri="{FF2B5EF4-FFF2-40B4-BE49-F238E27FC236}">
                <a16:creationId xmlns:a16="http://schemas.microsoft.com/office/drawing/2014/main" id="{3E252140-6AE6-43A3-BD95-8D59B6868E5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CB12A5B-1041-4F9F-A5F0-392E3EAA6A31}"/>
              </a:ext>
            </a:extLst>
          </p:cNvPr>
          <p:cNvSpPr>
            <a:spLocks noGrp="1"/>
          </p:cNvSpPr>
          <p:nvPr>
            <p:ph type="sldNum" sz="quarter" idx="12"/>
          </p:nvPr>
        </p:nvSpPr>
        <p:spPr/>
        <p:txBody>
          <a:bodyPr/>
          <a:lstStyle/>
          <a:p>
            <a:fld id="{54BF228C-1F71-4C43-8C66-25D46C72EB71}" type="slidenum">
              <a:rPr lang="ru-RU" smtClean="0"/>
              <a:t>‹#›</a:t>
            </a:fld>
            <a:endParaRPr lang="ru-RU"/>
          </a:p>
        </p:txBody>
      </p:sp>
    </p:spTree>
    <p:extLst>
      <p:ext uri="{BB962C8B-B14F-4D97-AF65-F5344CB8AC3E}">
        <p14:creationId xmlns:p14="http://schemas.microsoft.com/office/powerpoint/2010/main" val="4020858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550BB62-A9DE-4482-9D11-993F048817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3F07A4-CA18-42F5-8CB6-5B963F4205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9FF108C-6593-41E2-AC13-3AB432C6CB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B960A5-A569-421E-BF54-3609862F4FEC}" type="datetimeFigureOut">
              <a:rPr lang="ru-RU" smtClean="0"/>
              <a:t>15.11.2021</a:t>
            </a:fld>
            <a:endParaRPr lang="ru-RU"/>
          </a:p>
        </p:txBody>
      </p:sp>
      <p:sp>
        <p:nvSpPr>
          <p:cNvPr id="5" name="Нижний колонтитул 4">
            <a:extLst>
              <a:ext uri="{FF2B5EF4-FFF2-40B4-BE49-F238E27FC236}">
                <a16:creationId xmlns:a16="http://schemas.microsoft.com/office/drawing/2014/main" id="{09F34037-A54E-4131-B6EC-0E09F6A08D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CF9E2739-AF45-450D-9C5F-B2F6BE8FA5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BF228C-1F71-4C43-8C66-25D46C72EB71}" type="slidenum">
              <a:rPr lang="ru-RU" smtClean="0"/>
              <a:t>‹#›</a:t>
            </a:fld>
            <a:endParaRPr lang="ru-RU"/>
          </a:p>
        </p:txBody>
      </p:sp>
    </p:spTree>
    <p:extLst>
      <p:ext uri="{BB962C8B-B14F-4D97-AF65-F5344CB8AC3E}">
        <p14:creationId xmlns:p14="http://schemas.microsoft.com/office/powerpoint/2010/main" val="33422723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DC94F42-B8C8-437C-981E-8AFB2FD6AE85}"/>
              </a:ext>
            </a:extLst>
          </p:cNvPr>
          <p:cNvSpPr>
            <a:spLocks noGrp="1"/>
          </p:cNvSpPr>
          <p:nvPr>
            <p:ph type="ctrTitle"/>
          </p:nvPr>
        </p:nvSpPr>
        <p:spPr>
          <a:xfrm>
            <a:off x="1417468" y="710214"/>
            <a:ext cx="9144000" cy="3927213"/>
          </a:xfrm>
        </p:spPr>
        <p:txBody>
          <a:bodyPr>
            <a:normAutofit/>
          </a:bodyPr>
          <a:lstStyle/>
          <a:p>
            <a:r>
              <a:rPr lang="ru-RU" dirty="0">
                <a:latin typeface="Times New Roman" panose="02020603050405020304" pitchFamily="18" charset="0"/>
                <a:cs typeface="Times New Roman" panose="02020603050405020304" pitchFamily="18" charset="0"/>
              </a:rPr>
              <a:t>«ПАТРИОТ СВОЕЙ СТРАНЫ» </a:t>
            </a:r>
            <a:br>
              <a:rPr lang="ru-RU" dirty="0">
                <a:latin typeface="Times New Roman" panose="02020603050405020304" pitchFamily="18" charset="0"/>
                <a:cs typeface="Times New Roman" panose="02020603050405020304" pitchFamily="18" charset="0"/>
              </a:rPr>
            </a:br>
            <a:br>
              <a:rPr lang="ru-RU"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история ветерана Великой Отечественной войны)</a:t>
            </a:r>
            <a:endParaRPr lang="ru-RU" dirty="0">
              <a:latin typeface="Times New Roman" panose="02020603050405020304" pitchFamily="18" charset="0"/>
              <a:cs typeface="Times New Roman" panose="02020603050405020304" pitchFamily="18" charset="0"/>
            </a:endParaRPr>
          </a:p>
        </p:txBody>
      </p:sp>
      <p:sp>
        <p:nvSpPr>
          <p:cNvPr id="3" name="Подзаголовок 2">
            <a:extLst>
              <a:ext uri="{FF2B5EF4-FFF2-40B4-BE49-F238E27FC236}">
                <a16:creationId xmlns:a16="http://schemas.microsoft.com/office/drawing/2014/main" id="{5955C4DD-1076-4A98-B4DE-B0D74E54629B}"/>
              </a:ext>
            </a:extLst>
          </p:cNvPr>
          <p:cNvSpPr>
            <a:spLocks noGrp="1"/>
          </p:cNvSpPr>
          <p:nvPr>
            <p:ph type="subTitle" idx="1"/>
          </p:nvPr>
        </p:nvSpPr>
        <p:spPr>
          <a:xfrm>
            <a:off x="4802818" y="5735637"/>
            <a:ext cx="7102137" cy="721311"/>
          </a:xfrm>
        </p:spPr>
        <p:txBody>
          <a:bodyPr>
            <a:normAutofit lnSpcReduction="10000"/>
          </a:bodyPr>
          <a:lstStyle/>
          <a:p>
            <a:r>
              <a:rPr lang="ru-RU" dirty="0">
                <a:latin typeface="Times New Roman" panose="02020603050405020304" pitchFamily="18" charset="0"/>
                <a:cs typeface="Times New Roman" panose="02020603050405020304" pitchFamily="18" charset="0"/>
              </a:rPr>
              <a:t>БУ «Нижневартовский медицинский колледж»</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преподаватель Минниахметова Э.Р.</a:t>
            </a:r>
          </a:p>
        </p:txBody>
      </p:sp>
    </p:spTree>
    <p:extLst>
      <p:ext uri="{BB962C8B-B14F-4D97-AF65-F5344CB8AC3E}">
        <p14:creationId xmlns:p14="http://schemas.microsoft.com/office/powerpoint/2010/main" val="6900745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733053E0-E223-475C-A346-E05C1E6AC401}"/>
              </a:ext>
            </a:extLst>
          </p:cNvPr>
          <p:cNvPicPr>
            <a:picLocks noChangeAspect="1"/>
          </p:cNvPicPr>
          <p:nvPr/>
        </p:nvPicPr>
        <p:blipFill>
          <a:blip r:embed="rId2"/>
          <a:stretch>
            <a:fillRect/>
          </a:stretch>
        </p:blipFill>
        <p:spPr>
          <a:xfrm>
            <a:off x="405035" y="378410"/>
            <a:ext cx="4451050" cy="6037152"/>
          </a:xfrm>
          <a:prstGeom prst="rect">
            <a:avLst/>
          </a:prstGeom>
        </p:spPr>
      </p:pic>
      <p:sp>
        <p:nvSpPr>
          <p:cNvPr id="3" name="Заголовок 2">
            <a:extLst>
              <a:ext uri="{FF2B5EF4-FFF2-40B4-BE49-F238E27FC236}">
                <a16:creationId xmlns:a16="http://schemas.microsoft.com/office/drawing/2014/main" id="{ACDFA1EE-C509-4BD2-8BBB-F6B5DE68A044}"/>
              </a:ext>
            </a:extLst>
          </p:cNvPr>
          <p:cNvSpPr>
            <a:spLocks noGrp="1"/>
          </p:cNvSpPr>
          <p:nvPr>
            <p:ph type="title"/>
          </p:nvPr>
        </p:nvSpPr>
        <p:spPr>
          <a:xfrm>
            <a:off x="5903649" y="568170"/>
            <a:ext cx="5690587" cy="5548545"/>
          </a:xfrm>
        </p:spPr>
        <p:txBody>
          <a:bodyPr>
            <a:normAutofit/>
          </a:bodyPr>
          <a:lstStyle/>
          <a:p>
            <a:pPr algn="ctr"/>
            <a:r>
              <a:rPr lang="ru-RU" sz="2000" dirty="0">
                <a:latin typeface="Times New Roman" panose="02020603050405020304" pitchFamily="18" charset="0"/>
                <a:cs typeface="Times New Roman" panose="02020603050405020304" pitchFamily="18" charset="0"/>
              </a:rPr>
              <a:t>Кто такие патриоты? Это люди, которые любят свою родную землю, свое детство, свой дом, родных и близких, свою страну, это люди, которые готовы отдать свою жизнь ради Родины, которые несмотря ни на что не предадут свое прошлое, настоящее и будущее. Патриоты – это врачи, учителя, военные, каждый человек, который готов пожертвовать многим ради благополучия Родины и народа. Безусловно патриоты - это ветераны Великой Отечественной войны!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Патриот – </a:t>
            </a:r>
            <a:r>
              <a:rPr lang="ru-RU" sz="2000" dirty="0" err="1">
                <a:latin typeface="Times New Roman" panose="02020603050405020304" pitchFamily="18" charset="0"/>
                <a:cs typeface="Times New Roman" panose="02020603050405020304" pitchFamily="18" charset="0"/>
              </a:rPr>
              <a:t>Нигаматов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Амирьян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Нигаматович</a:t>
            </a:r>
            <a:r>
              <a:rPr lang="ru-RU" sz="2000" dirty="0">
                <a:latin typeface="Times New Roman" panose="02020603050405020304" pitchFamily="18" charset="0"/>
                <a:cs typeface="Times New Roman" panose="02020603050405020304" pitchFamily="18" charset="0"/>
              </a:rPr>
              <a:t> родился 22 февраля 1918 года в деревне Старый </a:t>
            </a:r>
            <a:r>
              <a:rPr lang="ru-RU" sz="2000" dirty="0" err="1">
                <a:latin typeface="Times New Roman" panose="02020603050405020304" pitchFamily="18" charset="0"/>
                <a:cs typeface="Times New Roman" panose="02020603050405020304" pitchFamily="18" charset="0"/>
              </a:rPr>
              <a:t>Акбуляк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Байкибашевского</a:t>
            </a:r>
            <a:r>
              <a:rPr lang="ru-RU" sz="2000" dirty="0">
                <a:latin typeface="Times New Roman" panose="02020603050405020304" pitchFamily="18" charset="0"/>
                <a:cs typeface="Times New Roman" panose="02020603050405020304" pitchFamily="18" charset="0"/>
              </a:rPr>
              <a:t> района Башкирской АССР. На военную службу он был призван в августе 1941 года, место призыва: </a:t>
            </a:r>
            <a:r>
              <a:rPr lang="ru-RU" sz="2000" dirty="0" err="1">
                <a:latin typeface="Times New Roman" panose="02020603050405020304" pitchFamily="18" charset="0"/>
                <a:cs typeface="Times New Roman" panose="02020603050405020304" pitchFamily="18" charset="0"/>
              </a:rPr>
              <a:t>Пряжинский</a:t>
            </a:r>
            <a:r>
              <a:rPr lang="ru-RU" sz="2000" dirty="0">
                <a:latin typeface="Times New Roman" panose="02020603050405020304" pitchFamily="18" charset="0"/>
                <a:cs typeface="Times New Roman" panose="02020603050405020304" pitchFamily="18" charset="0"/>
              </a:rPr>
              <a:t> РВК, Карело-Финская ССР, </a:t>
            </a:r>
            <a:r>
              <a:rPr lang="ru-RU" sz="2000" dirty="0" err="1">
                <a:latin typeface="Times New Roman" panose="02020603050405020304" pitchFamily="18" charset="0"/>
                <a:cs typeface="Times New Roman" panose="02020603050405020304" pitchFamily="18" charset="0"/>
              </a:rPr>
              <a:t>Пряжинский</a:t>
            </a:r>
            <a:r>
              <a:rPr lang="ru-RU" sz="2000" dirty="0">
                <a:latin typeface="Times New Roman" panose="02020603050405020304" pitchFamily="18" charset="0"/>
                <a:cs typeface="Times New Roman" panose="02020603050405020304" pitchFamily="18" charset="0"/>
              </a:rPr>
              <a:t> р-н, воинское звание: красноармеец, воинская часть: 123 </a:t>
            </a:r>
            <a:r>
              <a:rPr lang="ru-RU" sz="2000" dirty="0" err="1">
                <a:latin typeface="Times New Roman" panose="02020603050405020304" pitchFamily="18" charset="0"/>
                <a:cs typeface="Times New Roman" panose="02020603050405020304" pitchFamily="18" charset="0"/>
              </a:rPr>
              <a:t>омспб</a:t>
            </a:r>
            <a:r>
              <a:rPr lang="ru-RU" sz="2000" dirty="0">
                <a:latin typeface="Times New Roman" panose="02020603050405020304" pitchFamily="18" charset="0"/>
                <a:cs typeface="Times New Roman" panose="02020603050405020304" pitchFamily="18" charset="0"/>
              </a:rPr>
              <a:t> 123 </a:t>
            </a:r>
            <a:r>
              <a:rPr lang="ru-RU" sz="2000" dirty="0" err="1">
                <a:latin typeface="Times New Roman" panose="02020603050405020304" pitchFamily="18" charset="0"/>
                <a:cs typeface="Times New Roman" panose="02020603050405020304" pitchFamily="18" charset="0"/>
              </a:rPr>
              <a:t>тбр</a:t>
            </a:r>
            <a:r>
              <a:rPr lang="ru-RU"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648016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3F61F7-2AFA-4A03-8583-85492367733D}"/>
              </a:ext>
            </a:extLst>
          </p:cNvPr>
          <p:cNvSpPr>
            <a:spLocks noGrp="1"/>
          </p:cNvSpPr>
          <p:nvPr>
            <p:ph type="title"/>
          </p:nvPr>
        </p:nvSpPr>
        <p:spPr>
          <a:xfrm>
            <a:off x="7048870" y="435006"/>
            <a:ext cx="4533530" cy="5628441"/>
          </a:xfrm>
        </p:spPr>
        <p:txBody>
          <a:bodyPr>
            <a:normAutofit/>
          </a:bodyPr>
          <a:lstStyle/>
          <a:p>
            <a:pPr algn="ctr"/>
            <a:r>
              <a:rPr lang="ru-RU" sz="2000" dirty="0" err="1">
                <a:latin typeface="Times New Roman" panose="02020603050405020304" pitchFamily="18" charset="0"/>
                <a:cs typeface="Times New Roman" panose="02020603050405020304" pitchFamily="18" charset="0"/>
              </a:rPr>
              <a:t>Нигаматов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Амирьян</a:t>
            </a:r>
            <a:r>
              <a:rPr lang="ru-RU" sz="2000" dirty="0">
                <a:latin typeface="Times New Roman" panose="02020603050405020304" pitchFamily="18" charset="0"/>
                <a:cs typeface="Times New Roman" panose="02020603050405020304" pitchFamily="18" charset="0"/>
              </a:rPr>
              <a:t> прошел всю войну от начала до конца. Вспоминая его историю о Ленинградской блокаде нельзя не отметить часть рассказа, где говорилось, что людям приходилось кушать и лошадей, и собак, и кошек, и…, которая заканчивалась тяжелым вздохом и молчанием. Война сломала даже такого сильного человека, и он был госпитализирован в Свердловскую область с диагнозом плеврит легких, по выздоровлению его отправили домой, указав, что он не годен дальше воевать, но он по собственному желанию снова ушёл на фронт защищать Родину. Вот он герой! Вот он настоящий патриот! </a:t>
            </a:r>
          </a:p>
        </p:txBody>
      </p:sp>
      <p:pic>
        <p:nvPicPr>
          <p:cNvPr id="4" name="Рисунок 3">
            <a:extLst>
              <a:ext uri="{FF2B5EF4-FFF2-40B4-BE49-F238E27FC236}">
                <a16:creationId xmlns:a16="http://schemas.microsoft.com/office/drawing/2014/main" id="{BD3723F5-E20C-47A9-8C7C-ADBA866718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861" y="791252"/>
            <a:ext cx="6354892" cy="4766169"/>
          </a:xfrm>
          <a:prstGeom prst="rect">
            <a:avLst/>
          </a:prstGeom>
        </p:spPr>
      </p:pic>
    </p:spTree>
    <p:extLst>
      <p:ext uri="{BB962C8B-B14F-4D97-AF65-F5344CB8AC3E}">
        <p14:creationId xmlns:p14="http://schemas.microsoft.com/office/powerpoint/2010/main" val="64263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7EDF3E45-1684-436E-9EAD-A8A7CD4871F2}"/>
              </a:ext>
            </a:extLst>
          </p:cNvPr>
          <p:cNvPicPr>
            <a:picLocks noChangeAspect="1"/>
          </p:cNvPicPr>
          <p:nvPr/>
        </p:nvPicPr>
        <p:blipFill>
          <a:blip r:embed="rId2"/>
          <a:stretch>
            <a:fillRect/>
          </a:stretch>
        </p:blipFill>
        <p:spPr>
          <a:xfrm>
            <a:off x="313679" y="822126"/>
            <a:ext cx="7193368" cy="5111651"/>
          </a:xfrm>
          <a:prstGeom prst="rect">
            <a:avLst/>
          </a:prstGeom>
        </p:spPr>
      </p:pic>
      <p:sp>
        <p:nvSpPr>
          <p:cNvPr id="3" name="Заголовок 2">
            <a:extLst>
              <a:ext uri="{FF2B5EF4-FFF2-40B4-BE49-F238E27FC236}">
                <a16:creationId xmlns:a16="http://schemas.microsoft.com/office/drawing/2014/main" id="{2E9B7F8F-3557-4309-88FF-3B5BEDD6E52E}"/>
              </a:ext>
            </a:extLst>
          </p:cNvPr>
          <p:cNvSpPr>
            <a:spLocks noGrp="1"/>
          </p:cNvSpPr>
          <p:nvPr>
            <p:ph type="title"/>
          </p:nvPr>
        </p:nvSpPr>
        <p:spPr>
          <a:xfrm>
            <a:off x="7670306" y="1012054"/>
            <a:ext cx="4208015" cy="5042517"/>
          </a:xfrm>
        </p:spPr>
        <p:txBody>
          <a:bodyPr>
            <a:normAutofit/>
          </a:bodyPr>
          <a:lstStyle/>
          <a:p>
            <a:pPr algn="just"/>
            <a:r>
              <a:rPr lang="ru-RU" sz="2000" dirty="0">
                <a:latin typeface="Times New Roman" panose="02020603050405020304" pitchFamily="18" charset="0"/>
                <a:cs typeface="Times New Roman" panose="02020603050405020304" pitchFamily="18" charset="0"/>
              </a:rPr>
              <a:t>До 1944 г. был сержантом, а в 1945 г. стал командиром взвода 343 отдельной телеграфно - эксплуатационной роты. Участвовал в освобождении г. Белгород (войска Степного фронта), Констанца (Румыния), Харьков (Украина). Воевал в войсках 3-го Украинского фронта при прорыве немецкой обороны на западном берегу реки Днестр в районе Тирасполя. Участвовал в боях при форсировании реки Дунай. </a:t>
            </a:r>
          </a:p>
        </p:txBody>
      </p:sp>
    </p:spTree>
    <p:extLst>
      <p:ext uri="{BB962C8B-B14F-4D97-AF65-F5344CB8AC3E}">
        <p14:creationId xmlns:p14="http://schemas.microsoft.com/office/powerpoint/2010/main" val="1113499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759C0365-4A0D-4F07-83B1-929226AF3901}"/>
              </a:ext>
            </a:extLst>
          </p:cNvPr>
          <p:cNvPicPr>
            <a:picLocks noChangeAspect="1"/>
          </p:cNvPicPr>
          <p:nvPr/>
        </p:nvPicPr>
        <p:blipFill>
          <a:blip r:embed="rId2"/>
          <a:stretch>
            <a:fillRect/>
          </a:stretch>
        </p:blipFill>
        <p:spPr>
          <a:xfrm>
            <a:off x="302634" y="839593"/>
            <a:ext cx="6704193" cy="4855432"/>
          </a:xfrm>
          <a:prstGeom prst="rect">
            <a:avLst/>
          </a:prstGeom>
        </p:spPr>
      </p:pic>
      <p:sp>
        <p:nvSpPr>
          <p:cNvPr id="3" name="Заголовок 2">
            <a:extLst>
              <a:ext uri="{FF2B5EF4-FFF2-40B4-BE49-F238E27FC236}">
                <a16:creationId xmlns:a16="http://schemas.microsoft.com/office/drawing/2014/main" id="{D6101C24-3382-4479-B52B-043FDA52895F}"/>
              </a:ext>
            </a:extLst>
          </p:cNvPr>
          <p:cNvSpPr>
            <a:spLocks noGrp="1"/>
          </p:cNvSpPr>
          <p:nvPr>
            <p:ph type="title"/>
          </p:nvPr>
        </p:nvSpPr>
        <p:spPr>
          <a:xfrm>
            <a:off x="7226424" y="1553593"/>
            <a:ext cx="4358196" cy="2681056"/>
          </a:xfrm>
        </p:spPr>
        <p:txBody>
          <a:bodyPr>
            <a:normAutofit/>
          </a:bodyPr>
          <a:lstStyle/>
          <a:p>
            <a:pPr algn="ctr"/>
            <a:r>
              <a:rPr lang="ru-RU" sz="2000" dirty="0">
                <a:latin typeface="Times New Roman" panose="02020603050405020304" pitchFamily="18" charset="0"/>
                <a:cs typeface="Times New Roman" panose="02020603050405020304" pitchFamily="18" charset="0"/>
              </a:rPr>
              <a:t>Приказом Верховного Главнокомандующего Маршала Советского Союза товарища Сталина за отличные боевые действия войскам 3-го Украинского фронта, участвовавшим в боях и прорыве обороны противника, в том числе и </a:t>
            </a:r>
            <a:r>
              <a:rPr lang="ru-RU" sz="2000" dirty="0" err="1">
                <a:latin typeface="Times New Roman" panose="02020603050405020304" pitchFamily="18" charset="0"/>
                <a:cs typeface="Times New Roman" panose="02020603050405020304" pitchFamily="18" charset="0"/>
              </a:rPr>
              <a:t>Нигаматову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Амирьяну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Нигаматовичу</a:t>
            </a:r>
            <a:r>
              <a:rPr lang="ru-RU" sz="2000" dirty="0">
                <a:latin typeface="Times New Roman" panose="02020603050405020304" pitchFamily="18" charset="0"/>
                <a:cs typeface="Times New Roman" panose="02020603050405020304" pitchFamily="18" charset="0"/>
              </a:rPr>
              <a:t> была объявлена благодарность.</a:t>
            </a:r>
            <a:endParaRPr lang="ru-RU" sz="2000" dirty="0"/>
          </a:p>
        </p:txBody>
      </p:sp>
    </p:spTree>
    <p:extLst>
      <p:ext uri="{BB962C8B-B14F-4D97-AF65-F5344CB8AC3E}">
        <p14:creationId xmlns:p14="http://schemas.microsoft.com/office/powerpoint/2010/main" val="3371644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31E044E9-113B-4D3C-9104-0B4C33751F1F}"/>
              </a:ext>
            </a:extLst>
          </p:cNvPr>
          <p:cNvPicPr>
            <a:picLocks noChangeAspect="1"/>
          </p:cNvPicPr>
          <p:nvPr/>
        </p:nvPicPr>
        <p:blipFill>
          <a:blip r:embed="rId2"/>
          <a:stretch>
            <a:fillRect/>
          </a:stretch>
        </p:blipFill>
        <p:spPr>
          <a:xfrm>
            <a:off x="271488" y="287920"/>
            <a:ext cx="3920068" cy="2700762"/>
          </a:xfrm>
          <a:prstGeom prst="rect">
            <a:avLst/>
          </a:prstGeom>
        </p:spPr>
      </p:pic>
      <p:pic>
        <p:nvPicPr>
          <p:cNvPr id="3" name="Рисунок 2">
            <a:extLst>
              <a:ext uri="{FF2B5EF4-FFF2-40B4-BE49-F238E27FC236}">
                <a16:creationId xmlns:a16="http://schemas.microsoft.com/office/drawing/2014/main" id="{78A0EAA6-D3C6-47A7-ADAA-1C04C9F703EE}"/>
              </a:ext>
            </a:extLst>
          </p:cNvPr>
          <p:cNvPicPr>
            <a:picLocks noChangeAspect="1"/>
          </p:cNvPicPr>
          <p:nvPr/>
        </p:nvPicPr>
        <p:blipFill>
          <a:blip r:embed="rId3"/>
          <a:stretch>
            <a:fillRect/>
          </a:stretch>
        </p:blipFill>
        <p:spPr>
          <a:xfrm>
            <a:off x="271488" y="3429000"/>
            <a:ext cx="3895682" cy="2840982"/>
          </a:xfrm>
          <a:prstGeom prst="rect">
            <a:avLst/>
          </a:prstGeom>
        </p:spPr>
      </p:pic>
      <p:pic>
        <p:nvPicPr>
          <p:cNvPr id="4" name="Рисунок 3">
            <a:extLst>
              <a:ext uri="{FF2B5EF4-FFF2-40B4-BE49-F238E27FC236}">
                <a16:creationId xmlns:a16="http://schemas.microsoft.com/office/drawing/2014/main" id="{A5065FAA-AC9B-48D8-8862-B00A0AE812C4}"/>
              </a:ext>
            </a:extLst>
          </p:cNvPr>
          <p:cNvPicPr>
            <a:picLocks noChangeAspect="1"/>
          </p:cNvPicPr>
          <p:nvPr/>
        </p:nvPicPr>
        <p:blipFill>
          <a:blip r:embed="rId4"/>
          <a:stretch>
            <a:fillRect/>
          </a:stretch>
        </p:blipFill>
        <p:spPr>
          <a:xfrm>
            <a:off x="4440746" y="367174"/>
            <a:ext cx="3993226" cy="2700762"/>
          </a:xfrm>
          <a:prstGeom prst="rect">
            <a:avLst/>
          </a:prstGeom>
        </p:spPr>
      </p:pic>
      <p:pic>
        <p:nvPicPr>
          <p:cNvPr id="5" name="Рисунок 4">
            <a:extLst>
              <a:ext uri="{FF2B5EF4-FFF2-40B4-BE49-F238E27FC236}">
                <a16:creationId xmlns:a16="http://schemas.microsoft.com/office/drawing/2014/main" id="{968288EC-01A1-4B5D-81CB-1D543672F9DA}"/>
              </a:ext>
            </a:extLst>
          </p:cNvPr>
          <p:cNvPicPr>
            <a:picLocks noChangeAspect="1"/>
          </p:cNvPicPr>
          <p:nvPr/>
        </p:nvPicPr>
        <p:blipFill>
          <a:blip r:embed="rId5"/>
          <a:stretch>
            <a:fillRect/>
          </a:stretch>
        </p:blipFill>
        <p:spPr>
          <a:xfrm>
            <a:off x="4440746" y="3429000"/>
            <a:ext cx="3877392" cy="2950720"/>
          </a:xfrm>
          <a:prstGeom prst="rect">
            <a:avLst/>
          </a:prstGeom>
        </p:spPr>
      </p:pic>
      <p:sp>
        <p:nvSpPr>
          <p:cNvPr id="6" name="Заголовок 5">
            <a:extLst>
              <a:ext uri="{FF2B5EF4-FFF2-40B4-BE49-F238E27FC236}">
                <a16:creationId xmlns:a16="http://schemas.microsoft.com/office/drawing/2014/main" id="{154C8728-DE31-4E45-BDEC-4B03DB1C4ED4}"/>
              </a:ext>
            </a:extLst>
          </p:cNvPr>
          <p:cNvSpPr>
            <a:spLocks noGrp="1"/>
          </p:cNvSpPr>
          <p:nvPr>
            <p:ph type="title"/>
          </p:nvPr>
        </p:nvSpPr>
        <p:spPr>
          <a:xfrm>
            <a:off x="8815526" y="365125"/>
            <a:ext cx="2538274" cy="5645058"/>
          </a:xfrm>
        </p:spPr>
        <p:txBody>
          <a:bodyPr>
            <a:normAutofit/>
          </a:bodyPr>
          <a:lstStyle/>
          <a:p>
            <a:pPr algn="ctr"/>
            <a:r>
              <a:rPr lang="ru-RU" sz="2000" dirty="0">
                <a:latin typeface="Times New Roman" panose="02020603050405020304" pitchFamily="18" charset="0"/>
                <a:cs typeface="Times New Roman" panose="02020603050405020304" pitchFamily="18" charset="0"/>
              </a:rPr>
              <a:t>За храбрость, мужество, стойкость, верность народу и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Родине, за патриотизм </a:t>
            </a:r>
            <a:r>
              <a:rPr lang="ru-RU" sz="2000" dirty="0" err="1">
                <a:latin typeface="Times New Roman" panose="02020603050405020304" pitchFamily="18" charset="0"/>
                <a:cs typeface="Times New Roman" panose="02020603050405020304" pitchFamily="18" charset="0"/>
              </a:rPr>
              <a:t>Нигаматов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Амирьян</a:t>
            </a:r>
            <a:r>
              <a:rPr lang="ru-RU" sz="2000" dirty="0">
                <a:latin typeface="Times New Roman" panose="02020603050405020304" pitchFamily="18" charset="0"/>
                <a:cs typeface="Times New Roman" panose="02020603050405020304" pitchFamily="18" charset="0"/>
              </a:rPr>
              <a:t> был награжден орденом Отечественной войны 2 степени и множественными медалями. </a:t>
            </a:r>
          </a:p>
        </p:txBody>
      </p:sp>
    </p:spTree>
    <p:extLst>
      <p:ext uri="{BB962C8B-B14F-4D97-AF65-F5344CB8AC3E}">
        <p14:creationId xmlns:p14="http://schemas.microsoft.com/office/powerpoint/2010/main" val="1137134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33E68890-F128-40E0-9369-23DCE5271DC1}"/>
              </a:ext>
            </a:extLst>
          </p:cNvPr>
          <p:cNvPicPr>
            <a:picLocks noChangeAspect="1"/>
          </p:cNvPicPr>
          <p:nvPr/>
        </p:nvPicPr>
        <p:blipFill>
          <a:blip r:embed="rId2"/>
          <a:stretch>
            <a:fillRect/>
          </a:stretch>
        </p:blipFill>
        <p:spPr>
          <a:xfrm>
            <a:off x="190500" y="415372"/>
            <a:ext cx="4542154" cy="5683588"/>
          </a:xfrm>
          <a:prstGeom prst="rect">
            <a:avLst/>
          </a:prstGeom>
        </p:spPr>
      </p:pic>
      <p:pic>
        <p:nvPicPr>
          <p:cNvPr id="4" name="Рисунок 3">
            <a:extLst>
              <a:ext uri="{FF2B5EF4-FFF2-40B4-BE49-F238E27FC236}">
                <a16:creationId xmlns:a16="http://schemas.microsoft.com/office/drawing/2014/main" id="{E98BE896-7097-4C2C-A1C1-110EA9C2B43E}"/>
              </a:ext>
            </a:extLst>
          </p:cNvPr>
          <p:cNvPicPr>
            <a:picLocks noChangeAspect="1"/>
          </p:cNvPicPr>
          <p:nvPr/>
        </p:nvPicPr>
        <p:blipFill>
          <a:blip r:embed="rId3"/>
          <a:stretch>
            <a:fillRect/>
          </a:stretch>
        </p:blipFill>
        <p:spPr>
          <a:xfrm>
            <a:off x="4732654" y="415372"/>
            <a:ext cx="4273539" cy="5488279"/>
          </a:xfrm>
          <a:prstGeom prst="rect">
            <a:avLst/>
          </a:prstGeom>
        </p:spPr>
      </p:pic>
      <p:sp>
        <p:nvSpPr>
          <p:cNvPr id="5" name="Заголовок 4">
            <a:extLst>
              <a:ext uri="{FF2B5EF4-FFF2-40B4-BE49-F238E27FC236}">
                <a16:creationId xmlns:a16="http://schemas.microsoft.com/office/drawing/2014/main" id="{F0C481CF-DC35-47EE-B883-5BC33E4B08D3}"/>
              </a:ext>
            </a:extLst>
          </p:cNvPr>
          <p:cNvSpPr>
            <a:spLocks noGrp="1"/>
          </p:cNvSpPr>
          <p:nvPr>
            <p:ph type="title"/>
          </p:nvPr>
        </p:nvSpPr>
        <p:spPr>
          <a:xfrm>
            <a:off x="9410330" y="577049"/>
            <a:ext cx="2325950" cy="4856085"/>
          </a:xfrm>
        </p:spPr>
        <p:txBody>
          <a:bodyPr>
            <a:normAutofit/>
          </a:bodyPr>
          <a:lstStyle/>
          <a:p>
            <a:pPr algn="ctr"/>
            <a:r>
              <a:rPr lang="ru-RU" sz="2000" dirty="0">
                <a:latin typeface="Times New Roman" panose="02020603050405020304" pitchFamily="18" charset="0"/>
                <a:cs typeface="Times New Roman" panose="02020603050405020304" pitchFamily="18" charset="0"/>
              </a:rPr>
              <a:t>Настоящая награда для каждого патриота – это мир, спокойствие, стабильность и светлое будущее народа и страны. </a:t>
            </a:r>
          </a:p>
        </p:txBody>
      </p:sp>
    </p:spTree>
    <p:extLst>
      <p:ext uri="{BB962C8B-B14F-4D97-AF65-F5344CB8AC3E}">
        <p14:creationId xmlns:p14="http://schemas.microsoft.com/office/powerpoint/2010/main" val="3608440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4228D43A-5AE5-418A-AD20-EE9717A90F18}"/>
              </a:ext>
            </a:extLst>
          </p:cNvPr>
          <p:cNvPicPr>
            <a:picLocks noChangeAspect="1"/>
          </p:cNvPicPr>
          <p:nvPr/>
        </p:nvPicPr>
        <p:blipFill>
          <a:blip r:embed="rId2"/>
          <a:stretch>
            <a:fillRect/>
          </a:stretch>
        </p:blipFill>
        <p:spPr>
          <a:xfrm>
            <a:off x="277061" y="40816"/>
            <a:ext cx="3639845" cy="4104552"/>
          </a:xfrm>
          <a:prstGeom prst="rect">
            <a:avLst/>
          </a:prstGeom>
        </p:spPr>
      </p:pic>
      <p:pic>
        <p:nvPicPr>
          <p:cNvPr id="4" name="Рисунок 3">
            <a:extLst>
              <a:ext uri="{FF2B5EF4-FFF2-40B4-BE49-F238E27FC236}">
                <a16:creationId xmlns:a16="http://schemas.microsoft.com/office/drawing/2014/main" id="{D0B64D70-D49B-41F2-9D30-3A7F74A52865}"/>
              </a:ext>
            </a:extLst>
          </p:cNvPr>
          <p:cNvPicPr>
            <a:picLocks noChangeAspect="1"/>
          </p:cNvPicPr>
          <p:nvPr/>
        </p:nvPicPr>
        <p:blipFill>
          <a:blip r:embed="rId3"/>
          <a:stretch>
            <a:fillRect/>
          </a:stretch>
        </p:blipFill>
        <p:spPr>
          <a:xfrm>
            <a:off x="85999" y="4145367"/>
            <a:ext cx="4021968" cy="2671817"/>
          </a:xfrm>
          <a:prstGeom prst="rect">
            <a:avLst/>
          </a:prstGeom>
        </p:spPr>
      </p:pic>
      <p:sp>
        <p:nvSpPr>
          <p:cNvPr id="5" name="Заголовок 4">
            <a:extLst>
              <a:ext uri="{FF2B5EF4-FFF2-40B4-BE49-F238E27FC236}">
                <a16:creationId xmlns:a16="http://schemas.microsoft.com/office/drawing/2014/main" id="{73FA26C9-AFCA-4057-B75E-EE5475E03E27}"/>
              </a:ext>
            </a:extLst>
          </p:cNvPr>
          <p:cNvSpPr>
            <a:spLocks noGrp="1"/>
          </p:cNvSpPr>
          <p:nvPr>
            <p:ph type="title"/>
          </p:nvPr>
        </p:nvSpPr>
        <p:spPr>
          <a:xfrm>
            <a:off x="5024761" y="457199"/>
            <a:ext cx="6890178" cy="6359985"/>
          </a:xfrm>
        </p:spPr>
        <p:txBody>
          <a:bodyPr>
            <a:normAutofit/>
          </a:bodyPr>
          <a:lstStyle/>
          <a:p>
            <a:pPr algn="ctr"/>
            <a:r>
              <a:rPr lang="ru-RU" sz="2000" dirty="0">
                <a:latin typeface="Times New Roman" panose="02020603050405020304" pitchFamily="18" charset="0"/>
                <a:cs typeface="Times New Roman" panose="02020603050405020304" pitchFamily="18" charset="0"/>
              </a:rPr>
              <a:t>После войны женился на </a:t>
            </a:r>
            <a:r>
              <a:rPr lang="ru-RU" sz="2000" dirty="0" err="1">
                <a:latin typeface="Times New Roman" panose="02020603050405020304" pitchFamily="18" charset="0"/>
                <a:cs typeface="Times New Roman" panose="02020603050405020304" pitchFamily="18" charset="0"/>
              </a:rPr>
              <a:t>Султаншиной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Гайникамал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Султаншиновне</a:t>
            </a:r>
            <a:r>
              <a:rPr lang="ru-RU" sz="2000" dirty="0">
                <a:latin typeface="Times New Roman" panose="02020603050405020304" pitchFamily="18" charset="0"/>
                <a:cs typeface="Times New Roman" panose="02020603050405020304" pitchFamily="18" charset="0"/>
              </a:rPr>
              <a:t>, работавшей во время войны трактористкой. Они вдвоем работали в магазине продавцом, ревизором. Под контролем деда было много объектов и за его добросовестность, честность и строгость коллеги уважали и ценили его. Затем стал работать в колхозе бригадиром, завхозом, далее начинает трудиться в Караидельском лесничестве. До сих жители его родной деревни  мы любуются лесами, которые он сажал, хранил, оберегал. За долговременную и безупречную работу, был занесён на доску почета в районном центре с. Караидель. За добросовестный и самоотверженный труд он удостоен был звания «Ударник Коммунистического труда». О нем говорили и говорят, что был человеком, для которого не существовали понятия чужая боль, чужое горе. Можно было быть уверенным, что в беде он не бросит и первым придёт на помощь. Ушёл из жизни человек большой и открытой души 05 февраля 1996 года, не дожив всего несколько дней до 78-летия. В памяти народа остаётся мудрым, добрым, милосердным и отважным человеком, настоящим тружеником.</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6139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3A51208-9413-49EC-92D4-1E71BABA3465}"/>
              </a:ext>
            </a:extLst>
          </p:cNvPr>
          <p:cNvSpPr>
            <a:spLocks noGrp="1"/>
          </p:cNvSpPr>
          <p:nvPr>
            <p:ph type="title"/>
          </p:nvPr>
        </p:nvSpPr>
        <p:spPr>
          <a:xfrm>
            <a:off x="9064101" y="1136341"/>
            <a:ext cx="2769833" cy="4714044"/>
          </a:xfrm>
        </p:spPr>
        <p:txBody>
          <a:bodyPr>
            <a:noAutofit/>
          </a:bodyPr>
          <a:lstStyle/>
          <a:p>
            <a:pPr algn="ctr"/>
            <a:r>
              <a:rPr lang="ru-RU" sz="2000" dirty="0">
                <a:latin typeface="Times New Roman" panose="02020603050405020304" pitchFamily="18" charset="0"/>
                <a:cs typeface="Times New Roman" panose="02020603050405020304" pitchFamily="18" charset="0"/>
              </a:rPr>
              <a:t>В завершении следует отметить, что каждый человек на Земле желает жить только в мире и согласии!</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Благодаря героям ВОВ, патриотам ветеранам, патриотам, которые отдали самое дорогое – жизнь, мы есть на свете! Низкий поклон участникам ВОВ!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Быть патриотом своей Родины в крови каждого из нас! </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CBE46835-9BDA-486F-BD9B-6CF9D56228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591" y="147257"/>
            <a:ext cx="8721957" cy="6541468"/>
          </a:xfrm>
          <a:prstGeom prst="rect">
            <a:avLst/>
          </a:prstGeom>
        </p:spPr>
      </p:pic>
    </p:spTree>
    <p:extLst>
      <p:ext uri="{BB962C8B-B14F-4D97-AF65-F5344CB8AC3E}">
        <p14:creationId xmlns:p14="http://schemas.microsoft.com/office/powerpoint/2010/main" val="325592411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661</Words>
  <Application>Microsoft Office PowerPoint</Application>
  <PresentationFormat>Широкоэкранный</PresentationFormat>
  <Paragraphs>10</Paragraphs>
  <Slides>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vt:i4>
      </vt:variant>
    </vt:vector>
  </HeadingPairs>
  <TitlesOfParts>
    <vt:vector size="14" baseType="lpstr">
      <vt:lpstr>Arial</vt:lpstr>
      <vt:lpstr>Calibri</vt:lpstr>
      <vt:lpstr>Calibri Light</vt:lpstr>
      <vt:lpstr>Times New Roman</vt:lpstr>
      <vt:lpstr>Тема Office</vt:lpstr>
      <vt:lpstr>«ПАТРИОТ СВОЕЙ СТРАНЫ»   (история ветерана Великой Отечественной войны)</vt:lpstr>
      <vt:lpstr>Кто такие патриоты? Это люди, которые любят свою родную землю, свое детство, свой дом, родных и близких, свою страну, это люди, которые готовы отдать свою жизнь ради Родины, которые несмотря ни на что не предадут свое прошлое, настоящее и будущее. Патриоты – это врачи, учителя, военные, каждый человек, который готов пожертвовать многим ради благополучия Родины и народа. Безусловно патриоты - это ветераны Великой Отечественной войны!  Патриот – Нигаматов Амирьян Нигаматович родился 22 февраля 1918 года в деревне Старый Акбуляк Байкибашевского района Башкирской АССР. На военную службу он был призван в августе 1941 года, место призыва: Пряжинский РВК, Карело-Финская ССР, Пряжинский р-н, воинское звание: красноармеец, воинская часть: 123 омспб 123 тбр. </vt:lpstr>
      <vt:lpstr>Нигаматов Амирьян прошел всю войну от начала до конца. Вспоминая его историю о Ленинградской блокаде нельзя не отметить часть рассказа, где говорилось, что людям приходилось кушать и лошадей, и собак, и кошек, и…, которая заканчивалась тяжелым вздохом и молчанием. Война сломала даже такого сильного человека, и он был госпитализирован в Свердловскую область с диагнозом плеврит легких, по выздоровлению его отправили домой, указав, что он не годен дальше воевать, но он по собственному желанию снова ушёл на фронт защищать Родину. Вот он герой! Вот он настоящий патриот! </vt:lpstr>
      <vt:lpstr>До 1944 г. был сержантом, а в 1945 г. стал командиром взвода 343 отдельной телеграфно - эксплуатационной роты. Участвовал в освобождении г. Белгород (войска Степного фронта), Констанца (Румыния), Харьков (Украина). Воевал в войсках 3-го Украинского фронта при прорыве немецкой обороны на западном берегу реки Днестр в районе Тирасполя. Участвовал в боях при форсировании реки Дунай. </vt:lpstr>
      <vt:lpstr>Приказом Верховного Главнокомандующего Маршала Советского Союза товарища Сталина за отличные боевые действия войскам 3-го Украинского фронта, участвовавшим в боях и прорыве обороны противника, в том числе и Нигаматову Амирьяну Нигаматовичу была объявлена благодарность.</vt:lpstr>
      <vt:lpstr>За храбрость, мужество, стойкость, верность народу и  Родине, за патриотизм Нигаматов Амирьян был награжден орденом Отечественной войны 2 степени и множественными медалями. </vt:lpstr>
      <vt:lpstr>Настоящая награда для каждого патриота – это мир, спокойствие, стабильность и светлое будущее народа и страны. </vt:lpstr>
      <vt:lpstr>После войны женился на Султаншиной Гайникамал Султаншиновне, работавшей во время войны трактористкой. Они вдвоем работали в магазине продавцом, ревизором. Под контролем деда было много объектов и за его добросовестность, честность и строгость коллеги уважали и ценили его. Затем стал работать в колхозе бригадиром, завхозом, далее начинает трудиться в Караидельском лесничестве. До сих жители его родной деревни  мы любуются лесами, которые он сажал, хранил, оберегал. За долговременную и безупречную работу, был занесён на доску почета в районном центре с. Караидель. За добросовестный и самоотверженный труд он удостоен был звания «Ударник Коммунистического труда». О нем говорили и говорят, что был человеком, для которого не существовали понятия чужая боль, чужое горе. Можно было быть уверенным, что в беде он не бросит и первым придёт на помощь. Ушёл из жизни человек большой и открытой души 05 февраля 1996 года, не дожив всего несколько дней до 78-летия. В памяти народа остаётся мудрым, добрым, милосердным и отважным человеком, настоящим тружеником. </vt:lpstr>
      <vt:lpstr>В завершении следует отметить, что каждый человек на Земле желает жить только в мире и согласии!  Благодаря героям ВОВ, патриотам ветеранам, патриотам, которые отдали самое дорогое – жизнь, мы есть на свете! Низкий поклон участникам ВОВ!  Быть патриотом своей Родины в крови каждого из нас!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Эльвина</dc:creator>
  <cp:lastModifiedBy>Эльвина</cp:lastModifiedBy>
  <cp:revision>21</cp:revision>
  <dcterms:created xsi:type="dcterms:W3CDTF">2021-11-12T05:19:36Z</dcterms:created>
  <dcterms:modified xsi:type="dcterms:W3CDTF">2021-11-15T10:49:59Z</dcterms:modified>
</cp:coreProperties>
</file>