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93" r:id="rId3"/>
    <p:sldId id="292" r:id="rId4"/>
    <p:sldId id="257" r:id="rId5"/>
    <p:sldId id="258" r:id="rId6"/>
    <p:sldId id="259" r:id="rId7"/>
    <p:sldId id="260" r:id="rId8"/>
    <p:sldId id="261" r:id="rId9"/>
    <p:sldId id="264" r:id="rId10"/>
    <p:sldId id="285" r:id="rId11"/>
    <p:sldId id="265" r:id="rId12"/>
    <p:sldId id="266" r:id="rId13"/>
    <p:sldId id="267" r:id="rId14"/>
    <p:sldId id="268" r:id="rId15"/>
    <p:sldId id="269" r:id="rId16"/>
    <p:sldId id="262" r:id="rId17"/>
    <p:sldId id="299" r:id="rId18"/>
    <p:sldId id="300" r:id="rId19"/>
    <p:sldId id="273" r:id="rId20"/>
    <p:sldId id="301" r:id="rId21"/>
    <p:sldId id="263" r:id="rId22"/>
    <p:sldId id="275" r:id="rId23"/>
    <p:sldId id="294" r:id="rId24"/>
    <p:sldId id="29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C97"/>
    <a:srgbClr val="FFCC66"/>
    <a:srgbClr val="FFFF99"/>
    <a:srgbClr val="0078D2"/>
    <a:srgbClr val="CC99FF"/>
    <a:srgbClr val="B97B3D"/>
    <a:srgbClr val="996633"/>
    <a:srgbClr val="0070C0"/>
    <a:srgbClr val="4F81BD"/>
    <a:srgbClr val="DCF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10" d="100"/>
          <a:sy n="110" d="100"/>
        </p:scale>
        <p:origin x="-1560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D84F1B-A5E6-4DE4-9BDB-46BB9F28B1E1}" type="doc">
      <dgm:prSet loTypeId="urn:microsoft.com/office/officeart/2005/8/layout/radial4" loCatId="relationship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140CB9E-255D-4DDD-BF16-99E55B681199}">
      <dgm:prSet phldrT="[Текст]" custT="1"/>
      <dgm:spPr>
        <a:ln w="38100"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Ход занятия</a:t>
          </a:r>
        </a:p>
      </dgm:t>
    </dgm:pt>
    <dgm:pt modelId="{24DD5F11-432E-47EB-A64F-A7BDC0C8EB0C}" type="parTrans" cxnId="{99D15EAC-5666-429A-9BD3-28AF61C47D8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DFB306F-145C-49BA-AC37-6D5C082F28FB}" type="sibTrans" cxnId="{99D15EAC-5666-429A-9BD3-28AF61C47D8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9647E30-88FC-48F4-A36F-221B0649C7A9}">
      <dgm:prSet phldrT="[Текст]"/>
      <dgm:spPr>
        <a:solidFill>
          <a:schemeClr val="accent1">
            <a:lumMod val="40000"/>
            <a:lumOff val="60000"/>
          </a:schemeClr>
        </a:solidFill>
        <a:ln w="38100">
          <a:solidFill>
            <a:schemeClr val="bg1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>
            <a:buNone/>
          </a:pPr>
          <a:r>
            <a:rPr lang="ru-RU" dirty="0">
              <a:solidFill>
                <a:schemeClr val="tx1"/>
              </a:solidFill>
            </a:rPr>
            <a:t>Организационный момент (Эмоциональный настрой на знакомство с новым материалом)</a:t>
          </a:r>
        </a:p>
      </dgm:t>
    </dgm:pt>
    <dgm:pt modelId="{0966DD7E-64CC-4CB0-96A2-6B63BA1AE752}" type="parTrans" cxnId="{867EC2A4-E91B-4AA2-B203-E2CC44C4F9F8}">
      <dgm:prSet/>
      <dgm:spPr>
        <a:solidFill>
          <a:schemeClr val="accent1">
            <a:lumMod val="40000"/>
            <a:lumOff val="60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A96076F-9B57-4B41-B03E-3947777E092E}" type="sibTrans" cxnId="{867EC2A4-E91B-4AA2-B203-E2CC44C4F9F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24451AC-B506-4DB3-AF35-45552B3B0904}">
      <dgm:prSet phldrT="[Текст]" custT="1"/>
      <dgm:spPr>
        <a:ln w="38100">
          <a:solidFill>
            <a:schemeClr val="bg1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3200" dirty="0">
              <a:solidFill>
                <a:schemeClr val="tx1"/>
              </a:solidFill>
            </a:rPr>
            <a:t>Введение в деловую игру: тематика</a:t>
          </a:r>
        </a:p>
      </dgm:t>
    </dgm:pt>
    <dgm:pt modelId="{F6324497-9DCD-478B-9A3A-BFECFB88E52B}" type="parTrans" cxnId="{ACA1EAB4-E580-4E0A-8BF2-8C4B63DAB484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CF2E505-142D-4276-BCE9-A0B6867533CE}" type="sibTrans" cxnId="{ACA1EAB4-E580-4E0A-8BF2-8C4B63DAB48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A662A74-9B79-404B-BAAA-E9514A38E098}">
      <dgm:prSet phldrT="[Текст]" custT="1"/>
      <dgm:spPr>
        <a:ln w="38100">
          <a:solidFill>
            <a:schemeClr val="bg1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3200">
              <a:solidFill>
                <a:schemeClr val="tx1"/>
              </a:solidFill>
            </a:rPr>
            <a:t>Введение в деловую игру: определение правил</a:t>
          </a:r>
          <a:endParaRPr lang="ru-RU" sz="3200" dirty="0">
            <a:solidFill>
              <a:schemeClr val="tx1"/>
            </a:solidFill>
          </a:endParaRPr>
        </a:p>
      </dgm:t>
    </dgm:pt>
    <dgm:pt modelId="{FE63D42B-0407-4333-9C8E-81E9C1076634}" type="parTrans" cxnId="{61992F4C-DF42-4947-8E64-EBA2DD943EFF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89CBC6-4713-42EF-935E-5064EC8ACE3F}" type="sibTrans" cxnId="{61992F4C-DF42-4947-8E64-EBA2DD943E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BB25B0A-EF34-4757-BE3F-1208DEE355B5}">
      <dgm:prSet custT="1"/>
      <dgm:spPr>
        <a:ln w="38100">
          <a:solidFill>
            <a:schemeClr val="bg1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2800">
              <a:solidFill>
                <a:schemeClr val="tx1"/>
              </a:solidFill>
            </a:rPr>
            <a:t>Введение в деловую игру: распределение обязанностей</a:t>
          </a:r>
        </a:p>
      </dgm:t>
    </dgm:pt>
    <dgm:pt modelId="{A66F1B2E-455F-4FD4-8F4B-072F86787B19}" type="parTrans" cxnId="{03353EDA-6B07-48D9-A3A1-EA62D3DC1778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FE1E286-955F-44E3-BFC7-9E5B96C29CC7}" type="sibTrans" cxnId="{03353EDA-6B07-48D9-A3A1-EA62D3DC177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EB4CDB7-8225-46AB-964C-B0007ABB6F51}" type="pres">
      <dgm:prSet presAssocID="{4AD84F1B-A5E6-4DE4-9BDB-46BB9F28B1E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BE8359-5D23-478B-B020-C503C3A4B732}" type="pres">
      <dgm:prSet presAssocID="{5140CB9E-255D-4DDD-BF16-99E55B681199}" presName="centerShape" presStyleLbl="node0" presStyleIdx="0" presStyleCnt="1" custScaleX="194576" custScaleY="40432" custLinFactNeighborX="5039" custLinFactNeighborY="-66008"/>
      <dgm:spPr/>
      <dgm:t>
        <a:bodyPr/>
        <a:lstStyle/>
        <a:p>
          <a:endParaRPr lang="ru-RU"/>
        </a:p>
      </dgm:t>
    </dgm:pt>
    <dgm:pt modelId="{053EDED1-BD5E-4756-93B0-DF44CA6C76D3}" type="pres">
      <dgm:prSet presAssocID="{0966DD7E-64CC-4CB0-96A2-6B63BA1AE752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1DDCBD39-DDE3-4661-852F-95CC1FE47160}" type="pres">
      <dgm:prSet presAssocID="{19647E30-88FC-48F4-A36F-221B0649C7A9}" presName="node" presStyleLbl="node1" presStyleIdx="0" presStyleCnt="4" custScaleX="141977" custScaleY="145609" custRadScaleRad="114515" custRadScaleInc="600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1B4FAA-7387-4A2D-A3AD-7391E08E175C}" type="pres">
      <dgm:prSet presAssocID="{F6324497-9DCD-478B-9A3A-BFECFB88E52B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62B9583A-DF25-4A76-A63A-07AC40E347B7}" type="pres">
      <dgm:prSet presAssocID="{B24451AC-B506-4DB3-AF35-45552B3B0904}" presName="node" presStyleLbl="node1" presStyleIdx="1" presStyleCnt="4" custScaleX="115305" custScaleY="134318" custRadScaleRad="44209" custRadScaleInc="-1508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13EF9-3CC6-4CED-B779-7D7E0772AD3F}" type="pres">
      <dgm:prSet presAssocID="{FE63D42B-0407-4333-9C8E-81E9C1076634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A9616F60-D6C9-4CCD-9C6E-2C837BECAA49}" type="pres">
      <dgm:prSet presAssocID="{AA662A74-9B79-404B-BAAA-E9514A38E098}" presName="node" presStyleLbl="node1" presStyleIdx="2" presStyleCnt="4" custScaleX="127189" custScaleY="130260" custRadScaleRad="44847" custRadScaleInc="1534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D782C0-7EFC-4A35-9F04-970C52BFD6C5}" type="pres">
      <dgm:prSet presAssocID="{A66F1B2E-455F-4FD4-8F4B-072F86787B19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25EA2F3B-5370-41D2-8151-3C19068B44BC}" type="pres">
      <dgm:prSet presAssocID="{ABB25B0A-EF34-4757-BE3F-1208DEE355B5}" presName="node" presStyleLbl="node1" presStyleIdx="3" presStyleCnt="4" custScaleX="112096" custScaleY="130703" custRadScaleRad="113587" custRadScaleInc="-57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A6312E-9C6D-48B9-82C1-80D1A50CEBCC}" type="presOf" srcId="{0966DD7E-64CC-4CB0-96A2-6B63BA1AE752}" destId="{053EDED1-BD5E-4756-93B0-DF44CA6C76D3}" srcOrd="0" destOrd="0" presId="urn:microsoft.com/office/officeart/2005/8/layout/radial4"/>
    <dgm:cxn modelId="{46E95611-B1F1-4E38-BF86-64794FDABA0E}" type="presOf" srcId="{F6324497-9DCD-478B-9A3A-BFECFB88E52B}" destId="{781B4FAA-7387-4A2D-A3AD-7391E08E175C}" srcOrd="0" destOrd="0" presId="urn:microsoft.com/office/officeart/2005/8/layout/radial4"/>
    <dgm:cxn modelId="{E4758956-DF26-4FE5-ACED-E086F01EA549}" type="presOf" srcId="{4AD84F1B-A5E6-4DE4-9BDB-46BB9F28B1E1}" destId="{FEB4CDB7-8225-46AB-964C-B0007ABB6F51}" srcOrd="0" destOrd="0" presId="urn:microsoft.com/office/officeart/2005/8/layout/radial4"/>
    <dgm:cxn modelId="{D61F9A0B-E77F-4E13-B693-36737B93775B}" type="presOf" srcId="{19647E30-88FC-48F4-A36F-221B0649C7A9}" destId="{1DDCBD39-DDE3-4661-852F-95CC1FE47160}" srcOrd="0" destOrd="0" presId="urn:microsoft.com/office/officeart/2005/8/layout/radial4"/>
    <dgm:cxn modelId="{6FD926BE-95D2-4C69-BC3C-41D57B55F0C5}" type="presOf" srcId="{A66F1B2E-455F-4FD4-8F4B-072F86787B19}" destId="{D2D782C0-7EFC-4A35-9F04-970C52BFD6C5}" srcOrd="0" destOrd="0" presId="urn:microsoft.com/office/officeart/2005/8/layout/radial4"/>
    <dgm:cxn modelId="{6170A18F-FD1C-49D1-9E1B-DA53EDFC8EF3}" type="presOf" srcId="{B24451AC-B506-4DB3-AF35-45552B3B0904}" destId="{62B9583A-DF25-4A76-A63A-07AC40E347B7}" srcOrd="0" destOrd="0" presId="urn:microsoft.com/office/officeart/2005/8/layout/radial4"/>
    <dgm:cxn modelId="{ACA1EAB4-E580-4E0A-8BF2-8C4B63DAB484}" srcId="{5140CB9E-255D-4DDD-BF16-99E55B681199}" destId="{B24451AC-B506-4DB3-AF35-45552B3B0904}" srcOrd="1" destOrd="0" parTransId="{F6324497-9DCD-478B-9A3A-BFECFB88E52B}" sibTransId="{FCF2E505-142D-4276-BCE9-A0B6867533CE}"/>
    <dgm:cxn modelId="{4BC12129-9C40-47AC-989A-F491AF84D600}" type="presOf" srcId="{5140CB9E-255D-4DDD-BF16-99E55B681199}" destId="{54BE8359-5D23-478B-B020-C503C3A4B732}" srcOrd="0" destOrd="0" presId="urn:microsoft.com/office/officeart/2005/8/layout/radial4"/>
    <dgm:cxn modelId="{80C5AEAD-1176-4C7A-994B-A8317B50AE4C}" type="presOf" srcId="{ABB25B0A-EF34-4757-BE3F-1208DEE355B5}" destId="{25EA2F3B-5370-41D2-8151-3C19068B44BC}" srcOrd="0" destOrd="0" presId="urn:microsoft.com/office/officeart/2005/8/layout/radial4"/>
    <dgm:cxn modelId="{03353EDA-6B07-48D9-A3A1-EA62D3DC1778}" srcId="{5140CB9E-255D-4DDD-BF16-99E55B681199}" destId="{ABB25B0A-EF34-4757-BE3F-1208DEE355B5}" srcOrd="3" destOrd="0" parTransId="{A66F1B2E-455F-4FD4-8F4B-072F86787B19}" sibTransId="{9FE1E286-955F-44E3-BFC7-9E5B96C29CC7}"/>
    <dgm:cxn modelId="{867EC2A4-E91B-4AA2-B203-E2CC44C4F9F8}" srcId="{5140CB9E-255D-4DDD-BF16-99E55B681199}" destId="{19647E30-88FC-48F4-A36F-221B0649C7A9}" srcOrd="0" destOrd="0" parTransId="{0966DD7E-64CC-4CB0-96A2-6B63BA1AE752}" sibTransId="{1A96076F-9B57-4B41-B03E-3947777E092E}"/>
    <dgm:cxn modelId="{99D15EAC-5666-429A-9BD3-28AF61C47D8E}" srcId="{4AD84F1B-A5E6-4DE4-9BDB-46BB9F28B1E1}" destId="{5140CB9E-255D-4DDD-BF16-99E55B681199}" srcOrd="0" destOrd="0" parTransId="{24DD5F11-432E-47EB-A64F-A7BDC0C8EB0C}" sibTransId="{6DFB306F-145C-49BA-AC37-6D5C082F28FB}"/>
    <dgm:cxn modelId="{61992F4C-DF42-4947-8E64-EBA2DD943EFF}" srcId="{5140CB9E-255D-4DDD-BF16-99E55B681199}" destId="{AA662A74-9B79-404B-BAAA-E9514A38E098}" srcOrd="2" destOrd="0" parTransId="{FE63D42B-0407-4333-9C8E-81E9C1076634}" sibTransId="{7D89CBC6-4713-42EF-935E-5064EC8ACE3F}"/>
    <dgm:cxn modelId="{55F6F45B-063F-4151-9E71-A36CE8BA2CAF}" type="presOf" srcId="{FE63D42B-0407-4333-9C8E-81E9C1076634}" destId="{89813EF9-3CC6-4CED-B779-7D7E0772AD3F}" srcOrd="0" destOrd="0" presId="urn:microsoft.com/office/officeart/2005/8/layout/radial4"/>
    <dgm:cxn modelId="{94D5C4F6-741C-41A8-BC24-F04774A900DD}" type="presOf" srcId="{AA662A74-9B79-404B-BAAA-E9514A38E098}" destId="{A9616F60-D6C9-4CCD-9C6E-2C837BECAA49}" srcOrd="0" destOrd="0" presId="urn:microsoft.com/office/officeart/2005/8/layout/radial4"/>
    <dgm:cxn modelId="{723E9596-9871-4627-A9C4-F4F7FFA9FFDB}" type="presParOf" srcId="{FEB4CDB7-8225-46AB-964C-B0007ABB6F51}" destId="{54BE8359-5D23-478B-B020-C503C3A4B732}" srcOrd="0" destOrd="0" presId="urn:microsoft.com/office/officeart/2005/8/layout/radial4"/>
    <dgm:cxn modelId="{7FFED2CD-CC13-4AF4-BDAD-642D8953DF4B}" type="presParOf" srcId="{FEB4CDB7-8225-46AB-964C-B0007ABB6F51}" destId="{053EDED1-BD5E-4756-93B0-DF44CA6C76D3}" srcOrd="1" destOrd="0" presId="urn:microsoft.com/office/officeart/2005/8/layout/radial4"/>
    <dgm:cxn modelId="{76C5E98E-1FC8-4596-9111-509251A937C4}" type="presParOf" srcId="{FEB4CDB7-8225-46AB-964C-B0007ABB6F51}" destId="{1DDCBD39-DDE3-4661-852F-95CC1FE47160}" srcOrd="2" destOrd="0" presId="urn:microsoft.com/office/officeart/2005/8/layout/radial4"/>
    <dgm:cxn modelId="{75B15247-369D-43F8-B4EC-CE98ED8AE23B}" type="presParOf" srcId="{FEB4CDB7-8225-46AB-964C-B0007ABB6F51}" destId="{781B4FAA-7387-4A2D-A3AD-7391E08E175C}" srcOrd="3" destOrd="0" presId="urn:microsoft.com/office/officeart/2005/8/layout/radial4"/>
    <dgm:cxn modelId="{C0E945F3-AEB0-4DE9-A0D3-C34F51EC3651}" type="presParOf" srcId="{FEB4CDB7-8225-46AB-964C-B0007ABB6F51}" destId="{62B9583A-DF25-4A76-A63A-07AC40E347B7}" srcOrd="4" destOrd="0" presId="urn:microsoft.com/office/officeart/2005/8/layout/radial4"/>
    <dgm:cxn modelId="{17DECFD8-250D-40F5-B7D8-A13D4920A0FE}" type="presParOf" srcId="{FEB4CDB7-8225-46AB-964C-B0007ABB6F51}" destId="{89813EF9-3CC6-4CED-B779-7D7E0772AD3F}" srcOrd="5" destOrd="0" presId="urn:microsoft.com/office/officeart/2005/8/layout/radial4"/>
    <dgm:cxn modelId="{0B867AE0-DBA7-420D-8BD3-995748856A89}" type="presParOf" srcId="{FEB4CDB7-8225-46AB-964C-B0007ABB6F51}" destId="{A9616F60-D6C9-4CCD-9C6E-2C837BECAA49}" srcOrd="6" destOrd="0" presId="urn:microsoft.com/office/officeart/2005/8/layout/radial4"/>
    <dgm:cxn modelId="{882C3AC9-CC76-4160-936C-C7369E7FCB1A}" type="presParOf" srcId="{FEB4CDB7-8225-46AB-964C-B0007ABB6F51}" destId="{D2D782C0-7EFC-4A35-9F04-970C52BFD6C5}" srcOrd="7" destOrd="0" presId="urn:microsoft.com/office/officeart/2005/8/layout/radial4"/>
    <dgm:cxn modelId="{DFA04654-B8C7-4178-9A68-2B7DC8E297A5}" type="presParOf" srcId="{FEB4CDB7-8225-46AB-964C-B0007ABB6F51}" destId="{25EA2F3B-5370-41D2-8151-3C19068B44BC}" srcOrd="8" destOrd="0" presId="urn:microsoft.com/office/officeart/2005/8/layout/radial4"/>
  </dgm:cxnLst>
  <dgm:bg>
    <a:solidFill>
      <a:srgbClr val="0070C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BE8359-5D23-478B-B020-C503C3A4B732}">
      <dsp:nvSpPr>
        <dsp:cNvPr id="0" name=""/>
        <dsp:cNvSpPr/>
      </dsp:nvSpPr>
      <dsp:spPr>
        <a:xfrm>
          <a:off x="2699790" y="260619"/>
          <a:ext cx="4803847" cy="99821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bg1"/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Ход занятия</a:t>
          </a:r>
        </a:p>
      </dsp:txBody>
      <dsp:txXfrm>
        <a:off x="3403297" y="406804"/>
        <a:ext cx="3396833" cy="705847"/>
      </dsp:txXfrm>
    </dsp:sp>
    <dsp:sp modelId="{053EDED1-BD5E-4756-93B0-DF44CA6C76D3}">
      <dsp:nvSpPr>
        <dsp:cNvPr id="0" name=""/>
        <dsp:cNvSpPr/>
      </dsp:nvSpPr>
      <dsp:spPr>
        <a:xfrm rot="8988627">
          <a:off x="1566649" y="1657085"/>
          <a:ext cx="2775741" cy="70363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DCBD39-DDE3-4661-852F-95CC1FE47160}">
      <dsp:nvSpPr>
        <dsp:cNvPr id="0" name=""/>
        <dsp:cNvSpPr/>
      </dsp:nvSpPr>
      <dsp:spPr>
        <a:xfrm>
          <a:off x="89901" y="1340742"/>
          <a:ext cx="3329979" cy="273213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38100" cap="flat" cmpd="sng" algn="ctr">
          <a:solidFill>
            <a:schemeClr val="bg1"/>
          </a:solidFill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solidFill>
                <a:schemeClr val="tx1"/>
              </a:solidFill>
            </a:rPr>
            <a:t>Организационный момент (Эмоциональный настрой на знакомство с новым материалом)</a:t>
          </a:r>
        </a:p>
      </dsp:txBody>
      <dsp:txXfrm>
        <a:off x="169922" y="1420763"/>
        <a:ext cx="3169937" cy="2572090"/>
      </dsp:txXfrm>
    </dsp:sp>
    <dsp:sp modelId="{781B4FAA-7387-4A2D-A3AD-7391E08E175C}">
      <dsp:nvSpPr>
        <dsp:cNvPr id="0" name=""/>
        <dsp:cNvSpPr/>
      </dsp:nvSpPr>
      <dsp:spPr>
        <a:xfrm rot="6720034">
          <a:off x="1847814" y="3133502"/>
          <a:ext cx="4305318" cy="703630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2B9583A-DF25-4A76-A63A-07AC40E347B7}">
      <dsp:nvSpPr>
        <dsp:cNvPr id="0" name=""/>
        <dsp:cNvSpPr/>
      </dsp:nvSpPr>
      <dsp:spPr>
        <a:xfrm>
          <a:off x="1841851" y="4221084"/>
          <a:ext cx="2704404" cy="2520274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38100" cap="flat" cmpd="sng" algn="ctr">
          <a:solidFill>
            <a:schemeClr val="bg1"/>
          </a:solidFill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>
              <a:solidFill>
                <a:schemeClr val="tx1"/>
              </a:solidFill>
            </a:rPr>
            <a:t>Введение в деловую игру: тематика</a:t>
          </a:r>
        </a:p>
      </dsp:txBody>
      <dsp:txXfrm>
        <a:off x="1915667" y="4294900"/>
        <a:ext cx="2556772" cy="2372642"/>
      </dsp:txXfrm>
    </dsp:sp>
    <dsp:sp modelId="{89813EF9-3CC6-4CED-B779-7D7E0772AD3F}">
      <dsp:nvSpPr>
        <dsp:cNvPr id="0" name=""/>
        <dsp:cNvSpPr/>
      </dsp:nvSpPr>
      <dsp:spPr>
        <a:xfrm rot="4537293">
          <a:off x="3728658" y="3151900"/>
          <a:ext cx="4152982" cy="703630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9616F60-D6C9-4CCD-9C6E-2C837BECAA49}">
      <dsp:nvSpPr>
        <dsp:cNvPr id="0" name=""/>
        <dsp:cNvSpPr/>
      </dsp:nvSpPr>
      <dsp:spPr>
        <a:xfrm>
          <a:off x="4829227" y="4293098"/>
          <a:ext cx="2983136" cy="2444131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38100" cap="flat" cmpd="sng" algn="ctr">
          <a:solidFill>
            <a:schemeClr val="bg1"/>
          </a:solidFill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>
              <a:solidFill>
                <a:schemeClr val="tx1"/>
              </a:solidFill>
            </a:rPr>
            <a:t>Введение в деловую игру: определение правил</a:t>
          </a:r>
          <a:endParaRPr lang="ru-RU" sz="3200" kern="1200" dirty="0">
            <a:solidFill>
              <a:schemeClr val="tx1"/>
            </a:solidFill>
          </a:endParaRPr>
        </a:p>
      </dsp:txBody>
      <dsp:txXfrm>
        <a:off x="4900813" y="4364684"/>
        <a:ext cx="2839964" cy="2300959"/>
      </dsp:txXfrm>
    </dsp:sp>
    <dsp:sp modelId="{D2D782C0-7EFC-4A35-9F04-970C52BFD6C5}">
      <dsp:nvSpPr>
        <dsp:cNvPr id="0" name=""/>
        <dsp:cNvSpPr/>
      </dsp:nvSpPr>
      <dsp:spPr>
        <a:xfrm rot="2233281">
          <a:off x="5602142" y="1700472"/>
          <a:ext cx="2402278" cy="703630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5EA2F3B-5370-41D2-8151-3C19068B44BC}">
      <dsp:nvSpPr>
        <dsp:cNvPr id="0" name=""/>
        <dsp:cNvSpPr/>
      </dsp:nvSpPr>
      <dsp:spPr>
        <a:xfrm>
          <a:off x="6445184" y="1552630"/>
          <a:ext cx="2629139" cy="245244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38100" cap="flat" cmpd="sng" algn="ctr">
          <a:solidFill>
            <a:schemeClr val="bg1"/>
          </a:solidFill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>
              <a:solidFill>
                <a:schemeClr val="tx1"/>
              </a:solidFill>
            </a:rPr>
            <a:t>Введение в деловую игру: распределение обязанностей</a:t>
          </a:r>
        </a:p>
      </dsp:txBody>
      <dsp:txXfrm>
        <a:off x="6517014" y="1624460"/>
        <a:ext cx="2485479" cy="23087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92A33-4318-4633-919F-15802E9BCF49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C86462-8DB6-4C9F-903A-B2C6A2518F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006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670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915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946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86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119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608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523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072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240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796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9400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018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43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7605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443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195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2141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2527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648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2816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1706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0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5DC47-1108-44B2-9034-D76D0139F3A5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CA7D5-0FCF-438C-BCCB-8F8967C6A9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058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802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ail.yandex.ru/lite/compose?to=sweta201071@rambler.r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microsoft.com/office/2007/relationships/hdphoto" Target="../media/hdphoto3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microsoft.com/office/2007/relationships/hdphoto" Target="../media/hdphoto5.wdp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mail.yandex.ru/lite/compose?to=sweta201071@rambler.r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: скругленные углы 17"/>
          <p:cNvSpPr/>
          <p:nvPr/>
        </p:nvSpPr>
        <p:spPr>
          <a:xfrm>
            <a:off x="243371" y="2852936"/>
            <a:ext cx="8900629" cy="2331208"/>
          </a:xfrm>
          <a:prstGeom prst="roundRect">
            <a:avLst/>
          </a:prstGeom>
          <a:ln w="57150">
            <a:solidFill>
              <a:srgbClr val="7030A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88900" lvl="0">
              <a:lnSpc>
                <a:spcPts val="4500"/>
              </a:lnSpc>
            </a:pPr>
            <a:r>
              <a:rPr lang="ru-RU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в рамках </a:t>
            </a:r>
            <a:r>
              <a:rPr lang="ru-RU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п</a:t>
            </a:r>
            <a:r>
              <a:rPr lang="ru-RU" sz="3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едагогического </a:t>
            </a:r>
            <a:r>
              <a:rPr lang="ru-RU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проекта </a:t>
            </a:r>
            <a:r>
              <a:rPr lang="ru-RU" sz="3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«Современные подходы в обучении </a:t>
            </a:r>
          </a:p>
          <a:p>
            <a:pPr marL="88900" lvl="0">
              <a:lnSpc>
                <a:spcPts val="4500"/>
              </a:lnSpc>
            </a:pPr>
            <a:r>
              <a:rPr lang="ru-RU" sz="3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и воспитании младших школьников»</a:t>
            </a:r>
            <a:r>
              <a:rPr lang="ru-RU" altLang="ru-RU" sz="3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 </a:t>
            </a:r>
            <a:endParaRPr lang="ru-RU" sz="34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6" name="Прямоугольник: скругленные углы 15"/>
          <p:cNvSpPr/>
          <p:nvPr/>
        </p:nvSpPr>
        <p:spPr>
          <a:xfrm>
            <a:off x="243371" y="188640"/>
            <a:ext cx="8900629" cy="2475657"/>
          </a:xfrm>
          <a:prstGeom prst="roundRect">
            <a:avLst>
              <a:gd name="adj" fmla="val 12899"/>
            </a:avLst>
          </a:prstGeom>
          <a:ln w="57150"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54000" tIns="0" rIns="54000" bIns="0" rtlCol="0" anchor="ctr"/>
          <a:lstStyle/>
          <a:p>
            <a:pPr lvl="0" algn="ctr"/>
            <a:r>
              <a:rPr lang="ru-RU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Внеурочное занятие в 4 классе из серии </a:t>
            </a:r>
            <a:r>
              <a:rPr lang="ru-RU" sz="3400" b="1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Arial Black" panose="020B0A04020102020204" pitchFamily="34" charset="0"/>
              </a:rPr>
              <a:t>«ВОЛШЕБНАЯ МАТЕМАТИКА» </a:t>
            </a:r>
          </a:p>
          <a:p>
            <a:pPr lvl="0" algn="ctr"/>
            <a:r>
              <a:rPr lang="ru-RU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тема </a:t>
            </a:r>
            <a:r>
              <a:rPr lang="ru-RU" sz="3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«БИЗНЕС-ДИАГРАММЫ» </a:t>
            </a:r>
            <a:r>
              <a:rPr lang="ru-RU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 применением АМО (активных методов обучения) 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CF8EF6C-A45F-45E0-9958-C4B1F929EA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580338"/>
            <a:ext cx="1497986" cy="2036536"/>
          </a:xfrm>
          <a:prstGeom prst="roundRect">
            <a:avLst>
              <a:gd name="adj" fmla="val 21098"/>
            </a:avLst>
          </a:prstGeom>
          <a:effectLst/>
        </p:spPr>
      </p:pic>
      <p:sp>
        <p:nvSpPr>
          <p:cNvPr id="2" name="TextBox 1"/>
          <p:cNvSpPr txBox="1"/>
          <p:nvPr/>
        </p:nvSpPr>
        <p:spPr>
          <a:xfrm>
            <a:off x="539552" y="5425234"/>
            <a:ext cx="691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Автор: Мищенко Светлана Валерьевна, учитель </a:t>
            </a:r>
            <a:r>
              <a:rPr lang="ru-RU" b="1" dirty="0"/>
              <a:t>начальных </a:t>
            </a:r>
            <a:r>
              <a:rPr lang="ru-RU" b="1" dirty="0" smtClean="0"/>
              <a:t>классов</a:t>
            </a:r>
          </a:p>
          <a:p>
            <a:pPr algn="ctr"/>
            <a:r>
              <a:rPr lang="ru-RU" dirty="0" smtClean="0"/>
              <a:t> </a:t>
            </a:r>
            <a:r>
              <a:rPr lang="ru-RU" dirty="0"/>
              <a:t>Муниципальное автономное общеобразовательное учреждение города Новосибирска «Гимназия № 12»</a:t>
            </a:r>
          </a:p>
        </p:txBody>
      </p:sp>
    </p:spTree>
    <p:extLst>
      <p:ext uri="{BB962C8B-B14F-4D97-AF65-F5344CB8AC3E}">
        <p14:creationId xmlns:p14="http://schemas.microsoft.com/office/powerpoint/2010/main" val="2511569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A2D8105-9030-45B4-B14A-CA4073BC64C1}"/>
              </a:ext>
            </a:extLst>
          </p:cNvPr>
          <p:cNvSpPr/>
          <p:nvPr/>
        </p:nvSpPr>
        <p:spPr>
          <a:xfrm>
            <a:off x="0" y="0"/>
            <a:ext cx="9144000" cy="249289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319463" marR="0" lvl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муниципальное автономное общеобразовательное учреждение города Новосибирска</a:t>
            </a:r>
          </a:p>
          <a:p>
            <a:pPr marL="3319463" marR="0" lvl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uLnTx/>
                <a:uFillTx/>
                <a:latin typeface="Calibri"/>
                <a:ea typeface="+mn-ea"/>
                <a:cs typeface="Times New Roman" pitchFamily="18" charset="0"/>
              </a:rPr>
              <a:t>"ГИМНАЗИЯ № 12"  </a:t>
            </a:r>
            <a:r>
              <a:rPr lang="en-US" sz="2800" b="0" i="0" u="none" strike="noStrike" dirty="0">
                <a:solidFill>
                  <a:schemeClr val="bg1"/>
                </a:solidFill>
                <a:effectLst/>
                <a:latin typeface="Roboto-Regular"/>
              </a:rPr>
              <a:t>http://www.g_12.edu54.ru</a:t>
            </a:r>
            <a:endParaRPr kumimoji="0" lang="ru-RU" altLang="ru-RU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alibri"/>
              <a:ea typeface="+mn-ea"/>
              <a:cs typeface="Times New Roman" pitchFamily="18" charset="0"/>
            </a:endParaRPr>
          </a:p>
        </p:txBody>
      </p:sp>
      <p:pic>
        <p:nvPicPr>
          <p:cNvPr id="3" name="Рисунок 2" descr="гимназия.jpg">
            <a:extLst>
              <a:ext uri="{FF2B5EF4-FFF2-40B4-BE49-F238E27FC236}">
                <a16:creationId xmlns:a16="http://schemas.microsoft.com/office/drawing/2014/main" xmlns="" id="{2C9E2526-BB41-42D2-87F9-7C30FF44E4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6693"/>
            <a:ext cx="3126219" cy="2241807"/>
          </a:xfrm>
          <a:prstGeom prst="rect">
            <a:avLst/>
          </a:prstGeom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23BC8F42-37DA-4F64-9C02-69F5D0400ADB}"/>
              </a:ext>
            </a:extLst>
          </p:cNvPr>
          <p:cNvSpPr/>
          <p:nvPr/>
        </p:nvSpPr>
        <p:spPr>
          <a:xfrm>
            <a:off x="107504" y="2564904"/>
            <a:ext cx="5450092" cy="1655804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8000">
                <a:srgbClr val="DCFFB9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Autofit/>
          </a:bodyPr>
          <a:lstStyle/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Мищенко Светлана Валерьевна  </a:t>
            </a:r>
          </a:p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учитель начальных классов </a:t>
            </a:r>
          </a:p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высшей квалификационной категории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85A32658-8DF8-4734-9914-B2CD85DE313B}"/>
              </a:ext>
            </a:extLst>
          </p:cNvPr>
          <p:cNvSpPr/>
          <p:nvPr/>
        </p:nvSpPr>
        <p:spPr>
          <a:xfrm>
            <a:off x="107504" y="4293096"/>
            <a:ext cx="5450092" cy="1357882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8000">
                <a:srgbClr val="DCFFB9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 fontScale="92500"/>
          </a:bodyPr>
          <a:lstStyle/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latin typeface="Segoe Print" panose="02000600000000000000" pitchFamily="2" charset="0"/>
                <a:cs typeface="Times New Roman"/>
              </a:rPr>
              <a:t>Образование: высшее, Новосибирский Государственный Педагогический Университет</a:t>
            </a:r>
            <a:r>
              <a:rPr lang="ru-RU" sz="3200" dirty="0">
                <a:solidFill>
                  <a:schemeClr val="dk1"/>
                </a:solidFill>
                <a:latin typeface="+mj-lt"/>
                <a:cs typeface="Times New Roman"/>
              </a:rPr>
              <a:t> 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xmlns="" id="{107A400C-772C-499F-8838-052332CF7890}"/>
              </a:ext>
            </a:extLst>
          </p:cNvPr>
          <p:cNvSpPr/>
          <p:nvPr/>
        </p:nvSpPr>
        <p:spPr>
          <a:xfrm>
            <a:off x="107504" y="5733256"/>
            <a:ext cx="5450092" cy="1066224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8000">
                <a:srgbClr val="DCFFB9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rgbClr val="7030A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 fontScale="85000" lnSpcReduction="20000"/>
          </a:bodyPr>
          <a:lstStyle/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latin typeface="Segoe Print" panose="02000600000000000000" pitchFamily="2" charset="0"/>
                <a:cs typeface="Times New Roman"/>
              </a:rPr>
              <a:t>Педагогический стаж: </a:t>
            </a:r>
            <a:r>
              <a:rPr lang="ru-RU" sz="2400" b="1" dirty="0">
                <a:cs typeface="Times New Roman"/>
              </a:rPr>
              <a:t>32</a:t>
            </a:r>
            <a:r>
              <a:rPr lang="ru-RU" sz="2400" b="1" dirty="0">
                <a:latin typeface="Segoe Print" panose="02000600000000000000" pitchFamily="2" charset="0"/>
                <a:cs typeface="Times New Roman"/>
              </a:rPr>
              <a:t> года</a:t>
            </a:r>
          </a:p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Телефон: </a:t>
            </a:r>
            <a:r>
              <a:rPr lang="ru-RU" sz="2400" b="1" dirty="0">
                <a:solidFill>
                  <a:schemeClr val="dk1"/>
                </a:solidFill>
                <a:cs typeface="Times New Roman"/>
              </a:rPr>
              <a:t>8 913 913 39 42 </a:t>
            </a:r>
          </a:p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en-US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@mail</a:t>
            </a:r>
            <a:r>
              <a:rPr lang="ru-RU" sz="2400" b="1" dirty="0">
                <a:latin typeface="Segoe Print" panose="02000600000000000000" pitchFamily="2" charset="0"/>
                <a:cs typeface="Times New Roman"/>
              </a:rPr>
              <a:t>: </a:t>
            </a:r>
            <a:r>
              <a:rPr lang="en-US" sz="2400" b="0" i="0" dirty="0">
                <a:solidFill>
                  <a:srgbClr val="0000F1"/>
                </a:solidFill>
                <a:effectLst/>
                <a:latin typeface="Arial" panose="020B0604020202020204" pitchFamily="34" charset="0"/>
                <a:hlinkClick r:id="rId3"/>
              </a:rPr>
              <a:t>sweta201071@rambler.ru</a:t>
            </a:r>
            <a:endParaRPr lang="ru-RU" sz="2400" dirty="0">
              <a:solidFill>
                <a:schemeClr val="dk1"/>
              </a:solidFill>
              <a:latin typeface="+mj-lt"/>
              <a:cs typeface="Times New Roman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xmlns="" id="{878BAF04-733C-42BC-8091-21FEE9F17F37}"/>
              </a:ext>
            </a:extLst>
          </p:cNvPr>
          <p:cNvSpPr/>
          <p:nvPr/>
        </p:nvSpPr>
        <p:spPr>
          <a:xfrm>
            <a:off x="5652120" y="2636912"/>
            <a:ext cx="3384376" cy="4104456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8000">
                <a:srgbClr val="DCFFB9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rgbClr val="00B0F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Autofit/>
          </a:bodyPr>
          <a:lstStyle/>
          <a:p>
            <a:pPr>
              <a:spcBef>
                <a:spcPct val="20000"/>
              </a:spcBef>
              <a:buClr>
                <a:srgbClr val="0070C0"/>
              </a:buClr>
            </a:pPr>
            <a:endParaRPr lang="ru-RU" sz="2400" b="1" dirty="0">
              <a:solidFill>
                <a:schemeClr val="dk1"/>
              </a:solidFill>
              <a:latin typeface="Segoe Print" panose="02000600000000000000" pitchFamily="2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851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5601" y="14637"/>
            <a:ext cx="9179601" cy="141763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900113"/>
            <a:r>
              <a:rPr lang="ru-RU" sz="28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Times New Roman"/>
              </a:rPr>
              <a:t>Авторский педагогический проект «Современные подходы в обучении и воспитании младших школьников»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25723" y="2243439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фото</a:t>
            </a:r>
          </a:p>
        </p:txBody>
      </p:sp>
      <p:sp>
        <p:nvSpPr>
          <p:cNvPr id="6" name="Скругленный прямоугольник 4">
            <a:extLst>
              <a:ext uri="{FF2B5EF4-FFF2-40B4-BE49-F238E27FC236}">
                <a16:creationId xmlns:a16="http://schemas.microsoft.com/office/drawing/2014/main" xmlns="" id="{E031C5DC-18C9-4B6C-910D-638560DF3478}"/>
              </a:ext>
            </a:extLst>
          </p:cNvPr>
          <p:cNvSpPr/>
          <p:nvPr/>
        </p:nvSpPr>
        <p:spPr>
          <a:xfrm>
            <a:off x="21978" y="1580556"/>
            <a:ext cx="9086526" cy="5088804"/>
          </a:xfrm>
          <a:prstGeom prst="roundRect">
            <a:avLst>
              <a:gd name="adj" fmla="val 3489"/>
            </a:avLst>
          </a:prstGeom>
          <a:solidFill>
            <a:schemeClr val="bg1"/>
          </a:solidFill>
          <a:ln w="38100">
            <a:solidFill>
              <a:srgbClr val="0070C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7">
            <a:extLst>
              <a:ext uri="{FF2B5EF4-FFF2-40B4-BE49-F238E27FC236}">
                <a16:creationId xmlns:a16="http://schemas.microsoft.com/office/drawing/2014/main" xmlns="" id="{696875DE-B8C8-4E55-9AAB-CEE87AA361D4}"/>
              </a:ext>
            </a:extLst>
          </p:cNvPr>
          <p:cNvSpPr/>
          <p:nvPr/>
        </p:nvSpPr>
        <p:spPr>
          <a:xfrm>
            <a:off x="315236" y="5255981"/>
            <a:ext cx="8505236" cy="122785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spc="-30" dirty="0">
                <a:solidFill>
                  <a:schemeClr val="tx1"/>
                </a:solidFill>
                <a:latin typeface="+mj-lt"/>
              </a:rPr>
              <a:t>Применение активных методов обучения (АМО)</a:t>
            </a:r>
          </a:p>
        </p:txBody>
      </p:sp>
      <p:sp>
        <p:nvSpPr>
          <p:cNvPr id="8" name="Скругленный прямоугольник 6">
            <a:extLst>
              <a:ext uri="{FF2B5EF4-FFF2-40B4-BE49-F238E27FC236}">
                <a16:creationId xmlns:a16="http://schemas.microsoft.com/office/drawing/2014/main" xmlns="" id="{7AE53208-F752-4BAF-B7DF-15CE7EB73950}"/>
              </a:ext>
            </a:extLst>
          </p:cNvPr>
          <p:cNvSpPr/>
          <p:nvPr/>
        </p:nvSpPr>
        <p:spPr>
          <a:xfrm>
            <a:off x="315236" y="3526875"/>
            <a:ext cx="8505236" cy="122785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spc="-30" dirty="0">
                <a:solidFill>
                  <a:schemeClr val="tx1"/>
                </a:solidFill>
                <a:latin typeface="+mj-lt"/>
              </a:rPr>
              <a:t>Применение метода проектов</a:t>
            </a:r>
          </a:p>
        </p:txBody>
      </p:sp>
      <p:sp>
        <p:nvSpPr>
          <p:cNvPr id="9" name="Скругленный прямоугольник 5">
            <a:extLst>
              <a:ext uri="{FF2B5EF4-FFF2-40B4-BE49-F238E27FC236}">
                <a16:creationId xmlns:a16="http://schemas.microsoft.com/office/drawing/2014/main" xmlns="" id="{07451655-4313-4ADE-9404-E22922F63D70}"/>
              </a:ext>
            </a:extLst>
          </p:cNvPr>
          <p:cNvSpPr/>
          <p:nvPr/>
        </p:nvSpPr>
        <p:spPr>
          <a:xfrm>
            <a:off x="315235" y="1877119"/>
            <a:ext cx="8505237" cy="122785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3200" b="1" spc="-30" dirty="0">
                <a:solidFill>
                  <a:schemeClr val="tx1"/>
                </a:solidFill>
                <a:latin typeface="+mj-lt"/>
                <a:ea typeface="Times New Roman"/>
              </a:rPr>
              <a:t>Социально-педагогическое проектирование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CA9A6776-880F-4A4B-B5D6-522BD0EF43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3" y="2962421"/>
            <a:ext cx="822719" cy="7684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4B48C66-BAF6-4BAA-ADAC-BD04756045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8" y="4752182"/>
            <a:ext cx="656272" cy="72117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4174A40-F683-479E-9DE6-470ED964C9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01" t="19551" r="23750" b="24801"/>
          <a:stretch/>
        </p:blipFill>
        <p:spPr>
          <a:xfrm>
            <a:off x="99211" y="1375865"/>
            <a:ext cx="648072" cy="73080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3A574C5-39ED-4E74-A4BA-94EBE8A061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197"/>
            <a:ext cx="1125128" cy="13874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5836E398-D43A-436D-9C41-E05829A15074}"/>
              </a:ext>
            </a:extLst>
          </p:cNvPr>
          <p:cNvGrpSpPr/>
          <p:nvPr/>
        </p:nvGrpSpPr>
        <p:grpSpPr>
          <a:xfrm flipH="1">
            <a:off x="7278818" y="3613087"/>
            <a:ext cx="1522512" cy="1256073"/>
            <a:chOff x="457200" y="1484784"/>
            <a:chExt cx="1522512" cy="125607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xmlns="" id="{6E5CBE67-C390-4DD1-BF4D-9E289239F961}"/>
                </a:ext>
              </a:extLst>
            </p:cNvPr>
            <p:cNvSpPr/>
            <p:nvPr/>
          </p:nvSpPr>
          <p:spPr>
            <a:xfrm>
              <a:off x="971600" y="1844824"/>
              <a:ext cx="576064" cy="28803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F02C0C3F-270E-4D3C-B2EC-76FC6346FF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66" t="3615" r="1934" b="2768"/>
            <a:stretch/>
          </p:blipFill>
          <p:spPr>
            <a:xfrm flipH="1">
              <a:off x="457200" y="1484784"/>
              <a:ext cx="1522512" cy="12560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93151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1075701D-6C6C-4B68-94F8-D8B6440875FD}"/>
              </a:ext>
            </a:extLst>
          </p:cNvPr>
          <p:cNvSpPr txBox="1">
            <a:spLocks/>
          </p:cNvSpPr>
          <p:nvPr/>
        </p:nvSpPr>
        <p:spPr>
          <a:xfrm>
            <a:off x="0" y="23018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0113" algn="l"/>
            <a:r>
              <a:rPr lang="ru-RU" sz="40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Особенности занятия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D960C088-E770-42B7-81CF-63AA863E43C5}"/>
              </a:ext>
            </a:extLst>
          </p:cNvPr>
          <p:cNvSpPr txBox="1">
            <a:spLocks/>
          </p:cNvSpPr>
          <p:nvPr/>
        </p:nvSpPr>
        <p:spPr>
          <a:xfrm>
            <a:off x="179511" y="1628800"/>
            <a:ext cx="8784977" cy="8926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2313" indent="0" algn="just">
              <a:lnSpc>
                <a:spcPct val="115000"/>
              </a:lnSpc>
              <a:buClr>
                <a:srgbClr val="0070C0"/>
              </a:buClr>
              <a:buNone/>
            </a:pPr>
            <a:r>
              <a:rPr lang="ru-RU" dirty="0">
                <a:latin typeface="+mj-lt"/>
                <a:ea typeface="Calibri"/>
                <a:cs typeface="Times New Roman"/>
              </a:rPr>
              <a:t>Занятие проводится в форме </a:t>
            </a:r>
            <a:r>
              <a:rPr lang="ru-RU" b="1" dirty="0">
                <a:latin typeface="+mj-lt"/>
                <a:ea typeface="Calibri"/>
                <a:cs typeface="Times New Roman"/>
              </a:rPr>
              <a:t>деловой игры</a:t>
            </a:r>
            <a:endParaRPr lang="ru-RU" dirty="0">
              <a:latin typeface="+mj-lt"/>
              <a:ea typeface="Calibri"/>
              <a:cs typeface="Times New Roman"/>
            </a:endParaRP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738014B1-CC8D-41E3-BBD0-EF6C2156684E}"/>
              </a:ext>
            </a:extLst>
          </p:cNvPr>
          <p:cNvSpPr txBox="1">
            <a:spLocks/>
          </p:cNvSpPr>
          <p:nvPr/>
        </p:nvSpPr>
        <p:spPr>
          <a:xfrm>
            <a:off x="179511" y="2645851"/>
            <a:ext cx="8784977" cy="168365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/>
          </a:bodyPr>
          <a:lstStyle>
            <a:defPPr>
              <a:defRPr lang="ru-RU"/>
            </a:defPPr>
            <a:lvl1pPr marL="800100" indent="-457200" algn="just">
              <a:lnSpc>
                <a:spcPct val="115000"/>
              </a:lnSpc>
              <a:spcBef>
                <a:spcPct val="20000"/>
              </a:spcBef>
              <a:buClr>
                <a:srgbClr val="0070C0"/>
              </a:buClr>
              <a:buFont typeface="Wingdings" panose="05000000000000000000" pitchFamily="2" charset="2"/>
              <a:buChar char="Ø"/>
              <a:defRPr sz="3200">
                <a:latin typeface="+mj-lt"/>
                <a:ea typeface="Calibri"/>
                <a:cs typeface="Times New Roman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marL="722313" indent="0">
              <a:lnSpc>
                <a:spcPct val="100000"/>
              </a:lnSpc>
              <a:buNone/>
            </a:pPr>
            <a:r>
              <a:rPr lang="ru-RU" dirty="0"/>
              <a:t>Ведущая идея - применение </a:t>
            </a:r>
            <a:r>
              <a:rPr lang="ru-RU" b="1" dirty="0"/>
              <a:t>диаграмм</a:t>
            </a:r>
            <a:r>
              <a:rPr lang="ru-RU" dirty="0"/>
              <a:t> в профессиональной деятельности российских бизнесменов.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F716802D-D6A5-4879-ABD8-4465B45124D6}"/>
              </a:ext>
            </a:extLst>
          </p:cNvPr>
          <p:cNvSpPr txBox="1">
            <a:spLocks/>
          </p:cNvSpPr>
          <p:nvPr/>
        </p:nvSpPr>
        <p:spPr>
          <a:xfrm>
            <a:off x="179510" y="4480521"/>
            <a:ext cx="8784977" cy="8926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/>
          </a:bodyPr>
          <a:lstStyle>
            <a:defPPr>
              <a:defRPr lang="ru-RU"/>
            </a:defPPr>
            <a:lvl1pPr marL="800100" indent="-457200" algn="just">
              <a:lnSpc>
                <a:spcPct val="115000"/>
              </a:lnSpc>
              <a:spcBef>
                <a:spcPct val="20000"/>
              </a:spcBef>
              <a:buClr>
                <a:srgbClr val="0070C0"/>
              </a:buClr>
              <a:buFont typeface="Wingdings" panose="05000000000000000000" pitchFamily="2" charset="2"/>
              <a:buChar char="Ø"/>
              <a:defRPr sz="3200">
                <a:latin typeface="+mj-lt"/>
                <a:ea typeface="Calibri"/>
                <a:cs typeface="Times New Roman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marL="722313" indent="0">
              <a:buNone/>
            </a:pPr>
            <a:r>
              <a:rPr lang="ru-RU" dirty="0"/>
              <a:t>Погружение в </a:t>
            </a:r>
            <a:r>
              <a:rPr lang="ru-RU" b="1" dirty="0"/>
              <a:t>бизнес-ситуацию</a:t>
            </a:r>
            <a:r>
              <a:rPr lang="ru-RU" dirty="0"/>
              <a:t>.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xmlns="" id="{CA2026FE-0D48-48F5-8461-1F93266213FF}"/>
              </a:ext>
            </a:extLst>
          </p:cNvPr>
          <p:cNvSpPr txBox="1">
            <a:spLocks/>
          </p:cNvSpPr>
          <p:nvPr/>
        </p:nvSpPr>
        <p:spPr>
          <a:xfrm>
            <a:off x="179509" y="5488632"/>
            <a:ext cx="8784978" cy="125273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/>
          </a:bodyPr>
          <a:lstStyle>
            <a:defPPr>
              <a:defRPr lang="ru-RU"/>
            </a:defPPr>
            <a:lvl1pPr marL="800100" indent="-457200" algn="just">
              <a:lnSpc>
                <a:spcPct val="115000"/>
              </a:lnSpc>
              <a:spcBef>
                <a:spcPct val="20000"/>
              </a:spcBef>
              <a:buClr>
                <a:srgbClr val="0070C0"/>
              </a:buClr>
              <a:buFont typeface="Wingdings" panose="05000000000000000000" pitchFamily="2" charset="2"/>
              <a:buChar char="Ø"/>
              <a:defRPr sz="3200">
                <a:latin typeface="+mj-lt"/>
                <a:ea typeface="Calibri"/>
                <a:cs typeface="Times New Roman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marL="722313" indent="0">
              <a:lnSpc>
                <a:spcPct val="100000"/>
              </a:lnSpc>
              <a:buNone/>
            </a:pPr>
            <a:r>
              <a:rPr lang="ru-RU" dirty="0"/>
              <a:t>Изучение и анализ </a:t>
            </a:r>
            <a:r>
              <a:rPr lang="ru-RU" b="1" dirty="0"/>
              <a:t>статистических данных </a:t>
            </a:r>
            <a:r>
              <a:rPr lang="ru-RU" dirty="0"/>
              <a:t>в виде диаграмм.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8A749AD0-4608-45DF-8726-A474D2C5BE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63181" y="23018"/>
            <a:ext cx="1097361" cy="138906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Звезда: 5 точек 15">
            <a:extLst>
              <a:ext uri="{FF2B5EF4-FFF2-40B4-BE49-F238E27FC236}">
                <a16:creationId xmlns:a16="http://schemas.microsoft.com/office/drawing/2014/main" xmlns="" id="{2765D9C8-E6C7-4776-9AB5-7DF148BD9D3A}"/>
              </a:ext>
            </a:extLst>
          </p:cNvPr>
          <p:cNvSpPr/>
          <p:nvPr/>
        </p:nvSpPr>
        <p:spPr>
          <a:xfrm>
            <a:off x="179512" y="1835523"/>
            <a:ext cx="576064" cy="504056"/>
          </a:xfrm>
          <a:prstGeom prst="star5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Звезда: 5 точек 20">
            <a:extLst>
              <a:ext uri="{FF2B5EF4-FFF2-40B4-BE49-F238E27FC236}">
                <a16:creationId xmlns:a16="http://schemas.microsoft.com/office/drawing/2014/main" xmlns="" id="{807B5DBA-00A3-45CA-B373-A160573FAD80}"/>
              </a:ext>
            </a:extLst>
          </p:cNvPr>
          <p:cNvSpPr/>
          <p:nvPr/>
        </p:nvSpPr>
        <p:spPr>
          <a:xfrm>
            <a:off x="179512" y="3175529"/>
            <a:ext cx="576064" cy="504056"/>
          </a:xfrm>
          <a:prstGeom prst="star5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Звезда: 5 точек 21">
            <a:extLst>
              <a:ext uri="{FF2B5EF4-FFF2-40B4-BE49-F238E27FC236}">
                <a16:creationId xmlns:a16="http://schemas.microsoft.com/office/drawing/2014/main" xmlns="" id="{7401E46B-B31B-42ED-A8EB-BD3B364E8154}"/>
              </a:ext>
            </a:extLst>
          </p:cNvPr>
          <p:cNvSpPr/>
          <p:nvPr/>
        </p:nvSpPr>
        <p:spPr>
          <a:xfrm>
            <a:off x="179512" y="4653136"/>
            <a:ext cx="576064" cy="504056"/>
          </a:xfrm>
          <a:prstGeom prst="star5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Звезда: 5 точек 22">
            <a:extLst>
              <a:ext uri="{FF2B5EF4-FFF2-40B4-BE49-F238E27FC236}">
                <a16:creationId xmlns:a16="http://schemas.microsoft.com/office/drawing/2014/main" xmlns="" id="{091E297F-D41B-453A-8CFD-FDE9066BE964}"/>
              </a:ext>
            </a:extLst>
          </p:cNvPr>
          <p:cNvSpPr/>
          <p:nvPr/>
        </p:nvSpPr>
        <p:spPr>
          <a:xfrm>
            <a:off x="179512" y="5733256"/>
            <a:ext cx="576064" cy="504056"/>
          </a:xfrm>
          <a:prstGeom prst="star5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708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xmlns="" id="{C208FF56-AD12-473A-82A6-116D2E88B66C}"/>
              </a:ext>
            </a:extLst>
          </p:cNvPr>
          <p:cNvSpPr/>
          <p:nvPr/>
        </p:nvSpPr>
        <p:spPr>
          <a:xfrm>
            <a:off x="107504" y="1556792"/>
            <a:ext cx="8928992" cy="5278190"/>
          </a:xfrm>
          <a:prstGeom prst="roundRect">
            <a:avLst>
              <a:gd name="adj" fmla="val 9402"/>
            </a:avLst>
          </a:prstGeom>
          <a:solidFill>
            <a:schemeClr val="bg1"/>
          </a:solidFill>
          <a:ln w="38100">
            <a:solidFill>
              <a:srgbClr val="0070C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30311A56-5781-4729-B31A-0DEB86A343FE}"/>
              </a:ext>
            </a:extLst>
          </p:cNvPr>
          <p:cNvSpPr txBox="1">
            <a:spLocks/>
          </p:cNvSpPr>
          <p:nvPr/>
        </p:nvSpPr>
        <p:spPr>
          <a:xfrm>
            <a:off x="0" y="23018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Приоритетные методы и формы организации занятия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2BC2EB84-C509-4217-8896-2AB6107A13C4}"/>
              </a:ext>
            </a:extLst>
          </p:cNvPr>
          <p:cNvSpPr/>
          <p:nvPr/>
        </p:nvSpPr>
        <p:spPr>
          <a:xfrm>
            <a:off x="301320" y="5061518"/>
            <a:ext cx="3906180" cy="1679850"/>
          </a:xfrm>
          <a:prstGeom prst="roundRect">
            <a:avLst/>
          </a:prstGeom>
          <a:ln w="190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Словесные и практические методы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xmlns="" id="{628E65E5-3F00-4E7C-94E3-8D7805EFF648}"/>
              </a:ext>
            </a:extLst>
          </p:cNvPr>
          <p:cNvSpPr/>
          <p:nvPr/>
        </p:nvSpPr>
        <p:spPr>
          <a:xfrm>
            <a:off x="4702728" y="5035176"/>
            <a:ext cx="4139952" cy="1679850"/>
          </a:xfrm>
          <a:prstGeom prst="roundRect">
            <a:avLst/>
          </a:prstGeom>
          <a:ln w="1905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Обучение через сотрудничество 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6AFB2AC-3783-4CC5-BA7F-FBC8602AF7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03" y="1603268"/>
            <a:ext cx="2773961" cy="2484103"/>
          </a:xfrm>
          <a:prstGeom prst="roundRect">
            <a:avLst>
              <a:gd name="adj" fmla="val 21417"/>
            </a:avLst>
          </a:prstGeom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B69C1BDD-A2CE-4F46-AA0A-EEB0C50D18F7}"/>
              </a:ext>
            </a:extLst>
          </p:cNvPr>
          <p:cNvSpPr/>
          <p:nvPr/>
        </p:nvSpPr>
        <p:spPr>
          <a:xfrm>
            <a:off x="1763688" y="4135443"/>
            <a:ext cx="5687574" cy="805725"/>
          </a:xfrm>
          <a:prstGeom prst="roundRect">
            <a:avLst/>
          </a:prstGeom>
          <a:ln w="190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ИКТ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A8565983-CE7C-41C3-AA36-C9F382C6A6FD}"/>
              </a:ext>
            </a:extLst>
          </p:cNvPr>
          <p:cNvSpPr/>
          <p:nvPr/>
        </p:nvSpPr>
        <p:spPr>
          <a:xfrm>
            <a:off x="276484" y="1622578"/>
            <a:ext cx="5917819" cy="2387003"/>
          </a:xfrm>
          <a:prstGeom prst="roundRect">
            <a:avLst/>
          </a:prstGeom>
          <a:ln w="190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Деловая игра + эвристическая ситуация + активные методы обучения (АМО)</a:t>
            </a:r>
          </a:p>
        </p:txBody>
      </p:sp>
    </p:spTree>
    <p:extLst>
      <p:ext uri="{BB962C8B-B14F-4D97-AF65-F5344CB8AC3E}">
        <p14:creationId xmlns:p14="http://schemas.microsoft.com/office/powerpoint/2010/main" val="2444211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2FEC7A46-2B0B-4BDC-86B9-460651D1E608}"/>
              </a:ext>
            </a:extLst>
          </p:cNvPr>
          <p:cNvSpPr txBox="1">
            <a:spLocks/>
          </p:cNvSpPr>
          <p:nvPr/>
        </p:nvSpPr>
        <p:spPr>
          <a:xfrm>
            <a:off x="1" y="-27384"/>
            <a:ext cx="9144000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30338" indent="-1430338" algn="l"/>
            <a:r>
              <a:rPr lang="ru-RU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ЦЕЛЬ:</a:t>
            </a:r>
            <a:r>
              <a:rPr lang="ru-RU" sz="4000" dirty="0"/>
              <a:t> развитие аналитических способностей учеников 4 класса посредством изучения диаграмм в форме деловой игры.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8B4DDBBF-3C16-4691-94B7-EC4D1A196D96}"/>
              </a:ext>
            </a:extLst>
          </p:cNvPr>
          <p:cNvSpPr/>
          <p:nvPr/>
        </p:nvSpPr>
        <p:spPr>
          <a:xfrm>
            <a:off x="0" y="1196752"/>
            <a:ext cx="9144000" cy="433965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Задачи. Формируемые УУД:</a:t>
            </a:r>
          </a:p>
          <a:p>
            <a:pPr algn="just"/>
            <a:r>
              <a:rPr lang="ru-RU" sz="2200" dirty="0"/>
              <a:t>• </a:t>
            </a:r>
            <a:r>
              <a:rPr lang="ru-RU" sz="2200" dirty="0">
                <a:latin typeface="Arial Black" panose="020B0A04020102020204" pitchFamily="34" charset="0"/>
              </a:rPr>
              <a:t>предметные: </a:t>
            </a:r>
            <a:r>
              <a:rPr lang="ru-RU" sz="2200" dirty="0"/>
              <a:t>развивать умение находить, анализировать и сравнивать информацию, представленную на диаграмме; развивать умение строить диаграммы на основе имеющейся информации; учить применять приобретаемые умения в повседневной жизни;</a:t>
            </a:r>
          </a:p>
          <a:p>
            <a:pPr algn="just"/>
            <a:r>
              <a:rPr lang="ru-RU" sz="2200" dirty="0"/>
              <a:t>• </a:t>
            </a:r>
            <a:r>
              <a:rPr lang="ru-RU" sz="2200" dirty="0">
                <a:latin typeface="Arial Black" panose="020B0A04020102020204" pitchFamily="34" charset="0"/>
              </a:rPr>
              <a:t>метапредметные: </a:t>
            </a:r>
            <a:r>
              <a:rPr lang="ru-RU" sz="2200" dirty="0"/>
              <a:t>способствовать овладению способностью принимать и сохранять цели и задачи учебной деятельности; формирование умения планировать, контролировать и оценивать учебные действия; развивать умение представлять информацию в виде моделей;</a:t>
            </a:r>
          </a:p>
          <a:p>
            <a:pPr algn="just"/>
            <a:r>
              <a:rPr lang="ru-RU" sz="2200" dirty="0"/>
              <a:t>• </a:t>
            </a:r>
            <a:r>
              <a:rPr lang="ru-RU" sz="2200" dirty="0">
                <a:latin typeface="Arial Black" panose="020B0A04020102020204" pitchFamily="34" charset="0"/>
              </a:rPr>
              <a:t>личностные:  </a:t>
            </a:r>
            <a:r>
              <a:rPr lang="ru-RU" sz="2200" dirty="0"/>
              <a:t>развитие мотивов учебной деятельности; развитие навыков конструктивного сотрудничества со сверстниками.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402AEDA-B905-440B-B26F-C4B334FD00F3}"/>
              </a:ext>
            </a:extLst>
          </p:cNvPr>
          <p:cNvSpPr/>
          <p:nvPr/>
        </p:nvSpPr>
        <p:spPr>
          <a:xfrm>
            <a:off x="0" y="5445224"/>
            <a:ext cx="9144000" cy="141577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Конкретный результат:</a:t>
            </a:r>
          </a:p>
          <a:p>
            <a:r>
              <a:rPr lang="ru-RU" sz="2200" dirty="0"/>
              <a:t> </a:t>
            </a:r>
            <a:r>
              <a:rPr lang="ru-RU" sz="2600" dirty="0"/>
              <a:t>учащиеся научатся читать диаграммы, выполнять мыслительные операции анализа и синтеза, делать выводы.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0059628-2940-4023-8311-46AE7E51D3C3}"/>
              </a:ext>
            </a:extLst>
          </p:cNvPr>
          <p:cNvSpPr/>
          <p:nvPr/>
        </p:nvSpPr>
        <p:spPr>
          <a:xfrm>
            <a:off x="-13054" y="1810858"/>
            <a:ext cx="3419872" cy="371045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just"/>
            <a:r>
              <a:rPr lang="ru-RU" sz="2000" dirty="0">
                <a:latin typeface="Arial Black" panose="020B0A04020102020204" pitchFamily="34" charset="0"/>
              </a:rPr>
              <a:t>предметные: </a:t>
            </a:r>
            <a:r>
              <a:rPr lang="ru-RU" sz="2000" dirty="0"/>
              <a:t>развивать умение находить, анализировать и сравнивать информацию, представленную на диаграмме; развивать умение строить диаграммы на основе имеющейся информации; учить применять приобретаемые умения в повседневной жизни.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1036F3D4-F136-4CC3-88FF-49E0836B4120}"/>
              </a:ext>
            </a:extLst>
          </p:cNvPr>
          <p:cNvSpPr/>
          <p:nvPr/>
        </p:nvSpPr>
        <p:spPr>
          <a:xfrm>
            <a:off x="3347864" y="1806599"/>
            <a:ext cx="3433404" cy="37147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just"/>
            <a:r>
              <a:rPr lang="ru-RU" sz="2000" dirty="0">
                <a:latin typeface="Arial Black" panose="020B0A04020102020204" pitchFamily="34" charset="0"/>
              </a:rPr>
              <a:t>метапредметные: </a:t>
            </a:r>
            <a:r>
              <a:rPr lang="ru-RU" sz="2000" dirty="0"/>
              <a:t>способствовать овладению способностью принимать и сохранять цели и задачи учебной деятельности; формирование умения планировать, контролировать и оценивать учебные действия; развивать умение представлять информацию в виде моделей.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7444DAC3-D20F-47D0-929B-CA63FA16B910}"/>
              </a:ext>
            </a:extLst>
          </p:cNvPr>
          <p:cNvSpPr/>
          <p:nvPr/>
        </p:nvSpPr>
        <p:spPr>
          <a:xfrm>
            <a:off x="6732240" y="1806599"/>
            <a:ext cx="2411760" cy="371471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just"/>
            <a:r>
              <a:rPr lang="ru-RU" sz="2000" dirty="0">
                <a:latin typeface="Arial Black" panose="020B0A04020102020204" pitchFamily="34" charset="0"/>
              </a:rPr>
              <a:t>личностные:  </a:t>
            </a:r>
            <a:r>
              <a:rPr lang="ru-RU" sz="2000" dirty="0"/>
              <a:t>развитие мотивов учебной деятельности; развитие навыков конструктивного сотрудничества со сверстниками.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0A24E91-29D7-4A97-AAB4-F1FE458A10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379" y="4243610"/>
            <a:ext cx="2362732" cy="14176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4772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7436B950-BAB2-4FB5-9C42-CC5ED1C639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2481878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F0379EC5-2E73-4658-896D-926A4B171E7F}"/>
              </a:ext>
            </a:extLst>
          </p:cNvPr>
          <p:cNvGrpSpPr/>
          <p:nvPr/>
        </p:nvGrpSpPr>
        <p:grpSpPr>
          <a:xfrm>
            <a:off x="179512" y="4365104"/>
            <a:ext cx="1383187" cy="2318484"/>
            <a:chOff x="179512" y="4365104"/>
            <a:chExt cx="1383187" cy="231848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xmlns="" id="{6DFD6256-6DE0-4871-84A7-34A1E7C1C5AC}"/>
                </a:ext>
              </a:extLst>
            </p:cNvPr>
            <p:cNvSpPr/>
            <p:nvPr/>
          </p:nvSpPr>
          <p:spPr>
            <a:xfrm>
              <a:off x="539552" y="4581128"/>
              <a:ext cx="720080" cy="6480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2E760705-64E6-430D-AB54-527670831F2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79512" y="4365104"/>
              <a:ext cx="1383187" cy="23184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9907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3B13D63-F4FE-4590-9210-1ED396380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4138" y="1798229"/>
            <a:ext cx="4124366" cy="2056358"/>
          </a:xfrm>
          <a:prstGeom prst="roundRect">
            <a:avLst>
              <a:gd name="adj" fmla="val 0"/>
            </a:avLst>
          </a:prstGeom>
          <a:ln w="38100">
            <a:solidFill>
              <a:schemeClr val="bg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8DF73BC-7F03-495C-B772-441C168ECB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134"/>
          <a:stretch/>
        </p:blipFill>
        <p:spPr>
          <a:xfrm>
            <a:off x="35496" y="4269741"/>
            <a:ext cx="4867572" cy="2588259"/>
          </a:xfrm>
          <a:prstGeom prst="roundRect">
            <a:avLst>
              <a:gd name="adj" fmla="val 0"/>
            </a:avLst>
          </a:prstGeom>
          <a:ln w="38100">
            <a:solidFill>
              <a:schemeClr val="bg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93C4A2F-E308-47C8-BF35-01C870CF7B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217"/>
          <a:stretch/>
        </p:blipFill>
        <p:spPr>
          <a:xfrm>
            <a:off x="4984138" y="4251775"/>
            <a:ext cx="4124366" cy="2606225"/>
          </a:xfrm>
          <a:prstGeom prst="roundRect">
            <a:avLst>
              <a:gd name="adj" fmla="val 0"/>
            </a:avLst>
          </a:prstGeom>
          <a:ln w="38100">
            <a:solidFill>
              <a:schemeClr val="bg1"/>
            </a:solidFill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119DCE9-5E6F-4AD6-872C-3B79EBB00BB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804"/>
          <a:stretch/>
        </p:blipFill>
        <p:spPr>
          <a:xfrm>
            <a:off x="35496" y="1440657"/>
            <a:ext cx="4867572" cy="2763362"/>
          </a:xfrm>
          <a:prstGeom prst="roundRect">
            <a:avLst>
              <a:gd name="adj" fmla="val 0"/>
            </a:avLst>
          </a:prstGeom>
          <a:ln w="38100">
            <a:solidFill>
              <a:schemeClr val="bg1"/>
            </a:solidFill>
          </a:ln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1E5C786D-3264-4FFA-99A5-61A76C4905F9}"/>
              </a:ext>
            </a:extLst>
          </p:cNvPr>
          <p:cNvSpPr txBox="1">
            <a:spLocks/>
          </p:cNvSpPr>
          <p:nvPr/>
        </p:nvSpPr>
        <p:spPr>
          <a:xfrm>
            <a:off x="0" y="23018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5. Создание проблемной ситуации в деловой игре</a:t>
            </a:r>
          </a:p>
        </p:txBody>
      </p:sp>
    </p:spTree>
    <p:extLst>
      <p:ext uri="{BB962C8B-B14F-4D97-AF65-F5344CB8AC3E}">
        <p14:creationId xmlns:p14="http://schemas.microsoft.com/office/powerpoint/2010/main" val="678434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DA86A996-795F-4A95-9604-7F4CB6CD1A34}"/>
              </a:ext>
            </a:extLst>
          </p:cNvPr>
          <p:cNvSpPr txBox="1">
            <a:spLocks/>
          </p:cNvSpPr>
          <p:nvPr/>
        </p:nvSpPr>
        <p:spPr>
          <a:xfrm>
            <a:off x="0" y="23018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5. Создание проблемной ситуации в деловой игре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-36512" y="1510042"/>
            <a:ext cx="5272189" cy="532493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354013">
              <a:buNone/>
            </a:pPr>
            <a:r>
              <a:rPr lang="ru-RU" sz="2800" dirty="0"/>
              <a:t>Что должны хорошо уметь делать и бизнесмены и покупатели? (</a:t>
            </a:r>
            <a:r>
              <a:rPr lang="ru-RU" sz="2800" i="1" dirty="0"/>
              <a:t>считать)</a:t>
            </a:r>
          </a:p>
          <a:p>
            <a:pPr marL="0" indent="354013">
              <a:buNone/>
            </a:pPr>
            <a:r>
              <a:rPr lang="ru-RU" sz="2800" dirty="0"/>
              <a:t>Посмотрите отрывок из мультфильма «</a:t>
            </a:r>
            <a:r>
              <a:rPr lang="ru-RU" sz="2800" dirty="0" err="1"/>
              <a:t>Гравити</a:t>
            </a:r>
            <a:r>
              <a:rPr lang="ru-RU" sz="2800" dirty="0"/>
              <a:t> </a:t>
            </a:r>
            <a:r>
              <a:rPr lang="ru-RU" sz="2800" dirty="0" err="1"/>
              <a:t>Фолз</a:t>
            </a:r>
            <a:r>
              <a:rPr lang="ru-RU" sz="2800" dirty="0"/>
              <a:t>». Как вы думаете, правильно ли они вели свой бизнес? </a:t>
            </a:r>
          </a:p>
          <a:p>
            <a:pPr marL="0" indent="354013">
              <a:buNone/>
            </a:pPr>
            <a:r>
              <a:rPr lang="ru-RU" sz="2800" dirty="0"/>
              <a:t>Давайте поможем героям научиться считать устно!  И если вы посчитаете правильно, откроется тема нашего занятия (считают, открывается слово «диаграмма»)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20C8845-20F6-424F-86BD-6C1CC4FE76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133"/>
          <a:stretch/>
        </p:blipFill>
        <p:spPr>
          <a:xfrm>
            <a:off x="5011923" y="1530410"/>
            <a:ext cx="4031233" cy="358781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F93E777-7674-497B-84DF-F5D388D17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11923" y="4287232"/>
            <a:ext cx="4031232" cy="247524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60418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E00279B8-6479-45B2-912D-4E27C7210C0E}"/>
              </a:ext>
            </a:extLst>
          </p:cNvPr>
          <p:cNvSpPr txBox="1">
            <a:spLocks/>
          </p:cNvSpPr>
          <p:nvPr/>
        </p:nvSpPr>
        <p:spPr>
          <a:xfrm>
            <a:off x="0" y="23018"/>
            <a:ext cx="9144001" cy="108488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Примеры заданий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7C07E5C1-6AC2-4787-8ABF-E0552A1A9700}"/>
              </a:ext>
            </a:extLst>
          </p:cNvPr>
          <p:cNvSpPr/>
          <p:nvPr/>
        </p:nvSpPr>
        <p:spPr>
          <a:xfrm>
            <a:off x="101802" y="1196752"/>
            <a:ext cx="8943322" cy="954107"/>
          </a:xfrm>
          <a:prstGeom prst="rect">
            <a:avLst/>
          </a:prstGeom>
          <a:ln w="57150"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/>
              <a:t>1.</a:t>
            </a:r>
            <a:r>
              <a:rPr lang="ru-RU" sz="2800" dirty="0"/>
              <a:t> Дядя Стен заработал 400 рублей и потратил 52% . Сколько рублей потратил дядя Стен? (М – 208)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6D457CCE-0786-47C5-ACF3-04445B3F9FD4}"/>
              </a:ext>
            </a:extLst>
          </p:cNvPr>
          <p:cNvSpPr/>
          <p:nvPr/>
        </p:nvSpPr>
        <p:spPr>
          <a:xfrm>
            <a:off x="93173" y="2276872"/>
            <a:ext cx="8943322" cy="954107"/>
          </a:xfrm>
          <a:prstGeom prst="rect">
            <a:avLst/>
          </a:prstGeom>
          <a:ln w="57150"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dk1"/>
                </a:solidFill>
              </a:rPr>
              <a:t>2.</a:t>
            </a:r>
            <a:r>
              <a:rPr lang="ru-RU" sz="2800" dirty="0">
                <a:solidFill>
                  <a:schemeClr val="dk1"/>
                </a:solidFill>
              </a:rPr>
              <a:t> </a:t>
            </a:r>
            <a:r>
              <a:rPr lang="ru-RU" sz="2800" dirty="0" err="1">
                <a:solidFill>
                  <a:schemeClr val="dk1"/>
                </a:solidFill>
              </a:rPr>
              <a:t>Мэйбл</a:t>
            </a:r>
            <a:r>
              <a:rPr lang="ru-RU" sz="2800" dirty="0">
                <a:solidFill>
                  <a:schemeClr val="dk1"/>
                </a:solidFill>
              </a:rPr>
              <a:t> продала 156 стикеров по 1 рублю и 1 кепку за 72 рубля. Сколько рублей получила </a:t>
            </a:r>
            <a:r>
              <a:rPr lang="ru-RU" sz="2800" dirty="0" err="1">
                <a:solidFill>
                  <a:schemeClr val="dk1"/>
                </a:solidFill>
              </a:rPr>
              <a:t>Мейбл</a:t>
            </a:r>
            <a:r>
              <a:rPr lang="ru-RU" sz="2800" dirty="0">
                <a:solidFill>
                  <a:schemeClr val="dk1"/>
                </a:solidFill>
              </a:rPr>
              <a:t>? (А – 228)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7315944-12D8-4D1E-B7A2-C5B6CA39F233}"/>
              </a:ext>
            </a:extLst>
          </p:cNvPr>
          <p:cNvSpPr/>
          <p:nvPr/>
        </p:nvSpPr>
        <p:spPr>
          <a:xfrm>
            <a:off x="92294" y="3338989"/>
            <a:ext cx="8934693" cy="954107"/>
          </a:xfrm>
          <a:prstGeom prst="rect">
            <a:avLst/>
          </a:prstGeom>
          <a:ln w="57150"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dk1"/>
                </a:solidFill>
              </a:rPr>
              <a:t>3.</a:t>
            </a:r>
            <a:r>
              <a:rPr lang="ru-RU" sz="2800" dirty="0">
                <a:solidFill>
                  <a:schemeClr val="dk1"/>
                </a:solidFill>
              </a:rPr>
              <a:t> </a:t>
            </a:r>
            <a:r>
              <a:rPr lang="ru-RU" sz="2800" dirty="0" err="1">
                <a:solidFill>
                  <a:schemeClr val="dk1"/>
                </a:solidFill>
              </a:rPr>
              <a:t>Зус</a:t>
            </a:r>
            <a:r>
              <a:rPr lang="ru-RU" sz="2800" dirty="0">
                <a:solidFill>
                  <a:schemeClr val="dk1"/>
                </a:solidFill>
              </a:rPr>
              <a:t> купил 3 альбома за 360 рублей. </a:t>
            </a:r>
            <a:endParaRPr lang="ru-RU" sz="2800" dirty="0"/>
          </a:p>
          <a:p>
            <a:r>
              <a:rPr lang="ru-RU" sz="2800" dirty="0">
                <a:solidFill>
                  <a:schemeClr val="dk1"/>
                </a:solidFill>
              </a:rPr>
              <a:t>Сколько стоит 1 альбом? (А – 120)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CD0EC53F-7882-43C8-95AC-F7CEF48E7498}"/>
              </a:ext>
            </a:extLst>
          </p:cNvPr>
          <p:cNvSpPr/>
          <p:nvPr/>
        </p:nvSpPr>
        <p:spPr>
          <a:xfrm>
            <a:off x="92294" y="4365104"/>
            <a:ext cx="8943323" cy="1384995"/>
          </a:xfrm>
          <a:prstGeom prst="rect">
            <a:avLst/>
          </a:prstGeom>
          <a:ln w="57150"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dk1"/>
                </a:solidFill>
              </a:rPr>
              <a:t>4.</a:t>
            </a:r>
            <a:r>
              <a:rPr lang="ru-RU" sz="2800" dirty="0">
                <a:solidFill>
                  <a:schemeClr val="dk1"/>
                </a:solidFill>
              </a:rPr>
              <a:t> Д</a:t>
            </a:r>
            <a:r>
              <a:rPr lang="ru-RU" sz="2800" dirty="0"/>
              <a:t>ядя</a:t>
            </a:r>
            <a:r>
              <a:rPr lang="ru-RU" sz="2800" dirty="0">
                <a:solidFill>
                  <a:schemeClr val="dk1"/>
                </a:solidFill>
              </a:rPr>
              <a:t> Стен  за один день заработал 450 </a:t>
            </a:r>
          </a:p>
          <a:p>
            <a:r>
              <a:rPr lang="ru-RU" sz="2800" dirty="0">
                <a:solidFill>
                  <a:schemeClr val="dk1"/>
                </a:solidFill>
              </a:rPr>
              <a:t>рублей. Он должен разделить эти деньги </a:t>
            </a:r>
          </a:p>
          <a:p>
            <a:r>
              <a:rPr lang="ru-RU" sz="2800" dirty="0">
                <a:solidFill>
                  <a:schemeClr val="dk1"/>
                </a:solidFill>
              </a:rPr>
              <a:t>между 9 работниками. Сколько получит каждый? (И – 50)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0F518E69-A5D8-4C35-9153-C16466AF009C}"/>
              </a:ext>
            </a:extLst>
          </p:cNvPr>
          <p:cNvSpPr/>
          <p:nvPr/>
        </p:nvSpPr>
        <p:spPr>
          <a:xfrm>
            <a:off x="93172" y="5859269"/>
            <a:ext cx="8943324" cy="954107"/>
          </a:xfrm>
          <a:prstGeom prst="rect">
            <a:avLst/>
          </a:prstGeom>
          <a:ln w="57150"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dk1"/>
                </a:solidFill>
              </a:rPr>
              <a:t>5.</a:t>
            </a:r>
            <a:r>
              <a:rPr lang="ru-RU" sz="2800" dirty="0">
                <a:solidFill>
                  <a:schemeClr val="dk1"/>
                </a:solidFill>
              </a:rPr>
              <a:t> </a:t>
            </a:r>
            <a:r>
              <a:rPr lang="ru-RU" sz="2800" dirty="0" err="1">
                <a:solidFill>
                  <a:schemeClr val="dk1"/>
                </a:solidFill>
              </a:rPr>
              <a:t>Диппер</a:t>
            </a:r>
            <a:r>
              <a:rPr lang="ru-RU" sz="2800" dirty="0">
                <a:solidFill>
                  <a:schemeClr val="dk1"/>
                </a:solidFill>
              </a:rPr>
              <a:t> начертил 2 смежных угла. Один из углов получился 80 градусов. Чему равен второй угол? (А – 100)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9F321B0-9E18-4D66-9B75-3A86264812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446" y="3338989"/>
            <a:ext cx="2159026" cy="1835952"/>
          </a:xfrm>
          <a:prstGeom prst="rect">
            <a:avLst/>
          </a:prstGeom>
          <a:ln w="57150">
            <a:solidFill>
              <a:srgbClr val="FFC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0827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56911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8E946F8C-F772-48FC-954C-47E75944BE91}"/>
              </a:ext>
            </a:extLst>
          </p:cNvPr>
          <p:cNvSpPr txBox="1">
            <a:spLocks/>
          </p:cNvSpPr>
          <p:nvPr/>
        </p:nvSpPr>
        <p:spPr>
          <a:xfrm>
            <a:off x="0" y="23018"/>
            <a:ext cx="9179601" cy="146176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154800" rIns="91440" bIns="45720" rtlCol="0" anchor="t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6. Сообщение темы занятия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0F8A84F-BF10-45D0-9CC2-46E27A470246}"/>
              </a:ext>
            </a:extLst>
          </p:cNvPr>
          <p:cNvSpPr/>
          <p:nvPr/>
        </p:nvSpPr>
        <p:spPr>
          <a:xfrm>
            <a:off x="71746" y="1545134"/>
            <a:ext cx="4285319" cy="249299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600" dirty="0"/>
              <a:t>Что же такое диаграмма? (Диаграмма – графическое представление данных линейными отрезками или геометрическими фигурами)</a:t>
            </a:r>
          </a:p>
          <a:p>
            <a:r>
              <a:rPr lang="ru-RU" sz="2600" dirty="0"/>
              <a:t> Какие бывают диаграммы?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6530303-F46D-4F2F-9E6F-DAA614D5E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4085260"/>
            <a:ext cx="4761930" cy="2656108"/>
          </a:xfrm>
          <a:prstGeom prst="roundRect">
            <a:avLst>
              <a:gd name="adj" fmla="val 50000"/>
            </a:avLst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81D7AA8-E098-4D6F-BE3E-BD045A30E9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6" t="6843" r="1253"/>
          <a:stretch/>
        </p:blipFill>
        <p:spPr>
          <a:xfrm>
            <a:off x="4211960" y="1157944"/>
            <a:ext cx="5112568" cy="2703103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isometricOffAxis2Left"/>
            <a:lightRig rig="threePt" dir="t"/>
          </a:scene3d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D67FFE47-DCC0-4E94-B390-ED4C7B854705}"/>
              </a:ext>
            </a:extLst>
          </p:cNvPr>
          <p:cNvGrpSpPr/>
          <p:nvPr/>
        </p:nvGrpSpPr>
        <p:grpSpPr>
          <a:xfrm>
            <a:off x="71746" y="4234731"/>
            <a:ext cx="4285319" cy="2492990"/>
            <a:chOff x="62200" y="4293096"/>
            <a:chExt cx="4285319" cy="249299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13FB7799-E58E-41BF-AF79-5D855874C09C}"/>
                </a:ext>
              </a:extLst>
            </p:cNvPr>
            <p:cNvSpPr/>
            <p:nvPr/>
          </p:nvSpPr>
          <p:spPr>
            <a:xfrm>
              <a:off x="62200" y="4293096"/>
              <a:ext cx="4285319" cy="2492990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ru-RU" sz="2600" dirty="0"/>
                <a:t>Как вы думаете, понадобятся ли </a:t>
              </a:r>
            </a:p>
            <a:p>
              <a:r>
                <a:rPr lang="ru-RU" sz="2600" dirty="0"/>
                <a:t>знание диаграмм бизнесменам? </a:t>
              </a:r>
            </a:p>
            <a:p>
              <a:r>
                <a:rPr lang="ru-RU" sz="2600" dirty="0"/>
                <a:t>Готовы узнать, как помогают бизнесменам диаграммы?</a:t>
              </a:r>
            </a:p>
          </p:txBody>
        </p:sp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6D2BFE5A-1817-4AD0-A05D-F6418B9037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8801" y="4297017"/>
              <a:ext cx="1598718" cy="13149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96532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Прямоугольник: скругленные углы 40">
            <a:extLst>
              <a:ext uri="{FF2B5EF4-FFF2-40B4-BE49-F238E27FC236}">
                <a16:creationId xmlns:a16="http://schemas.microsoft.com/office/drawing/2014/main" xmlns="" id="{AAB65CF5-B61A-45B0-B22D-6AE70C2C84F0}"/>
              </a:ext>
            </a:extLst>
          </p:cNvPr>
          <p:cNvSpPr/>
          <p:nvPr/>
        </p:nvSpPr>
        <p:spPr>
          <a:xfrm>
            <a:off x="3080855" y="1644132"/>
            <a:ext cx="2982290" cy="5149904"/>
          </a:xfrm>
          <a:prstGeom prst="roundRect">
            <a:avLst>
              <a:gd name="adj" fmla="val 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: скругленные углы 41">
            <a:extLst>
              <a:ext uri="{FF2B5EF4-FFF2-40B4-BE49-F238E27FC236}">
                <a16:creationId xmlns:a16="http://schemas.microsoft.com/office/drawing/2014/main" xmlns="" id="{E5DFB798-8869-4D17-BA44-775FC6712EF5}"/>
              </a:ext>
            </a:extLst>
          </p:cNvPr>
          <p:cNvSpPr/>
          <p:nvPr/>
        </p:nvSpPr>
        <p:spPr>
          <a:xfrm>
            <a:off x="6112575" y="1646324"/>
            <a:ext cx="2982290" cy="5149904"/>
          </a:xfrm>
          <a:prstGeom prst="roundRect">
            <a:avLst>
              <a:gd name="adj" fmla="val 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: скругленные углы 37">
            <a:extLst>
              <a:ext uri="{FF2B5EF4-FFF2-40B4-BE49-F238E27FC236}">
                <a16:creationId xmlns:a16="http://schemas.microsoft.com/office/drawing/2014/main" xmlns="" id="{67C9E5C5-3DF1-4037-9511-296AA9587B9B}"/>
              </a:ext>
            </a:extLst>
          </p:cNvPr>
          <p:cNvSpPr/>
          <p:nvPr/>
        </p:nvSpPr>
        <p:spPr>
          <a:xfrm>
            <a:off x="46131" y="1644132"/>
            <a:ext cx="2982290" cy="5149904"/>
          </a:xfrm>
          <a:prstGeom prst="roundRect">
            <a:avLst>
              <a:gd name="adj" fmla="val 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D50A554E-5913-495B-86B7-EDFF65134CBB}"/>
              </a:ext>
            </a:extLst>
          </p:cNvPr>
          <p:cNvSpPr txBox="1">
            <a:spLocks/>
          </p:cNvSpPr>
          <p:nvPr/>
        </p:nvSpPr>
        <p:spPr>
          <a:xfrm>
            <a:off x="-35601" y="0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ru-RU" sz="34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7. Открытие новых знаний. Создание эвристической ситуации.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5FDFB3F1-EB98-4E97-9696-A39477E94F73}"/>
              </a:ext>
            </a:extLst>
          </p:cNvPr>
          <p:cNvGrpSpPr/>
          <p:nvPr/>
        </p:nvGrpSpPr>
        <p:grpSpPr>
          <a:xfrm>
            <a:off x="251520" y="1916832"/>
            <a:ext cx="2586755" cy="532331"/>
            <a:chOff x="251520" y="1916832"/>
            <a:chExt cx="2586755" cy="532331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4438B911-8EB5-4009-AEEC-B3054F23C18B}"/>
                </a:ext>
              </a:extLst>
            </p:cNvPr>
            <p:cNvSpPr/>
            <p:nvPr/>
          </p:nvSpPr>
          <p:spPr>
            <a:xfrm>
              <a:off x="1470123" y="1917291"/>
              <a:ext cx="1368152" cy="531872"/>
            </a:xfrm>
            <a:prstGeom prst="rect">
              <a:avLst/>
            </a:prstGeom>
            <a:ln>
              <a:solidFill>
                <a:schemeClr val="accent5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99E5C778-FF5E-42DF-A9EA-71AD325E1693}"/>
                </a:ext>
              </a:extLst>
            </p:cNvPr>
            <p:cNvSpPr txBox="1"/>
            <p:nvPr/>
          </p:nvSpPr>
          <p:spPr>
            <a:xfrm>
              <a:off x="251520" y="1916832"/>
              <a:ext cx="1218603" cy="523220"/>
            </a:xfrm>
            <a:prstGeom prst="rect">
              <a:avLst/>
            </a:prstGeom>
            <a:ln>
              <a:solidFill>
                <a:schemeClr val="accent5">
                  <a:lumMod val="50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800" b="1" dirty="0">
                  <a:latin typeface="+mj-lt"/>
                </a:rPr>
                <a:t>Дети - </a:t>
              </a:r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0BC56CB0-23A6-4FF5-8882-6824B583A21D}"/>
              </a:ext>
            </a:extLst>
          </p:cNvPr>
          <p:cNvGrpSpPr/>
          <p:nvPr/>
        </p:nvGrpSpPr>
        <p:grpSpPr>
          <a:xfrm>
            <a:off x="3125985" y="1917290"/>
            <a:ext cx="2808634" cy="531872"/>
            <a:chOff x="3125985" y="1917290"/>
            <a:chExt cx="2808634" cy="531872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19F46D2C-9F4B-4251-BF38-FC76922901BD}"/>
                </a:ext>
              </a:extLst>
            </p:cNvPr>
            <p:cNvSpPr/>
            <p:nvPr/>
          </p:nvSpPr>
          <p:spPr>
            <a:xfrm>
              <a:off x="4566467" y="1917290"/>
              <a:ext cx="1368152" cy="531872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27ACA223-2FB5-4A5C-8F7A-2B287045E58C}"/>
                </a:ext>
              </a:extLst>
            </p:cNvPr>
            <p:cNvSpPr txBox="1"/>
            <p:nvPr/>
          </p:nvSpPr>
          <p:spPr>
            <a:xfrm>
              <a:off x="3125985" y="1919033"/>
              <a:ext cx="1462260" cy="523220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800" b="1" dirty="0">
                  <a:latin typeface="+mj-lt"/>
                </a:rPr>
                <a:t>Мамы - 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1041A5C5-4878-41A0-AC02-F97F82F0D80A}"/>
              </a:ext>
            </a:extLst>
          </p:cNvPr>
          <p:cNvGrpSpPr/>
          <p:nvPr/>
        </p:nvGrpSpPr>
        <p:grpSpPr>
          <a:xfrm>
            <a:off x="6208821" y="1924882"/>
            <a:ext cx="2678126" cy="524280"/>
            <a:chOff x="6208821" y="1924882"/>
            <a:chExt cx="2678126" cy="524280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5A836B6F-170E-46C4-A9E4-1362A77BA5AE}"/>
                </a:ext>
              </a:extLst>
            </p:cNvPr>
            <p:cNvSpPr/>
            <p:nvPr/>
          </p:nvSpPr>
          <p:spPr>
            <a:xfrm>
              <a:off x="7518795" y="1924882"/>
              <a:ext cx="1368152" cy="523219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accent3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DDAA4EE0-C189-44A9-9A9F-E4F9A6450BFE}"/>
                </a:ext>
              </a:extLst>
            </p:cNvPr>
            <p:cNvSpPr txBox="1"/>
            <p:nvPr/>
          </p:nvSpPr>
          <p:spPr>
            <a:xfrm>
              <a:off x="6208821" y="1925942"/>
              <a:ext cx="1309974" cy="523220"/>
            </a:xfrm>
            <a:prstGeom prst="rect">
              <a:avLst/>
            </a:prstGeom>
            <a:ln>
              <a:solidFill>
                <a:schemeClr val="accent3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800" b="1" dirty="0">
                  <a:latin typeface="+mj-lt"/>
                </a:rPr>
                <a:t>Папы - </a:t>
              </a: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C840FB1C-0E73-40E2-B1D8-80D5D2AA581A}"/>
              </a:ext>
            </a:extLst>
          </p:cNvPr>
          <p:cNvGrpSpPr/>
          <p:nvPr/>
        </p:nvGrpSpPr>
        <p:grpSpPr>
          <a:xfrm>
            <a:off x="118139" y="5604042"/>
            <a:ext cx="2797677" cy="532331"/>
            <a:chOff x="-51755" y="1916832"/>
            <a:chExt cx="2797677" cy="532331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91FE01D7-FFB8-460B-94B0-141EB73C93B6}"/>
                </a:ext>
              </a:extLst>
            </p:cNvPr>
            <p:cNvSpPr/>
            <p:nvPr/>
          </p:nvSpPr>
          <p:spPr>
            <a:xfrm>
              <a:off x="1377770" y="1917291"/>
              <a:ext cx="1368152" cy="531872"/>
            </a:xfrm>
            <a:prstGeom prst="rect">
              <a:avLst/>
            </a:prstGeom>
            <a:ln>
              <a:solidFill>
                <a:schemeClr val="accent5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27F3F785-81D2-427B-A3BD-3FF5B7CE0F6D}"/>
                </a:ext>
              </a:extLst>
            </p:cNvPr>
            <p:cNvSpPr txBox="1"/>
            <p:nvPr/>
          </p:nvSpPr>
          <p:spPr>
            <a:xfrm>
              <a:off x="-51755" y="1916832"/>
              <a:ext cx="1533048" cy="523220"/>
            </a:xfrm>
            <a:prstGeom prst="rect">
              <a:avLst/>
            </a:prstGeom>
            <a:ln>
              <a:solidFill>
                <a:schemeClr val="accent5">
                  <a:lumMod val="50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800" b="1" dirty="0">
                  <a:latin typeface="+mj-lt"/>
                </a:rPr>
                <a:t>Сказки - 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xmlns="" id="{16AA3A9F-0D46-4DFB-9349-A5CEE86C50B2}"/>
              </a:ext>
            </a:extLst>
          </p:cNvPr>
          <p:cNvGrpSpPr/>
          <p:nvPr/>
        </p:nvGrpSpPr>
        <p:grpSpPr>
          <a:xfrm>
            <a:off x="3203848" y="5585165"/>
            <a:ext cx="2808312" cy="524963"/>
            <a:chOff x="2783235" y="1917290"/>
            <a:chExt cx="2808312" cy="524963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C74DEE38-7807-472D-9EFE-2C4A3880D611}"/>
                </a:ext>
              </a:extLst>
            </p:cNvPr>
            <p:cNvSpPr/>
            <p:nvPr/>
          </p:nvSpPr>
          <p:spPr>
            <a:xfrm>
              <a:off x="4223395" y="1917290"/>
              <a:ext cx="1368152" cy="520667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304C843C-C4EE-4780-A854-8C2F81B92F83}"/>
                </a:ext>
              </a:extLst>
            </p:cNvPr>
            <p:cNvSpPr txBox="1"/>
            <p:nvPr/>
          </p:nvSpPr>
          <p:spPr>
            <a:xfrm>
              <a:off x="2783235" y="1919033"/>
              <a:ext cx="1606081" cy="523220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400" b="1" dirty="0">
                  <a:latin typeface="+mj-lt"/>
                </a:rPr>
                <a:t>Рецепты</a:t>
              </a:r>
              <a:r>
                <a:rPr lang="ru-RU" sz="2800" b="1" dirty="0">
                  <a:latin typeface="+mj-lt"/>
                </a:rPr>
                <a:t> - 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697A7E37-69F8-4090-AC12-C4146994F13F}"/>
              </a:ext>
            </a:extLst>
          </p:cNvPr>
          <p:cNvGrpSpPr/>
          <p:nvPr/>
        </p:nvGrpSpPr>
        <p:grpSpPr>
          <a:xfrm>
            <a:off x="6156176" y="5592757"/>
            <a:ext cx="2899683" cy="524280"/>
            <a:chOff x="4815824" y="1924882"/>
            <a:chExt cx="2899683" cy="524280"/>
          </a:xfrm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C614FFF4-88DB-4229-890D-380DC414AD8A}"/>
                </a:ext>
              </a:extLst>
            </p:cNvPr>
            <p:cNvSpPr/>
            <p:nvPr/>
          </p:nvSpPr>
          <p:spPr>
            <a:xfrm>
              <a:off x="6347355" y="1924882"/>
              <a:ext cx="1368152" cy="523219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accent3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9936E5C1-C21A-48CB-9CB6-D1767F75285D}"/>
                </a:ext>
              </a:extLst>
            </p:cNvPr>
            <p:cNvSpPr txBox="1"/>
            <p:nvPr/>
          </p:nvSpPr>
          <p:spPr>
            <a:xfrm>
              <a:off x="4815824" y="1925942"/>
              <a:ext cx="2179603" cy="523220"/>
            </a:xfrm>
            <a:prstGeom prst="rect">
              <a:avLst/>
            </a:prstGeom>
            <a:ln>
              <a:solidFill>
                <a:schemeClr val="accent3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36000" rIns="0" rtlCol="0">
              <a:spAutoFit/>
            </a:bodyPr>
            <a:lstStyle/>
            <a:p>
              <a:r>
                <a:rPr lang="ru-RU" sz="2400" b="1" dirty="0">
                  <a:latin typeface="+mj-lt"/>
                </a:rPr>
                <a:t>Строительство</a:t>
              </a:r>
              <a:r>
                <a:rPr lang="ru-RU" sz="2800" b="1" dirty="0">
                  <a:latin typeface="+mj-lt"/>
                </a:rPr>
                <a:t> - </a:t>
              </a:r>
            </a:p>
          </p:txBody>
        </p:sp>
      </p:grpSp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84D10228-1A9A-455F-9109-1506546012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2" t="2949" r="15513" b="3583"/>
          <a:stretch/>
        </p:blipFill>
        <p:spPr>
          <a:xfrm rot="457049">
            <a:off x="4497964" y="2929140"/>
            <a:ext cx="1398251" cy="2101639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A4A048D0-B39D-43A8-8028-F267A13B69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778" y="2726659"/>
            <a:ext cx="1464983" cy="2313842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88BB3F8C-BDB8-4118-BE80-1346435CCC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722322"/>
            <a:ext cx="1545041" cy="2047918"/>
          </a:xfrm>
          <a:prstGeom prst="rect">
            <a:avLst/>
          </a:prstGeom>
          <a:ln w="38100">
            <a:solidFill>
              <a:srgbClr val="0070C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CF732AA8-311C-4748-938F-AE8FC1ADDF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52483">
            <a:off x="3283637" y="2968380"/>
            <a:ext cx="1517374" cy="1991944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177234B2-5084-4667-93EA-056F6DEAABA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1" r="18681"/>
          <a:stretch/>
        </p:blipFill>
        <p:spPr>
          <a:xfrm>
            <a:off x="7653893" y="3396122"/>
            <a:ext cx="1270042" cy="2027555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AF5BEFCC-B987-4E8F-92C3-1F3AFA0297E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388" y="3338385"/>
            <a:ext cx="1450258" cy="2117044"/>
          </a:xfrm>
          <a:prstGeom prst="rect">
            <a:avLst/>
          </a:prstGeom>
          <a:ln w="38100">
            <a:solidFill>
              <a:srgbClr val="0070C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388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BB3EE956-F122-436D-91F0-4803912DCA49}"/>
              </a:ext>
            </a:extLst>
          </p:cNvPr>
          <p:cNvSpPr txBox="1">
            <a:spLocks/>
          </p:cNvSpPr>
          <p:nvPr/>
        </p:nvSpPr>
        <p:spPr>
          <a:xfrm>
            <a:off x="-35601" y="0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7. Открытие новых знаний. Создание эвристической ситуации.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9A8AF0E2-4B5B-4558-AB09-86B53747E3E0}"/>
              </a:ext>
            </a:extLst>
          </p:cNvPr>
          <p:cNvGrpSpPr/>
          <p:nvPr/>
        </p:nvGrpSpPr>
        <p:grpSpPr>
          <a:xfrm>
            <a:off x="3203848" y="3212976"/>
            <a:ext cx="5832648" cy="3541383"/>
            <a:chOff x="3686200" y="3859318"/>
            <a:chExt cx="5400600" cy="2965319"/>
          </a:xfrm>
        </p:grpSpPr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xmlns="" id="{8B23804B-A0AA-49E2-AF32-3AE2D8274F43}"/>
                </a:ext>
              </a:extLst>
            </p:cNvPr>
            <p:cNvGrpSpPr/>
            <p:nvPr/>
          </p:nvGrpSpPr>
          <p:grpSpPr>
            <a:xfrm>
              <a:off x="3686200" y="3859318"/>
              <a:ext cx="5400600" cy="2965319"/>
              <a:chOff x="3549800" y="3892680"/>
              <a:chExt cx="5400600" cy="2965319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pic>
            <p:nvPicPr>
              <p:cNvPr id="14" name="Рисунок 13">
                <a:extLst>
                  <a:ext uri="{FF2B5EF4-FFF2-40B4-BE49-F238E27FC236}">
                    <a16:creationId xmlns:a16="http://schemas.microsoft.com/office/drawing/2014/main" xmlns="" id="{941231E1-2F22-4251-9A06-DE69AE7B06C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1504" t="24144" r="17778"/>
              <a:stretch/>
            </p:blipFill>
            <p:spPr>
              <a:xfrm>
                <a:off x="3549800" y="3892680"/>
                <a:ext cx="5400600" cy="2965319"/>
              </a:xfrm>
              <a:prstGeom prst="rect">
                <a:avLst/>
              </a:prstGeom>
              <a:ln w="38100">
                <a:solidFill>
                  <a:srgbClr val="0070C0"/>
                </a:solidFill>
              </a:ln>
            </p:spPr>
          </p:pic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8E7039A5-7C46-44E6-9BF3-95BE24425B16}"/>
                  </a:ext>
                </a:extLst>
              </p:cNvPr>
              <p:cNvSpPr txBox="1"/>
              <p:nvPr/>
            </p:nvSpPr>
            <p:spPr>
              <a:xfrm>
                <a:off x="5678124" y="3996626"/>
                <a:ext cx="111203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000" b="1" dirty="0"/>
                  <a:t>Октябрь</a:t>
                </a:r>
              </a:p>
            </p:txBody>
          </p:sp>
        </p:grpSp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xmlns="" id="{92E797DB-2BC7-4A79-B123-39DE54C06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580673" y="4281381"/>
              <a:ext cx="866481" cy="1331231"/>
            </a:xfrm>
            <a:prstGeom prst="rect">
              <a:avLst/>
            </a:prstGeom>
          </p:spPr>
        </p:pic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B6EAB73C-E751-4C4B-9CD3-301BFF37F1B1}"/>
              </a:ext>
            </a:extLst>
          </p:cNvPr>
          <p:cNvGrpSpPr/>
          <p:nvPr/>
        </p:nvGrpSpPr>
        <p:grpSpPr>
          <a:xfrm>
            <a:off x="144016" y="1556792"/>
            <a:ext cx="4067944" cy="3163490"/>
            <a:chOff x="179512" y="1988840"/>
            <a:chExt cx="4109618" cy="3367353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5BDA4753-1B02-4322-9718-E8718B1F1D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8401" r="15576"/>
            <a:stretch/>
          </p:blipFill>
          <p:spPr>
            <a:xfrm>
              <a:off x="179512" y="1988840"/>
              <a:ext cx="4109618" cy="3367353"/>
            </a:xfrm>
            <a:prstGeom prst="rect">
              <a:avLst/>
            </a:prstGeom>
            <a:ln w="38100">
              <a:solidFill>
                <a:srgbClr val="0070C0"/>
              </a:solidFill>
            </a:ln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7B2F3665-AC73-4BED-990C-26F6EA10E86F}"/>
                </a:ext>
              </a:extLst>
            </p:cNvPr>
            <p:cNvSpPr txBox="1"/>
            <p:nvPr/>
          </p:nvSpPr>
          <p:spPr>
            <a:xfrm>
              <a:off x="186388" y="2132856"/>
              <a:ext cx="11120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/>
                <a:t>Октябрь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4893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A06F0196-54F8-4FE8-B9AB-162B643BBB8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4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7. Открытие новых знаний. Создание эвристической ситуации.</a:t>
            </a: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xmlns="" id="{CDF519E0-A1E2-4E4F-8435-B52B9E33F01F}"/>
              </a:ext>
            </a:extLst>
          </p:cNvPr>
          <p:cNvGrpSpPr/>
          <p:nvPr/>
        </p:nvGrpSpPr>
        <p:grpSpPr>
          <a:xfrm>
            <a:off x="107504" y="1510778"/>
            <a:ext cx="4176464" cy="3646414"/>
            <a:chOff x="107504" y="3789040"/>
            <a:chExt cx="3600400" cy="2926334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xmlns="" id="{4CEDE207-416C-47B0-B03C-7F359FFCA4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9242" r="13877"/>
            <a:stretch/>
          </p:blipFill>
          <p:spPr>
            <a:xfrm>
              <a:off x="107504" y="3789040"/>
              <a:ext cx="3600400" cy="2926334"/>
            </a:xfrm>
            <a:prstGeom prst="rect">
              <a:avLst/>
            </a:prstGeom>
            <a:ln w="38100">
              <a:solidFill>
                <a:srgbClr val="7030A0"/>
              </a:solidFill>
            </a:ln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69D1B566-3277-479A-846B-52BC310D1919}"/>
                </a:ext>
              </a:extLst>
            </p:cNvPr>
            <p:cNvSpPr txBox="1"/>
            <p:nvPr/>
          </p:nvSpPr>
          <p:spPr>
            <a:xfrm>
              <a:off x="2456894" y="3789040"/>
              <a:ext cx="1013419" cy="40011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2000" b="1" dirty="0"/>
                <a:t>Ноябрь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F221A747-5B75-4E1C-BAEA-AB4C1D8E4AB3}"/>
              </a:ext>
            </a:extLst>
          </p:cNvPr>
          <p:cNvGrpSpPr/>
          <p:nvPr/>
        </p:nvGrpSpPr>
        <p:grpSpPr>
          <a:xfrm>
            <a:off x="3779912" y="3140968"/>
            <a:ext cx="5243142" cy="3646413"/>
            <a:chOff x="4620063" y="1700808"/>
            <a:chExt cx="4349197" cy="273699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1AE964C8-267B-40C1-810B-7D524A251A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035" t="14812" r="18875"/>
            <a:stretch/>
          </p:blipFill>
          <p:spPr>
            <a:xfrm>
              <a:off x="4620063" y="1700808"/>
              <a:ext cx="4349197" cy="2736995"/>
            </a:xfrm>
            <a:prstGeom prst="rect">
              <a:avLst/>
            </a:prstGeom>
            <a:ln w="38100">
              <a:solidFill>
                <a:srgbClr val="7030A0"/>
              </a:solidFill>
            </a:ln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CD7053DF-2893-4E20-8FCA-CCA5FDE8F4B8}"/>
                </a:ext>
              </a:extLst>
            </p:cNvPr>
            <p:cNvSpPr txBox="1"/>
            <p:nvPr/>
          </p:nvSpPr>
          <p:spPr>
            <a:xfrm>
              <a:off x="6471717" y="1841190"/>
              <a:ext cx="1013419" cy="40011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2000" b="1" dirty="0"/>
                <a:t>Ноябрь</a:t>
              </a:r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32AD768D-EDF9-4D54-84F3-15BA52BCA5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3708945"/>
            <a:ext cx="922662" cy="141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25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16762BB-880E-41DB-8A73-D0A719B28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48" y="4173415"/>
            <a:ext cx="4013096" cy="263996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CDC7EE56-336B-41FA-A0F6-10C74DBA9BA0}"/>
              </a:ext>
            </a:extLst>
          </p:cNvPr>
          <p:cNvSpPr/>
          <p:nvPr/>
        </p:nvSpPr>
        <p:spPr>
          <a:xfrm>
            <a:off x="72008" y="1366458"/>
            <a:ext cx="8964488" cy="271061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20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Декабрь</a:t>
            </a:r>
            <a:endParaRPr lang="ru-RU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Пришло 90 покупателей, из них: детей – 60 человек, мам – 20 человек, пап – 10 человек.</a:t>
            </a:r>
          </a:p>
          <a:p>
            <a:pPr algn="just">
              <a:lnSpc>
                <a:spcPct val="107000"/>
              </a:lnSpc>
            </a:pP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Продали – сказок -  80 штук, рецептов – 60 штук, книг про стройку – 40 штук.</a:t>
            </a:r>
          </a:p>
          <a:p>
            <a:pPr algn="just">
              <a:lnSpc>
                <a:spcPct val="107000"/>
              </a:lnSpc>
            </a:pPr>
            <a:r>
              <a:rPr lang="ru-RU" sz="20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Январь</a:t>
            </a:r>
            <a:endParaRPr lang="ru-RU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Пришло 90 покупателей, из них: детей – 30 человек, мам – 50 человек, пап – 10 человек.</a:t>
            </a:r>
          </a:p>
          <a:p>
            <a:pPr algn="just">
              <a:lnSpc>
                <a:spcPct val="107000"/>
              </a:lnSpc>
            </a:pP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Продали – сказок -  40 штук, рецептов – 80 штук, книг о стройке – 30 штук.</a:t>
            </a:r>
            <a:endParaRPr lang="ru-RU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3AC72E8-6592-4BB5-B272-06109608F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2804" y="4173415"/>
            <a:ext cx="4885700" cy="263996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D5D3317C-CF7D-47FB-B470-2290FDB6305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700"/>
              </a:lnSpc>
            </a:pPr>
            <a:r>
              <a:rPr lang="ru-RU" sz="34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8. Самостоятельная работа. Выполнение заданий по теме деловой игры.</a:t>
            </a:r>
          </a:p>
        </p:txBody>
      </p:sp>
    </p:spTree>
    <p:extLst>
      <p:ext uri="{BB962C8B-B14F-4D97-AF65-F5344CB8AC3E}">
        <p14:creationId xmlns:p14="http://schemas.microsoft.com/office/powerpoint/2010/main" val="3797488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ECCABEBF-6AAD-4B0C-80D3-894148A5265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700"/>
              </a:lnSpc>
            </a:pPr>
            <a:r>
              <a:rPr lang="ru-RU" sz="34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8. Самостоятельная работа. Выполнение заданий по теме деловой игры.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906011C7-EC52-4E42-95AD-9B815AA4B2CA}"/>
              </a:ext>
            </a:extLst>
          </p:cNvPr>
          <p:cNvSpPr/>
          <p:nvPr/>
        </p:nvSpPr>
        <p:spPr>
          <a:xfrm>
            <a:off x="35496" y="1539585"/>
            <a:ext cx="4032448" cy="52737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Февраль</a:t>
            </a:r>
            <a:endParaRPr lang="ru-RU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Пришло 90 покупателей, из них: детей – 10 человек, мам – 20 человек, пап– 60 человек.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Продали – сказок -  20 штук, рецептов – 40 штук, книг о стройке – 80 штук.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Март</a:t>
            </a:r>
            <a:endParaRPr lang="ru-RU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Пришло 90 покупателей, из них: детей – 50 человек, мам –10 человек, пап – 30 человек.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Продали – сказок -  60 штук, рецептов– 20 штук, книг о стройке – 50 штук.</a:t>
            </a:r>
            <a:endParaRPr lang="ru-RU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E0583A47-4DD6-4C9C-88FA-2451C851F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1506142"/>
            <a:ext cx="4866798" cy="262709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3C36B4FC-251D-41F2-9915-4F708195C2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4186285"/>
            <a:ext cx="4896544" cy="262709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0863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C4F086C2-6F2E-4C8D-8C8B-09E7EC4696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839" y="1278313"/>
            <a:ext cx="4781433" cy="268671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EA005BD2-AABF-4804-904C-F4ACD6AF9FC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79601" cy="119368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700"/>
              </a:lnSpc>
            </a:pPr>
            <a:r>
              <a:rPr lang="ru-RU" sz="34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Проверка, анализ, представление результатов.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7E068EC-CADD-4332-9CB0-A02F62CCAE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39952" y="4106669"/>
            <a:ext cx="4939834" cy="2669104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33000BC3-BA81-40B4-B906-5002F21225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05" y="4106669"/>
            <a:ext cx="3829324" cy="2645868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E4B73B1-B752-49CD-A8E3-A0F2E344CDB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r="24011"/>
          <a:stretch/>
        </p:blipFill>
        <p:spPr>
          <a:xfrm flipH="1">
            <a:off x="6948264" y="5229200"/>
            <a:ext cx="2128762" cy="1523337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7260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79C4A9D-9144-4A25-A6E9-39032788F96E}"/>
              </a:ext>
            </a:extLst>
          </p:cNvPr>
          <p:cNvSpPr txBox="1">
            <a:spLocks/>
          </p:cNvSpPr>
          <p:nvPr/>
        </p:nvSpPr>
        <p:spPr>
          <a:xfrm>
            <a:off x="817" y="-27384"/>
            <a:ext cx="9179601" cy="14176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100" b="1" spc="-30" dirty="0">
                <a:latin typeface="Arial Black" panose="020B0A04020102020204" pitchFamily="34" charset="0"/>
              </a:rPr>
              <a:t>9. Диагностирование результативности работы, самооценка. Работа с системой голосования </a:t>
            </a:r>
            <a:r>
              <a:rPr lang="ru-RU" sz="3100" b="1" spc="-30" dirty="0" err="1">
                <a:latin typeface="Arial Black" panose="020B0A04020102020204" pitchFamily="34" charset="0"/>
              </a:rPr>
              <a:t>Smart</a:t>
            </a:r>
            <a:r>
              <a:rPr lang="ru-RU" sz="3100" b="1" spc="-30" dirty="0"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E076D974-AF1F-4AAC-8B93-5952A728F38D}"/>
              </a:ext>
            </a:extLst>
          </p:cNvPr>
          <p:cNvSpPr/>
          <p:nvPr/>
        </p:nvSpPr>
        <p:spPr>
          <a:xfrm>
            <a:off x="0" y="1425411"/>
            <a:ext cx="9117991" cy="2677656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ТЕСТ</a:t>
            </a:r>
            <a:r>
              <a:rPr lang="ru-RU" sz="2400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:  </a:t>
            </a:r>
          </a:p>
          <a:p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1.</a:t>
            </a:r>
            <a:r>
              <a:rPr lang="ru-RU" sz="2400" dirty="0"/>
              <a:t> </a:t>
            </a:r>
            <a:r>
              <a:rPr lang="ru-RU" sz="2400" b="1" dirty="0"/>
              <a:t>ДИАГРАММЫ</a:t>
            </a:r>
            <a:r>
              <a:rPr lang="ru-RU" sz="2400" dirty="0"/>
              <a:t> </a:t>
            </a:r>
          </a:p>
          <a:p>
            <a:r>
              <a:rPr lang="ru-RU" sz="2400" dirty="0"/>
              <a:t>• Необходимы в экономике, потому что они позволяют отслеживать и видеть взаимосвязь между категориями покупателей и тем сколько и что именно из продукции они покупают.</a:t>
            </a:r>
          </a:p>
          <a:p>
            <a:r>
              <a:rPr lang="ru-RU" sz="2400" dirty="0"/>
              <a:t>• Не нужны в экономике, потому что нужно считать только полученные деньги и не нужно уделять внимание таким мелочам.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9473224-BE32-4566-A517-67A192533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29" y="4221088"/>
            <a:ext cx="4815619" cy="2561408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73AA2F7-7909-4247-B7D3-7BF5AE0B4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4384057"/>
            <a:ext cx="3915011" cy="2213295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33567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xmlns="" id="{F311DBC4-0272-41DA-9B90-9CE8F51394CC}"/>
              </a:ext>
            </a:extLst>
          </p:cNvPr>
          <p:cNvSpPr txBox="1">
            <a:spLocks/>
          </p:cNvSpPr>
          <p:nvPr/>
        </p:nvSpPr>
        <p:spPr>
          <a:xfrm>
            <a:off x="27637" y="3412080"/>
            <a:ext cx="9072117" cy="3371584"/>
          </a:xfrm>
          <a:prstGeom prst="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ТЕСТ: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2.</a:t>
            </a:r>
            <a:r>
              <a:rPr lang="ru-RU" sz="2400" dirty="0"/>
              <a:t> Из этой диаграммы видно, что количество проданных товаров зависит от количества покупателей? – Да; - Нет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3.</a:t>
            </a:r>
            <a:r>
              <a:rPr lang="ru-RU" sz="2400" dirty="0"/>
              <a:t> Правильно ли построена диаграмма, если сказано, что в этот день пришло больше всего мам? – Да; - Нет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4.</a:t>
            </a:r>
            <a:r>
              <a:rPr lang="ru-RU" sz="2400" dirty="0"/>
              <a:t> Как вы думаете, а должны ли бизнесмены уметь работать с диаграммами?- Да; - Нет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5. </a:t>
            </a:r>
            <a:r>
              <a:rPr lang="ru-RU" sz="2400" dirty="0"/>
              <a:t>А теперь вы хотите стать бизнесменами? – Да; - Нет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E807CC9-649F-4F7B-BF80-F74EC3103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8608" y="74337"/>
            <a:ext cx="4089473" cy="3210647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B23D544-A283-44DA-A242-D10CBB9824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6096" y="94532"/>
            <a:ext cx="3099296" cy="3190452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5E30429-D2BF-4E26-8A21-5F7BF143C0A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11081" r="48028" b="13791"/>
          <a:stretch/>
        </p:blipFill>
        <p:spPr>
          <a:xfrm>
            <a:off x="4572000" y="1787635"/>
            <a:ext cx="1329215" cy="1641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09374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E379198F-0518-44B3-9B8C-DCA8922D757F}"/>
              </a:ext>
            </a:extLst>
          </p:cNvPr>
          <p:cNvSpPr txBox="1">
            <a:spLocks/>
          </p:cNvSpPr>
          <p:nvPr/>
        </p:nvSpPr>
        <p:spPr>
          <a:xfrm>
            <a:off x="817" y="-27384"/>
            <a:ext cx="9179601" cy="129614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4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10. Подведение итогов занятия, рефлексия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B717754-D984-4EAC-BC0B-B9FDDC6742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727"/>
          <a:stretch/>
        </p:blipFill>
        <p:spPr>
          <a:xfrm>
            <a:off x="138791" y="1402099"/>
            <a:ext cx="5873369" cy="2674973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85C7D75-4E82-43BA-B8D1-596AEB1AAE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9" t="16286"/>
          <a:stretch/>
        </p:blipFill>
        <p:spPr>
          <a:xfrm>
            <a:off x="2915816" y="3861048"/>
            <a:ext cx="6161448" cy="2922073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52400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46856" y="2060848"/>
            <a:ext cx="8229600" cy="20447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/>
              <a:t>Вам нужно подумать как изменится ситуация в апреле, если вы учтёте рекомендации своих партнёров (реклама, скидки, акции…) и самостоятельно построить диаграммы.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1792450C-64AB-46E9-B677-4737B4D74BE4}"/>
              </a:ext>
            </a:extLst>
          </p:cNvPr>
          <p:cNvSpPr txBox="1">
            <a:spLocks/>
          </p:cNvSpPr>
          <p:nvPr/>
        </p:nvSpPr>
        <p:spPr>
          <a:xfrm>
            <a:off x="0" y="-27384"/>
            <a:ext cx="9179601" cy="11262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b="1" spc="-3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11. Домашнее задание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A37A0CA5-F7E4-4C90-8BBE-F4D193E6A2D1}"/>
              </a:ext>
            </a:extLst>
          </p:cNvPr>
          <p:cNvGrpSpPr/>
          <p:nvPr/>
        </p:nvGrpSpPr>
        <p:grpSpPr>
          <a:xfrm>
            <a:off x="372300" y="4515261"/>
            <a:ext cx="8434999" cy="2291973"/>
            <a:chOff x="601496" y="4523521"/>
            <a:chExt cx="8434999" cy="2291973"/>
          </a:xfrm>
        </p:grpSpPr>
        <p:pic>
          <p:nvPicPr>
            <p:cNvPr id="14" name="Picture 4">
              <a:extLst>
                <a:ext uri="{FF2B5EF4-FFF2-40B4-BE49-F238E27FC236}">
                  <a16:creationId xmlns:a16="http://schemas.microsoft.com/office/drawing/2014/main" xmlns="" id="{DCFF9E11-C847-44C6-9438-13FA2BE85AE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821" r="50371" b="25297"/>
            <a:stretch/>
          </p:blipFill>
          <p:spPr bwMode="auto">
            <a:xfrm>
              <a:off x="3216825" y="5349851"/>
              <a:ext cx="3018010" cy="1205846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xmlns="" id="{683F7F96-98DA-4175-9A5B-C37FB2B1E9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78" r="50371" b="76140"/>
            <a:stretch/>
          </p:blipFill>
          <p:spPr bwMode="auto">
            <a:xfrm>
              <a:off x="601496" y="5349851"/>
              <a:ext cx="2615329" cy="1205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xmlns="" id="{8E944888-3058-4DAC-8C67-A211F0A749AB}"/>
                </a:ext>
              </a:extLst>
            </p:cNvPr>
            <p:cNvSpPr/>
            <p:nvPr/>
          </p:nvSpPr>
          <p:spPr>
            <a:xfrm>
              <a:off x="6234834" y="5349851"/>
              <a:ext cx="2801661" cy="12058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xmlns="" id="{E089CA40-2830-4F41-A06C-1B0ACE42E03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608" r="76466" b="27195"/>
            <a:stretch/>
          </p:blipFill>
          <p:spPr bwMode="auto">
            <a:xfrm>
              <a:off x="7092280" y="5798352"/>
              <a:ext cx="557647" cy="573782"/>
            </a:xfrm>
            <a:prstGeom prst="rect">
              <a:avLst/>
            </a:prstGeom>
            <a:scene3d>
              <a:camera prst="isometricOffAxis2Top"/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xmlns="" id="{34E1247A-2615-4600-9A99-B0D973A44E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6858" y="4523521"/>
              <a:ext cx="2291973" cy="22919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>
              <a:extLst>
                <a:ext uri="{FF2B5EF4-FFF2-40B4-BE49-F238E27FC236}">
                  <a16:creationId xmlns:a16="http://schemas.microsoft.com/office/drawing/2014/main" xmlns="" id="{3B277BF9-A654-4153-8BA5-8F2CA7EF5FB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78" r="74967" b="76140"/>
            <a:stretch/>
          </p:blipFill>
          <p:spPr bwMode="auto">
            <a:xfrm rot="12029874" flipH="1">
              <a:off x="7621733" y="6078700"/>
              <a:ext cx="463103" cy="2287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470148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A2D8105-9030-45B4-B14A-CA4073BC64C1}"/>
              </a:ext>
            </a:extLst>
          </p:cNvPr>
          <p:cNvSpPr/>
          <p:nvPr/>
        </p:nvSpPr>
        <p:spPr>
          <a:xfrm>
            <a:off x="0" y="0"/>
            <a:ext cx="9144000" cy="249289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319463" marR="0" lvl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муниципальное автономное общеобразовательное учреждение города Новосибирска</a:t>
            </a:r>
          </a:p>
          <a:p>
            <a:pPr marL="3319463" marR="0" lvl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uLnTx/>
                <a:uFillTx/>
                <a:latin typeface="Calibri"/>
                <a:ea typeface="+mn-ea"/>
                <a:cs typeface="Times New Roman" pitchFamily="18" charset="0"/>
              </a:rPr>
              <a:t>"ГИМНАЗИЯ № 12"  </a:t>
            </a:r>
            <a:r>
              <a:rPr lang="en-US" sz="2800" b="0" i="0" u="none" strike="noStrike" dirty="0">
                <a:solidFill>
                  <a:schemeClr val="bg1"/>
                </a:solidFill>
                <a:effectLst/>
                <a:latin typeface="Roboto-Regular"/>
              </a:rPr>
              <a:t>http://www.g_12.edu54.ru</a:t>
            </a:r>
            <a:endParaRPr kumimoji="0" lang="ru-RU" altLang="ru-RU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alibri"/>
              <a:ea typeface="+mn-ea"/>
              <a:cs typeface="Times New Roman" pitchFamily="18" charset="0"/>
            </a:endParaRPr>
          </a:p>
        </p:txBody>
      </p:sp>
      <p:pic>
        <p:nvPicPr>
          <p:cNvPr id="3" name="Рисунок 2" descr="гимназия.jpg">
            <a:extLst>
              <a:ext uri="{FF2B5EF4-FFF2-40B4-BE49-F238E27FC236}">
                <a16:creationId xmlns:a16="http://schemas.microsoft.com/office/drawing/2014/main" xmlns="" id="{2C9E2526-BB41-42D2-87F9-7C30FF44E4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6693"/>
            <a:ext cx="3126219" cy="2241807"/>
          </a:xfrm>
          <a:prstGeom prst="rect">
            <a:avLst/>
          </a:prstGeom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23BC8F42-37DA-4F64-9C02-69F5D0400ADB}"/>
              </a:ext>
            </a:extLst>
          </p:cNvPr>
          <p:cNvSpPr/>
          <p:nvPr/>
        </p:nvSpPr>
        <p:spPr>
          <a:xfrm>
            <a:off x="107504" y="2564904"/>
            <a:ext cx="5450092" cy="1655804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8000">
                <a:srgbClr val="DCFFB9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Autofit/>
          </a:bodyPr>
          <a:lstStyle/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Мищенко Светлана Валерьевна  </a:t>
            </a:r>
          </a:p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учитель начальных классов </a:t>
            </a:r>
          </a:p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высшей квалификационной категории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85A32658-8DF8-4734-9914-B2CD85DE313B}"/>
              </a:ext>
            </a:extLst>
          </p:cNvPr>
          <p:cNvSpPr/>
          <p:nvPr/>
        </p:nvSpPr>
        <p:spPr>
          <a:xfrm>
            <a:off x="107504" y="4293096"/>
            <a:ext cx="5450092" cy="1357882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8000">
                <a:srgbClr val="DCFFB9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 fontScale="92500"/>
          </a:bodyPr>
          <a:lstStyle/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latin typeface="Segoe Print" panose="02000600000000000000" pitchFamily="2" charset="0"/>
                <a:cs typeface="Times New Roman"/>
              </a:rPr>
              <a:t>Образование: высшее, Новосибирский Государственный Педагогический Университет</a:t>
            </a:r>
            <a:r>
              <a:rPr lang="ru-RU" sz="3200" dirty="0">
                <a:solidFill>
                  <a:schemeClr val="dk1"/>
                </a:solidFill>
                <a:latin typeface="+mj-lt"/>
                <a:cs typeface="Times New Roman"/>
              </a:rPr>
              <a:t> 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xmlns="" id="{107A400C-772C-499F-8838-052332CF7890}"/>
              </a:ext>
            </a:extLst>
          </p:cNvPr>
          <p:cNvSpPr/>
          <p:nvPr/>
        </p:nvSpPr>
        <p:spPr>
          <a:xfrm>
            <a:off x="107504" y="5733256"/>
            <a:ext cx="5450092" cy="1066224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8000">
                <a:srgbClr val="DCFFB9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rgbClr val="7030A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 fontScale="85000" lnSpcReduction="20000"/>
          </a:bodyPr>
          <a:lstStyle/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latin typeface="Segoe Print" panose="02000600000000000000" pitchFamily="2" charset="0"/>
                <a:cs typeface="Times New Roman"/>
              </a:rPr>
              <a:t>Педагогический стаж: </a:t>
            </a:r>
            <a:r>
              <a:rPr lang="ru-RU" sz="2400" b="1" dirty="0">
                <a:cs typeface="Times New Roman"/>
              </a:rPr>
              <a:t>32</a:t>
            </a:r>
            <a:r>
              <a:rPr lang="ru-RU" sz="2400" b="1" dirty="0">
                <a:latin typeface="Segoe Print" panose="02000600000000000000" pitchFamily="2" charset="0"/>
                <a:cs typeface="Times New Roman"/>
              </a:rPr>
              <a:t> года</a:t>
            </a:r>
          </a:p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ru-RU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Телефон: </a:t>
            </a:r>
            <a:r>
              <a:rPr lang="ru-RU" sz="2400" b="1" dirty="0">
                <a:solidFill>
                  <a:schemeClr val="dk1"/>
                </a:solidFill>
                <a:cs typeface="Times New Roman"/>
              </a:rPr>
              <a:t>8 913 913 39 42 </a:t>
            </a:r>
          </a:p>
          <a:p>
            <a:pPr>
              <a:spcBef>
                <a:spcPct val="20000"/>
              </a:spcBef>
              <a:buClr>
                <a:srgbClr val="0070C0"/>
              </a:buClr>
            </a:pPr>
            <a:r>
              <a:rPr lang="en-US" sz="2400" b="1" dirty="0">
                <a:solidFill>
                  <a:schemeClr val="dk1"/>
                </a:solidFill>
                <a:latin typeface="Segoe Print" panose="02000600000000000000" pitchFamily="2" charset="0"/>
                <a:cs typeface="Times New Roman"/>
              </a:rPr>
              <a:t>@mail</a:t>
            </a:r>
            <a:r>
              <a:rPr lang="ru-RU" sz="2400" b="1" dirty="0">
                <a:latin typeface="Segoe Print" panose="02000600000000000000" pitchFamily="2" charset="0"/>
                <a:cs typeface="Times New Roman"/>
              </a:rPr>
              <a:t>: </a:t>
            </a:r>
            <a:r>
              <a:rPr lang="en-US" sz="2400" b="0" i="0" dirty="0">
                <a:solidFill>
                  <a:srgbClr val="0000F1"/>
                </a:solidFill>
                <a:effectLst/>
                <a:latin typeface="Arial" panose="020B0604020202020204" pitchFamily="34" charset="0"/>
                <a:hlinkClick r:id="rId3"/>
              </a:rPr>
              <a:t>sweta201071@rambler.ru</a:t>
            </a:r>
            <a:endParaRPr lang="ru-RU" sz="2400" dirty="0">
              <a:solidFill>
                <a:schemeClr val="dk1"/>
              </a:solidFill>
              <a:latin typeface="+mj-lt"/>
              <a:cs typeface="Times New Roman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xmlns="" id="{878BAF04-733C-42BC-8091-21FEE9F17F37}"/>
              </a:ext>
            </a:extLst>
          </p:cNvPr>
          <p:cNvSpPr/>
          <p:nvPr/>
        </p:nvSpPr>
        <p:spPr>
          <a:xfrm>
            <a:off x="5652120" y="2636912"/>
            <a:ext cx="3384376" cy="4104456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8000">
                <a:srgbClr val="DCFFB9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rgbClr val="00B0F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Autofit/>
          </a:bodyPr>
          <a:lstStyle/>
          <a:p>
            <a:pPr>
              <a:spcBef>
                <a:spcPct val="20000"/>
              </a:spcBef>
              <a:buClr>
                <a:srgbClr val="0070C0"/>
              </a:buClr>
            </a:pPr>
            <a:endParaRPr lang="ru-RU" sz="2400" b="1" dirty="0">
              <a:solidFill>
                <a:schemeClr val="dk1"/>
              </a:solidFill>
              <a:latin typeface="Segoe Print" panose="02000600000000000000" pitchFamily="2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497565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71F24046-8467-4A31-9F59-C2629C382ED4}"/>
              </a:ext>
            </a:extLst>
          </p:cNvPr>
          <p:cNvGrpSpPr/>
          <p:nvPr/>
        </p:nvGrpSpPr>
        <p:grpSpPr>
          <a:xfrm>
            <a:off x="89756" y="542926"/>
            <a:ext cx="8964488" cy="2958082"/>
            <a:chOff x="89756" y="758950"/>
            <a:chExt cx="8964488" cy="2958082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116EB06A-0ABF-4F8E-AA22-43E09A35FF8F}"/>
                </a:ext>
              </a:extLst>
            </p:cNvPr>
            <p:cNvSpPr/>
            <p:nvPr/>
          </p:nvSpPr>
          <p:spPr>
            <a:xfrm>
              <a:off x="89756" y="758950"/>
              <a:ext cx="8964488" cy="2958082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F9BCB1C9-F754-4B99-8C33-CDBB0616F3FF}"/>
                </a:ext>
              </a:extLst>
            </p:cNvPr>
            <p:cNvSpPr txBox="1"/>
            <p:nvPr/>
          </p:nvSpPr>
          <p:spPr>
            <a:xfrm>
              <a:off x="2753036" y="934432"/>
              <a:ext cx="6229200" cy="26776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/>
              <a:r>
                <a:rPr lang="ru-RU" sz="2400" b="0" i="1" dirty="0">
                  <a:solidFill>
                    <a:srgbClr val="000000"/>
                  </a:solidFill>
                  <a:effectLst/>
                </a:rPr>
                <a:t>«Игра - это огромное светлое окно, через которое в духовный мир ребенка вливается живительный поток представлений, понятий об окружающем мире. Игра - это искра, зажигающая огонек пытливости и любознательности.»</a:t>
              </a:r>
            </a:p>
            <a:p>
              <a:pPr algn="r"/>
              <a:r>
                <a:rPr lang="ru-RU" sz="2400" b="0" i="1" dirty="0">
                  <a:solidFill>
                    <a:srgbClr val="000000"/>
                  </a:solidFill>
                  <a:effectLst/>
                </a:rPr>
                <a:t>Сухомлинский В. А.</a:t>
              </a:r>
            </a:p>
          </p:txBody>
        </p:sp>
        <p:pic>
          <p:nvPicPr>
            <p:cNvPr id="3074" name="Picture 2">
              <a:extLst>
                <a:ext uri="{FF2B5EF4-FFF2-40B4-BE49-F238E27FC236}">
                  <a16:creationId xmlns:a16="http://schemas.microsoft.com/office/drawing/2014/main" xmlns="" id="{33FE9457-75EA-4074-BEF7-DA2C7B16DAD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0" r="4241"/>
            <a:stretch/>
          </p:blipFill>
          <p:spPr bwMode="auto">
            <a:xfrm>
              <a:off x="125252" y="825202"/>
              <a:ext cx="2592288" cy="280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3F9615B-6CBD-43AF-BA7E-A4A35AC622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3676490"/>
            <a:ext cx="5602659" cy="2958082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22641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5242</TotalTime>
  <Words>1182</Words>
  <Application>Microsoft Office PowerPoint</Application>
  <PresentationFormat>Экран (4:3)</PresentationFormat>
  <Paragraphs>118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1_Тема Office</vt:lpstr>
      <vt:lpstr>Презентация PowerPoint</vt:lpstr>
      <vt:lpstr>Презентация PowerPoint</vt:lpstr>
      <vt:lpstr>Авторский педагогический проект «Современные подходы в обучении и воспитании младших школьников»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Занятие</dc:title>
  <dc:creator>RePack by Diakov</dc:creator>
  <cp:lastModifiedBy>RePack by Diakov</cp:lastModifiedBy>
  <cp:revision>184</cp:revision>
  <dcterms:created xsi:type="dcterms:W3CDTF">2022-12-07T02:30:38Z</dcterms:created>
  <dcterms:modified xsi:type="dcterms:W3CDTF">2025-02-27T01:40:42Z</dcterms:modified>
</cp:coreProperties>
</file>