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7" r:id="rId11"/>
    <p:sldId id="266" r:id="rId12"/>
    <p:sldId id="268" r:id="rId13"/>
    <p:sldId id="265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20.04.2023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A%D0%BE%D0%BC%D0%BF%D0%B5%D1%82%D0%B5%D0%BD%D1%82%D0%BD%D0%BE%D1%81%D1%82%D1%8C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ito.edu.ru/2004/Moscow/Late/Late-0-4937.html" TargetMode="External"/><Relationship Id="rId2" Type="http://schemas.openxmlformats.org/officeDocument/2006/relationships/hyperlink" Target="http://odiplom.ru/lab/informacionno-kommunikativnye-tehnologii.html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onsultant.ru/cons/cgi/online.cgi?req=doc&amp;base=LAW&amp;n=116278&amp;fld=134&amp;dst=100070,0&amp;rnd=0.4825954702649733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consultant.ru/cons/cgi/online.cgi?req=doc&amp;base=LAW&amp;n=203805&amp;rnd=143E1D4C088CD20EBFEB8CCA9068B9E1&amp;dst=100010&amp;fld=134" TargetMode="External"/><Relationship Id="rId5" Type="http://schemas.openxmlformats.org/officeDocument/2006/relationships/image" Target="../media/image13.png"/><Relationship Id="rId4" Type="http://schemas.openxmlformats.org/officeDocument/2006/relationships/hyperlink" Target="https://infourok.ru/prezentaciya-po-teme-ikt-kompetencii-pedagoga-911971.html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odiplom.ru/lab/ikt-kompetentnost.html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rorb.ru/files/magazineIRO/2011_2/7.pdf" TargetMode="External"/><Relationship Id="rId2" Type="http://schemas.openxmlformats.org/officeDocument/2006/relationships/hyperlink" Target="http://www.consultant.ru/cons/cgi/online.cgi?req=doc&amp;base=LAW&amp;n=116278&amp;fld=134&amp;dst=100070,0&amp;rnd=0.4825954702649733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odiplom.ru/lab/informacionno-kommunikativnye-tehnologii.html" TargetMode="External"/><Relationship Id="rId5" Type="http://schemas.openxmlformats.org/officeDocument/2006/relationships/hyperlink" Target="https://infourok.ru/prezentaciya-po-teme-ikt-kompetencii-pedagoga-911971.html" TargetMode="External"/><Relationship Id="rId4" Type="http://schemas.openxmlformats.org/officeDocument/2006/relationships/hyperlink" Target="http://lbz.ru/gazeta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24744"/>
            <a:ext cx="8229600" cy="151216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Тема </a:t>
            </a:r>
            <a:r>
              <a:rPr lang="ru-RU" sz="27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7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Информационно -коммуникационные технологии в работе современного педагога, как основная составляющая его профессиональной компетентности»</a:t>
            </a:r>
            <a:r>
              <a:rPr lang="ru-RU" sz="1800" b="1" i="1" dirty="0" smtClean="0">
                <a:solidFill>
                  <a:srgbClr val="7030A0"/>
                </a:solidFill>
              </a:rPr>
              <a:t/>
            </a:r>
            <a:br>
              <a:rPr lang="ru-RU" sz="1800" b="1" i="1" dirty="0" smtClean="0">
                <a:solidFill>
                  <a:srgbClr val="7030A0"/>
                </a:solidFill>
              </a:rPr>
            </a:br>
            <a:endParaRPr lang="ru-RU" sz="18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2924944"/>
            <a:ext cx="8229600" cy="2645648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sz="1800" i="1" dirty="0" smtClean="0"/>
          </a:p>
          <a:p>
            <a:pPr algn="ctr">
              <a:buNone/>
            </a:pP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1800" u="sng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Определение уровня ИКТ –компетентности педагогов 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ДОО</a:t>
            </a:r>
            <a:endParaRPr lang="ru-RU" sz="1800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1400" b="1" i="1" dirty="0" smtClean="0"/>
              <a:t>Подготовила</a:t>
            </a:r>
            <a:r>
              <a:rPr lang="ru-RU" sz="1400" b="1" i="1" dirty="0" smtClean="0"/>
              <a:t>:  </a:t>
            </a:r>
            <a:r>
              <a:rPr lang="ru-RU" sz="1400" b="1" i="1" dirty="0" smtClean="0"/>
              <a:t> </a:t>
            </a:r>
            <a:endParaRPr lang="ru-RU" sz="1400" b="1" i="1" dirty="0" smtClean="0"/>
          </a:p>
          <a:p>
            <a:pPr algn="ctr">
              <a:buNone/>
            </a:pPr>
            <a:r>
              <a:rPr lang="ru-RU" sz="1400" b="1" i="1" dirty="0" smtClean="0"/>
              <a:t>старший воспитатель </a:t>
            </a:r>
            <a:r>
              <a:rPr lang="ru-RU" sz="1400" b="1" i="1" dirty="0" smtClean="0"/>
              <a:t>МБДОУ детского сада № 2 «Теремок» </a:t>
            </a:r>
          </a:p>
          <a:p>
            <a:pPr algn="ctr">
              <a:buNone/>
            </a:pPr>
            <a:r>
              <a:rPr lang="ru-RU" sz="1400" b="1" i="1" dirty="0" smtClean="0"/>
              <a:t>Сафронова Марина Александровна</a:t>
            </a:r>
            <a:endParaRPr lang="ru-RU" sz="1400" b="1" dirty="0" smtClean="0"/>
          </a:p>
          <a:p>
            <a:pPr algn="ctr"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1jZJ5r6bA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14414" y="4500570"/>
            <a:ext cx="2147897" cy="203513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85786" y="1071546"/>
            <a:ext cx="771530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ru-RU" b="1" dirty="0" smtClean="0"/>
              <a:t> </a:t>
            </a:r>
            <a:r>
              <a:rPr lang="ru-RU" b="1" dirty="0" err="1" smtClean="0"/>
              <a:t>Компете́нтность</a:t>
            </a:r>
            <a:r>
              <a:rPr lang="ru-RU" dirty="0" smtClean="0"/>
              <a:t> — наличие знаний и опыта, необходимых для эффективной деятельности в заданной предметной области. </a:t>
            </a:r>
          </a:p>
          <a:p>
            <a:pPr algn="just"/>
            <a:endParaRPr lang="ru-RU" dirty="0" smtClean="0"/>
          </a:p>
          <a:p>
            <a:pPr algn="just">
              <a:buFont typeface="Wingdings" pitchFamily="2" charset="2"/>
              <a:buChar char="Ø"/>
            </a:pPr>
            <a:r>
              <a:rPr lang="ru-RU" dirty="0" smtClean="0"/>
              <a:t> </a:t>
            </a:r>
            <a:r>
              <a:rPr lang="ru-RU" b="1" dirty="0" smtClean="0"/>
              <a:t>Компетентность </a:t>
            </a:r>
            <a:r>
              <a:rPr lang="ru-RU" dirty="0" smtClean="0"/>
              <a:t>— потенциальная готовность решать задачи со знанием дела; включает в себя содержательный (знание) и процессуальный (умение) компоненты и предполагает знание существа проблемы и умение её решать; постоянное обновление знаний, владение новой информацией для успешного применения этих знаний в конкретных условиях, то есть обладание оперативным и мобильным знанием. </a:t>
            </a:r>
          </a:p>
          <a:p>
            <a:pPr algn="just">
              <a:buFont typeface="Wingdings" pitchFamily="2" charset="2"/>
              <a:buChar char="Ø"/>
            </a:pPr>
            <a:r>
              <a:rPr lang="ru-RU" dirty="0" smtClean="0"/>
              <a:t> </a:t>
            </a:r>
            <a:r>
              <a:rPr lang="ru-RU" b="1" dirty="0" smtClean="0"/>
              <a:t>Компетентность в педагогике</a:t>
            </a:r>
            <a:r>
              <a:rPr lang="ru-RU" dirty="0" smtClean="0"/>
              <a:t> — созидательная способность осуществлять тот или иной вид деятельности (в данном случае педагогической), при развивающейся дифференциации научных знаний в отраслевые научные знания, акцент делается на успешную подготовку педагогом обучающихся к самореализации.</a:t>
            </a:r>
            <a:endParaRPr lang="ru-RU" dirty="0"/>
          </a:p>
        </p:txBody>
      </p:sp>
      <p:pic>
        <p:nvPicPr>
          <p:cNvPr id="4" name="Рисунок 3" descr="rebemokkom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58016" y="4929198"/>
            <a:ext cx="1714512" cy="1714512"/>
          </a:xfrm>
          <a:prstGeom prst="rect">
            <a:avLst/>
          </a:prstGeom>
        </p:spPr>
      </p:pic>
      <p:pic>
        <p:nvPicPr>
          <p:cNvPr id="5" name="Рисунок 4">
            <a:hlinkClick r:id="rId3"/>
          </p:cNvPr>
          <p:cNvPicPr/>
          <p:nvPr/>
        </p:nvPicPr>
        <p:blipFill>
          <a:blip r:embed="rId4" cstate="print"/>
          <a:srcRect t="7066" r="87339" b="73234"/>
          <a:stretch>
            <a:fillRect/>
          </a:stretch>
        </p:blipFill>
        <p:spPr bwMode="auto">
          <a:xfrm>
            <a:off x="357158" y="142852"/>
            <a:ext cx="1071570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85720" y="1285860"/>
            <a:ext cx="8643998" cy="57246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solidFill>
                  <a:srgbClr val="7030A0"/>
                </a:solidFill>
              </a:rPr>
              <a:t>ИКТ-компетентность </a:t>
            </a:r>
            <a:r>
              <a:rPr lang="ru-RU" dirty="0" smtClean="0"/>
              <a:t>– использование различных информационных инструментов и эффективное применение их в педагогической деятельности *.</a:t>
            </a:r>
          </a:p>
          <a:p>
            <a:pPr algn="just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solidFill>
                  <a:srgbClr val="00B0F0"/>
                </a:solidFill>
              </a:rPr>
              <a:t> ИКТ-компетентность </a:t>
            </a:r>
            <a:r>
              <a:rPr lang="ru-RU" dirty="0" smtClean="0"/>
              <a:t>– это готовность и способность педагога самостоятельно и ответственно использовать эти технологии в своей профессиональной деятельности.**</a:t>
            </a:r>
            <a:br>
              <a:rPr lang="ru-RU" dirty="0" smtClean="0"/>
            </a:br>
            <a:endParaRPr lang="ru-RU" dirty="0" smtClean="0"/>
          </a:p>
          <a:p>
            <a:pPr algn="r"/>
            <a:r>
              <a:rPr lang="ru-RU" b="1" i="1" dirty="0" smtClean="0">
                <a:solidFill>
                  <a:srgbClr val="FF0000"/>
                </a:solidFill>
              </a:rPr>
              <a:t>Современный педагог  </a:t>
            </a:r>
          </a:p>
          <a:p>
            <a:pPr algn="r"/>
            <a:r>
              <a:rPr lang="ru-RU" b="1" i="1" dirty="0" smtClean="0">
                <a:solidFill>
                  <a:srgbClr val="FF0000"/>
                </a:solidFill>
              </a:rPr>
              <a:t>должны уметь в своей работе </a:t>
            </a:r>
          </a:p>
          <a:p>
            <a:pPr algn="r"/>
            <a:r>
              <a:rPr lang="ru-RU" b="1" i="1" dirty="0" smtClean="0">
                <a:solidFill>
                  <a:srgbClr val="FF0000"/>
                </a:solidFill>
              </a:rPr>
              <a:t>пользоваться основными</a:t>
            </a:r>
          </a:p>
          <a:p>
            <a:pPr algn="r"/>
            <a:r>
              <a:rPr lang="ru-RU" b="1" i="1" dirty="0" smtClean="0">
                <a:solidFill>
                  <a:srgbClr val="FF0000"/>
                </a:solidFill>
              </a:rPr>
              <a:t> структурными элементами</a:t>
            </a:r>
          </a:p>
          <a:p>
            <a:pPr algn="r"/>
            <a:r>
              <a:rPr lang="ru-RU" b="1" i="1" dirty="0" smtClean="0">
                <a:solidFill>
                  <a:srgbClr val="FF0000"/>
                </a:solidFill>
              </a:rPr>
              <a:t> информационно-</a:t>
            </a:r>
          </a:p>
          <a:p>
            <a:pPr algn="r"/>
            <a:r>
              <a:rPr lang="ru-RU" b="1" i="1" dirty="0" smtClean="0">
                <a:solidFill>
                  <a:srgbClr val="FF0000"/>
                </a:solidFill>
              </a:rPr>
              <a:t>коммуникативных технологий</a:t>
            </a:r>
            <a:r>
              <a:rPr lang="ru-RU" i="1" dirty="0" smtClean="0"/>
              <a:t>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  <a:p>
            <a:pPr algn="just">
              <a:buFont typeface="Arial" charset="0"/>
              <a:buChar char="•"/>
            </a:pPr>
            <a:r>
              <a:rPr lang="ru-RU" sz="1200" dirty="0" smtClean="0"/>
              <a:t>Нестерова И.А. Информационно-коммуникативные технологии // Образовательная энциклопедия </a:t>
            </a:r>
            <a:r>
              <a:rPr lang="ru-RU" sz="1200" dirty="0" err="1" smtClean="0"/>
              <a:t>ODiplom.ru</a:t>
            </a:r>
            <a:r>
              <a:rPr lang="ru-RU" sz="1200" dirty="0" smtClean="0"/>
              <a:t> -  </a:t>
            </a:r>
            <a:r>
              <a:rPr lang="ru-RU" sz="1200" b="1" dirty="0" smtClean="0">
                <a:hlinkClick r:id="rId2"/>
              </a:rPr>
              <a:t>http://odiplom.ru/lab/informacionno-kommunikativnye-tehnologii.html</a:t>
            </a:r>
            <a:endParaRPr lang="ru-RU" sz="1200" b="1" dirty="0" smtClean="0"/>
          </a:p>
          <a:p>
            <a:pPr algn="just">
              <a:buFont typeface="Arial" charset="0"/>
              <a:buChar char="•"/>
            </a:pPr>
            <a:r>
              <a:rPr lang="ru-RU" sz="1200" b="1" dirty="0" smtClean="0"/>
              <a:t>** </a:t>
            </a:r>
            <a:r>
              <a:rPr lang="ru-RU" sz="1200" dirty="0" smtClean="0"/>
              <a:t>Горбунова Л.М., Семибратов, А.М. Построение системы повышения квалификации педагогов в области информационно-коммуникационных технологий на основе принципа </a:t>
            </a:r>
            <a:r>
              <a:rPr lang="ru-RU" sz="1200" dirty="0" err="1" smtClean="0"/>
              <a:t>распределенности</a:t>
            </a:r>
            <a:r>
              <a:rPr lang="ru-RU" sz="1200" dirty="0" smtClean="0"/>
              <a:t>. Конференция ИТО-2004 //  </a:t>
            </a:r>
            <a:r>
              <a:rPr lang="ru-RU" sz="1200" dirty="0" smtClean="0">
                <a:hlinkClick r:id="rId3"/>
              </a:rPr>
              <a:t>http://ito.edu.ru/2004/Moscow/Late/Late-0-4937.html</a:t>
            </a:r>
            <a:r>
              <a:rPr lang="ru-RU" sz="1200" dirty="0" smtClean="0"/>
              <a:t>.</a:t>
            </a:r>
          </a:p>
          <a:p>
            <a:pPr algn="just">
              <a:buFont typeface="Arial" charset="0"/>
              <a:buChar char="•"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" name="Рисунок 1" descr="hello_html_m7fc46b5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85852" y="3071810"/>
            <a:ext cx="3429024" cy="23093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7224" y="785794"/>
            <a:ext cx="7215238" cy="500066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Структура информационно-коммуникационных технологий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42910" y="1571612"/>
            <a:ext cx="2857520" cy="91440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Группы компьютерных программ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57224" y="5572140"/>
            <a:ext cx="2500330" cy="71438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Электронные словари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85786" y="4500570"/>
            <a:ext cx="2571768" cy="9144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Программы -тесты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14348" y="3357562"/>
            <a:ext cx="2643206" cy="107157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Текстовые, графические, </a:t>
            </a:r>
            <a:r>
              <a:rPr lang="ru-RU" dirty="0" err="1" smtClean="0"/>
              <a:t>мультимедийные</a:t>
            </a:r>
            <a:r>
              <a:rPr lang="ru-RU" dirty="0" smtClean="0"/>
              <a:t> редакторы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572264" y="2786058"/>
            <a:ext cx="2357454" cy="9144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Коммуникативные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</a:rPr>
              <a:t>сетевые службы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643702" y="4286256"/>
            <a:ext cx="2214578" cy="500066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Чат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714744" y="2786058"/>
            <a:ext cx="1714512" cy="9144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Internet  </a:t>
            </a:r>
            <a:r>
              <a:rPr lang="ru-RU" b="1" dirty="0" smtClean="0">
                <a:solidFill>
                  <a:schemeClr val="tx1"/>
                </a:solidFill>
              </a:rPr>
              <a:t>сайты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2" name="Стрелка влево 11"/>
          <p:cNvSpPr/>
          <p:nvPr/>
        </p:nvSpPr>
        <p:spPr>
          <a:xfrm rot="16200000">
            <a:off x="1646187" y="1997095"/>
            <a:ext cx="675516" cy="1824814"/>
          </a:xfrm>
          <a:prstGeom prst="leftArrow">
            <a:avLst>
              <a:gd name="adj1" fmla="val 50000"/>
              <a:gd name="adj2" fmla="val 47748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лево 12"/>
          <p:cNvSpPr/>
          <p:nvPr/>
        </p:nvSpPr>
        <p:spPr>
          <a:xfrm rot="16200000">
            <a:off x="7465239" y="3321843"/>
            <a:ext cx="428628" cy="1357322"/>
          </a:xfrm>
          <a:prstGeom prst="leftArrow">
            <a:avLst>
              <a:gd name="adj1" fmla="val 50000"/>
              <a:gd name="adj2" fmla="val 47748"/>
            </a:avLst>
          </a:prstGeom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Тройная стрелка влево/вправо/вверх 13"/>
          <p:cNvSpPr/>
          <p:nvPr/>
        </p:nvSpPr>
        <p:spPr>
          <a:xfrm>
            <a:off x="5429256" y="2571744"/>
            <a:ext cx="1071570" cy="850392"/>
          </a:xfrm>
          <a:prstGeom prst="leftRightUp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4857752" y="1571612"/>
            <a:ext cx="3286148" cy="100013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Сетевые ресурсы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6" name="Тройная стрелка влево/вправо/вверх 15"/>
          <p:cNvSpPr/>
          <p:nvPr/>
        </p:nvSpPr>
        <p:spPr>
          <a:xfrm>
            <a:off x="3500430" y="1285860"/>
            <a:ext cx="1357322" cy="1214446"/>
          </a:xfrm>
          <a:prstGeom prst="leftRightUp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6643702" y="5000636"/>
            <a:ext cx="2214578" cy="571504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Форумы 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715140" y="5786454"/>
            <a:ext cx="2143140" cy="628672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Конференции 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19" name="Рисунок 18" descr="chelovek-za-kompo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7620" y="4071942"/>
            <a:ext cx="2339976" cy="23399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857233"/>
            <a:ext cx="7858180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 smtClean="0"/>
              <a:t>Средства информационно-коммуникационных технологий(ИКТ)</a:t>
            </a:r>
            <a:endParaRPr lang="ru-RU" b="1" dirty="0"/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 l="33539" t="14561" r="13062" b="16060"/>
          <a:stretch>
            <a:fillRect/>
          </a:stretch>
        </p:blipFill>
        <p:spPr bwMode="auto">
          <a:xfrm>
            <a:off x="928662" y="1285860"/>
            <a:ext cx="7215238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img_s596278_0_6.jpg"/>
          <p:cNvPicPr>
            <a:picLocks noChangeAspect="1"/>
          </p:cNvPicPr>
          <p:nvPr/>
        </p:nvPicPr>
        <p:blipFill>
          <a:blip r:embed="rId3" cstate="print"/>
          <a:srcRect l="20117" t="23047" r="9570"/>
          <a:stretch>
            <a:fillRect/>
          </a:stretch>
        </p:blipFill>
        <p:spPr>
          <a:xfrm>
            <a:off x="2428860" y="1357298"/>
            <a:ext cx="5806066" cy="490866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MES_emblem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6" y="785794"/>
            <a:ext cx="1071570" cy="117337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571604" y="1357298"/>
            <a:ext cx="7286676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b="1" dirty="0" smtClean="0"/>
              <a:t>Приказ </a:t>
            </a:r>
            <a:r>
              <a:rPr lang="ru-RU" sz="1400" b="1" dirty="0" err="1" smtClean="0"/>
              <a:t>Минздравсоцразвития</a:t>
            </a:r>
            <a:r>
              <a:rPr lang="ru-RU" sz="1400" b="1" dirty="0" smtClean="0"/>
              <a:t> РФ от 26.08.2010 N 761н (ред. от 31.05.2011) "Об утверждении Единого квалификационного справочника должностей руководителей, специалистов и служащих, раздел "Квалификационные характеристики должностей работников образования" (Зарегистрировано в Минюсте РФ 06.10.2010 N 18638)</a:t>
            </a:r>
            <a:endParaRPr lang="ru-RU" sz="14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500166" y="4500570"/>
            <a:ext cx="7143800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1600" b="1" dirty="0" smtClean="0"/>
              <a:t>Должен знать: </a:t>
            </a:r>
            <a:r>
              <a:rPr lang="ru-RU" sz="1400" dirty="0" smtClean="0"/>
              <a:t>основы работы с текстовыми редакторами, электронными таблицами,  электронной почтой и браузерами,  </a:t>
            </a:r>
            <a:r>
              <a:rPr lang="ru-RU" sz="1400" dirty="0" err="1" smtClean="0"/>
              <a:t>мультимедийным</a:t>
            </a:r>
            <a:r>
              <a:rPr lang="ru-RU" sz="1400" dirty="0" smtClean="0"/>
              <a:t> оборудованием;</a:t>
            </a:r>
          </a:p>
          <a:p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500166" y="2571745"/>
            <a:ext cx="207170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Выдержки из ЕКС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500166" y="3000372"/>
            <a:ext cx="7215238" cy="98488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1600" b="1" dirty="0" smtClean="0"/>
              <a:t>Должностные обязанности: </a:t>
            </a:r>
            <a:r>
              <a:rPr lang="ru-RU" sz="1400" dirty="0" smtClean="0"/>
              <a:t>Способствует развитию общения обучающихся, воспитанников. Помогает обучающемуся, воспитаннику решать проблемы, возникающие в общении с товарищами, учителями, родителями (лицами, их заменяющими).</a:t>
            </a:r>
            <a:endParaRPr lang="ru-RU" sz="1400" dirty="0"/>
          </a:p>
        </p:txBody>
      </p:sp>
      <p:pic>
        <p:nvPicPr>
          <p:cNvPr id="11" name="Рисунок 10">
            <a:hlinkClick r:id="rId3"/>
          </p:cNvPr>
          <p:cNvPicPr/>
          <p:nvPr/>
        </p:nvPicPr>
        <p:blipFill>
          <a:blip r:embed="rId4" cstate="print"/>
          <a:srcRect l="8924" t="7697" r="77692" b="71136"/>
          <a:stretch>
            <a:fillRect/>
          </a:stretch>
        </p:blipFill>
        <p:spPr bwMode="auto">
          <a:xfrm>
            <a:off x="7786710" y="357166"/>
            <a:ext cx="1143008" cy="10001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1285852" y="3643314"/>
          <a:ext cx="6786610" cy="1785950"/>
        </p:xfrm>
        <a:graphic>
          <a:graphicData uri="http://schemas.openxmlformats.org/drawingml/2006/table">
            <a:tbl>
              <a:tblPr/>
              <a:tblGrid>
                <a:gridCol w="6786610"/>
              </a:tblGrid>
              <a:tr h="1785950">
                <a:tc>
                  <a:txBody>
                    <a:bodyPr/>
                    <a:lstStyle/>
                    <a:p>
                      <a:pPr marL="38100" marR="38100" algn="just" fontAlgn="t"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kumimoji="0" lang="ru-RU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Приказ Минтруда России от 18.10.2013 N 544н (ред. от 05.08.2016) "Об утверждении профессионального стандарта "Педагог </a:t>
                      </a:r>
                      <a:r>
                        <a:rPr lang="ru-RU" sz="1200" b="1" dirty="0" smtClean="0">
                          <a:latin typeface="Times New Roman"/>
                        </a:rPr>
                        <a:t>Выдержки из профессионального стандарта </a:t>
                      </a:r>
                    </a:p>
                    <a:p>
                      <a:pPr marL="38100" marR="38100" algn="just" fontAlgn="t"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ru-RU" sz="1200" b="0" dirty="0" smtClean="0">
                          <a:latin typeface="Times New Roman"/>
                        </a:rPr>
                        <a:t>владеть </a:t>
                      </a:r>
                      <a:r>
                        <a:rPr lang="ru-RU" sz="1200" b="0" dirty="0" err="1">
                          <a:latin typeface="Times New Roman"/>
                        </a:rPr>
                        <a:t>ИКТ-компетентностями</a:t>
                      </a:r>
                      <a:r>
                        <a:rPr lang="ru-RU" sz="1200" b="0" dirty="0">
                          <a:latin typeface="Times New Roman"/>
                        </a:rPr>
                        <a:t>, необходимыми и достаточными для планирования, реализации и оценки образовательной работы с детьми раннего и дошкольного </a:t>
                      </a:r>
                      <a:r>
                        <a:rPr lang="ru-RU" sz="1200" b="0" dirty="0" smtClean="0">
                          <a:latin typeface="Times New Roman"/>
                        </a:rPr>
                        <a:t>возраста</a:t>
                      </a:r>
                      <a:endParaRPr lang="ru-RU" sz="1000" b="0" dirty="0">
                        <a:latin typeface="Verdana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071546"/>
            <a:ext cx="8229600" cy="51033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400" dirty="0" smtClean="0"/>
              <a:t>Профессиональная педагогическая ИКТ -компетентность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1800" dirty="0" err="1" smtClean="0"/>
              <a:t>Общепользовательская</a:t>
            </a:r>
            <a:r>
              <a:rPr lang="ru-RU" sz="1800" dirty="0" smtClean="0"/>
              <a:t> ИКТ –компетентность</a:t>
            </a:r>
          </a:p>
          <a:p>
            <a:r>
              <a:rPr lang="ru-RU" sz="1800" dirty="0" smtClean="0"/>
              <a:t>Общепедагогическая ИКТ-компетентность</a:t>
            </a:r>
          </a:p>
          <a:p>
            <a:pPr algn="just"/>
            <a:r>
              <a:rPr lang="ru-RU" sz="1800" dirty="0" smtClean="0"/>
              <a:t>Предметно-педагогическая ИКТ-компетентность (отражающая профессиональную ИКТ-компетентность соответствующей области человеческой деятельности)</a:t>
            </a:r>
          </a:p>
          <a:p>
            <a:pPr>
              <a:buNone/>
            </a:pPr>
            <a:endParaRPr lang="ru-RU" sz="2000" dirty="0"/>
          </a:p>
        </p:txBody>
      </p:sp>
      <p:pic>
        <p:nvPicPr>
          <p:cNvPr id="4" name="Рисунок 3" descr="worldtradingacademy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29454" y="4643446"/>
            <a:ext cx="2357454" cy="2065130"/>
          </a:xfrm>
          <a:prstGeom prst="rect">
            <a:avLst/>
          </a:prstGeom>
        </p:spPr>
      </p:pic>
      <p:pic>
        <p:nvPicPr>
          <p:cNvPr id="5" name="Рисунок 4" descr="663971a26f489fd6e065b4bb9a0c302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4643446"/>
            <a:ext cx="1928826" cy="1931793"/>
          </a:xfrm>
          <a:prstGeom prst="rect">
            <a:avLst/>
          </a:prstGeom>
        </p:spPr>
      </p:pic>
      <p:pic>
        <p:nvPicPr>
          <p:cNvPr id="6" name="Рисунок 5">
            <a:hlinkClick r:id="rId4"/>
          </p:cNvPr>
          <p:cNvPicPr/>
          <p:nvPr/>
        </p:nvPicPr>
        <p:blipFill>
          <a:blip r:embed="rId5" cstate="print"/>
          <a:srcRect l="4735" t="6852" r="78907" b="85011"/>
          <a:stretch>
            <a:fillRect/>
          </a:stretch>
        </p:blipFill>
        <p:spPr bwMode="auto">
          <a:xfrm>
            <a:off x="3428992" y="5000636"/>
            <a:ext cx="2428892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>
            <a:hlinkClick r:id="rId6"/>
          </p:cNvPr>
          <p:cNvPicPr/>
          <p:nvPr/>
        </p:nvPicPr>
        <p:blipFill>
          <a:blip r:embed="rId7" cstate="print"/>
          <a:srcRect l="8510" t="7282" r="79067" b="71729"/>
          <a:stretch>
            <a:fillRect/>
          </a:stretch>
        </p:blipFill>
        <p:spPr bwMode="auto">
          <a:xfrm>
            <a:off x="214282" y="3500438"/>
            <a:ext cx="1214446" cy="121444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43042" y="857232"/>
            <a:ext cx="6429420" cy="40011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dirty="0" err="1" smtClean="0"/>
              <a:t>Общепользовательская</a:t>
            </a:r>
            <a:r>
              <a:rPr lang="ru-RU" sz="2000" dirty="0" smtClean="0"/>
              <a:t> ИКТ –компетентность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571472" y="1500174"/>
            <a:ext cx="8229600" cy="4389120"/>
          </a:xfrm>
        </p:spPr>
        <p:txBody>
          <a:bodyPr>
            <a:noAutofit/>
          </a:bodyPr>
          <a:lstStyle/>
          <a:p>
            <a:pPr algn="just"/>
            <a:r>
              <a:rPr lang="ru-RU" sz="1600" dirty="0" smtClean="0"/>
              <a:t>Использование приемов и соблюдений правил начала, приостановки, продолжения и завершения работы со средствами ИКТ,</a:t>
            </a:r>
            <a:r>
              <a:rPr lang="ru-RU" sz="1600" dirty="0" smtClean="0">
                <a:solidFill>
                  <a:srgbClr val="0070C0"/>
                </a:solidFill>
              </a:rPr>
              <a:t> устранения неполадок,</a:t>
            </a:r>
            <a:r>
              <a:rPr lang="ru-RU" sz="1600" dirty="0" smtClean="0">
                <a:solidFill>
                  <a:srgbClr val="FF0000"/>
                </a:solidFill>
              </a:rPr>
              <a:t> </a:t>
            </a:r>
            <a:r>
              <a:rPr lang="ru-RU" sz="1600" dirty="0" smtClean="0"/>
              <a:t>обеспечение расходных материалов, эргономики, техники безопасности и др. вопросы, входящие в освоение ИКТ.</a:t>
            </a:r>
          </a:p>
          <a:p>
            <a:pPr algn="just"/>
            <a:r>
              <a:rPr lang="ru-RU" sz="1600" dirty="0" smtClean="0"/>
              <a:t>Соблюдение этических и правовых норм использования ИКТ </a:t>
            </a:r>
            <a:r>
              <a:rPr lang="ru-RU" sz="1600" dirty="0" smtClean="0">
                <a:solidFill>
                  <a:srgbClr val="0070C0"/>
                </a:solidFill>
              </a:rPr>
              <a:t>(в том числе недопустимость неавторизированного использования и навязывания информации). </a:t>
            </a:r>
            <a:endParaRPr lang="ru-RU" sz="1600" dirty="0" smtClean="0"/>
          </a:p>
          <a:p>
            <a:pPr algn="just"/>
            <a:r>
              <a:rPr lang="ru-RU" sz="1600" dirty="0" smtClean="0"/>
              <a:t>Видео и аудио фиксация процессов в окружающем мире, в том числе в образовательном процессе.</a:t>
            </a:r>
          </a:p>
          <a:p>
            <a:pPr algn="just"/>
            <a:r>
              <a:rPr lang="ru-RU" sz="1600" dirty="0" smtClean="0"/>
              <a:t>Клавиатурный ввод.</a:t>
            </a:r>
          </a:p>
          <a:p>
            <a:pPr algn="just"/>
            <a:r>
              <a:rPr lang="ru-RU" sz="1600" dirty="0" smtClean="0"/>
              <a:t>Аудио и видео текстовая коммуникация (двух сторонняя связь, конференция, мгновенные и отложенные сообщения, автоматизированная коррекция текста, перевод текста между языками)</a:t>
            </a:r>
          </a:p>
          <a:p>
            <a:pPr algn="just"/>
            <a:r>
              <a:rPr lang="ru-RU" sz="1600" dirty="0" smtClean="0"/>
              <a:t>Навыки поиска в сети </a:t>
            </a:r>
            <a:r>
              <a:rPr lang="en-US" sz="1600" dirty="0" smtClean="0"/>
              <a:t>Internet </a:t>
            </a:r>
            <a:r>
              <a:rPr lang="ru-RU" sz="1600" dirty="0" smtClean="0"/>
              <a:t>и базах данных.</a:t>
            </a:r>
          </a:p>
          <a:p>
            <a:pPr algn="just"/>
            <a:r>
              <a:rPr lang="ru-RU" sz="1600" dirty="0" smtClean="0"/>
              <a:t>Систематическое использование имеющихся навыков в повседневном и профессиональном контексте.</a:t>
            </a: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1600" dirty="0" smtClean="0"/>
              <a:t>Педагогическая деятельность в информационной среде (ИС) и постоянное её отображение в ИС в соответствии с задачами:</a:t>
            </a:r>
          </a:p>
          <a:p>
            <a:pPr marL="342900" indent="-342900" algn="just">
              <a:buAutoNum type="arabicPeriod"/>
            </a:pPr>
            <a:r>
              <a:rPr lang="ru-RU" sz="1600" dirty="0" smtClean="0"/>
              <a:t>Планирование и объективного анализа образовательного процесса.</a:t>
            </a:r>
          </a:p>
          <a:p>
            <a:pPr marL="342900" indent="-342900" algn="just">
              <a:buAutoNum type="arabicPeriod"/>
            </a:pPr>
            <a:r>
              <a:rPr lang="ru-RU" sz="1600" dirty="0" smtClean="0"/>
              <a:t>Прозрачности  и понятности образовательного процесса окружающему миру (и соответствующих ограничений доступа)</a:t>
            </a:r>
          </a:p>
          <a:p>
            <a:pPr marL="342900" indent="-342900" algn="just">
              <a:buAutoNum type="arabicPeriod"/>
            </a:pPr>
            <a:r>
              <a:rPr lang="ru-RU" sz="1600" dirty="0" smtClean="0"/>
              <a:t>Подготовка и проведение выступлений, обсуждений и консультаций с компьютерной поддержкой, в том числе в телекоммуникационной среде.</a:t>
            </a:r>
          </a:p>
          <a:p>
            <a:pPr marL="342900" indent="-342900" algn="just">
              <a:buAutoNum type="arabicPeriod"/>
            </a:pPr>
            <a:r>
              <a:rPr lang="ru-RU" sz="1600" dirty="0" smtClean="0"/>
              <a:t>Организация и проведение групповой (между организациями) деятельности в телекоммуникационной среде.</a:t>
            </a:r>
          </a:p>
          <a:p>
            <a:pPr marL="342900" indent="-342900" algn="just">
              <a:buAutoNum type="arabicPeriod"/>
            </a:pPr>
            <a:r>
              <a:rPr lang="ru-RU" sz="1600" dirty="0" smtClean="0"/>
              <a:t>Использование инструментов проектирование деятельности (в том числе коллективной), визуализация ролей и событий.</a:t>
            </a:r>
          </a:p>
          <a:p>
            <a:pPr marL="342900" indent="-342900" algn="just">
              <a:buAutoNum type="arabicPeriod"/>
            </a:pPr>
            <a:r>
              <a:rPr lang="ru-RU" sz="1600" dirty="0" smtClean="0"/>
              <a:t>Визуальная коммуникация- использование средств наглядных объектов (диаграммы, видеомонтаж и др.)</a:t>
            </a:r>
          </a:p>
          <a:p>
            <a:pPr marL="342900" indent="-342900" algn="just">
              <a:buAutoNum type="arabicPeriod"/>
            </a:pPr>
            <a:r>
              <a:rPr lang="ru-RU" sz="1600" dirty="0" smtClean="0"/>
              <a:t>Оценивание качества цифровых образовательных ресурсов (источников и инструментов) по отношению  к образовательным задачам.</a:t>
            </a:r>
            <a:endParaRPr lang="ru-RU" sz="1600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142976" y="1000108"/>
            <a:ext cx="7286676" cy="353943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dirty="0" smtClean="0"/>
              <a:t>Общепедагогическая ИКТ –компетентность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3"/>
          <p:cNvSpPr txBox="1">
            <a:spLocks/>
          </p:cNvSpPr>
          <p:nvPr/>
        </p:nvSpPr>
        <p:spPr>
          <a:xfrm>
            <a:off x="1142976" y="1000108"/>
            <a:ext cx="7286676" cy="40011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Предметно-педагогическая ИКТ –компетентность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endParaRPr lang="ru-RU" sz="1600" dirty="0" smtClean="0"/>
          </a:p>
          <a:p>
            <a:pPr algn="just"/>
            <a:r>
              <a:rPr lang="ru-RU" sz="1600" dirty="0" smtClean="0"/>
              <a:t>Использование цифровых технологий музыкальной композиции и исполнения (Музыка)</a:t>
            </a:r>
          </a:p>
          <a:p>
            <a:pPr algn="just"/>
            <a:r>
              <a:rPr lang="ru-RU" sz="1600" dirty="0" smtClean="0"/>
              <a:t>Использование цифровых технологий визуального творчества, в том числе мультипликации, анимации, трехмерной графики. (Искусство,  литература).</a:t>
            </a:r>
          </a:p>
          <a:p>
            <a:pPr algn="just"/>
            <a:r>
              <a:rPr lang="ru-RU" sz="1600" dirty="0" smtClean="0"/>
              <a:t>Знание качественных информационных источников: литературные тексты, экранизации, исторические документы.</a:t>
            </a:r>
          </a:p>
          <a:p>
            <a:pPr algn="just"/>
            <a:r>
              <a:rPr lang="ru-RU" sz="1600" dirty="0" smtClean="0"/>
              <a:t>Обработка числовых данных с помощью инструментов компьютерной статистики и визуализации.</a:t>
            </a:r>
          </a:p>
          <a:p>
            <a:pPr algn="just"/>
            <a:endParaRPr lang="ru-RU" sz="1600" dirty="0"/>
          </a:p>
        </p:txBody>
      </p:sp>
      <p:pic>
        <p:nvPicPr>
          <p:cNvPr id="5" name="Рисунок 4" descr="Без названи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28926" y="4429132"/>
            <a:ext cx="3222629" cy="20716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142976" y="571480"/>
            <a:ext cx="7358114" cy="428628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2800" dirty="0" smtClean="0"/>
              <a:t>Тест «Уровень </a:t>
            </a:r>
            <a:r>
              <a:rPr lang="ru-RU" sz="2800" dirty="0" err="1" smtClean="0"/>
              <a:t>ИКТ-компетентности</a:t>
            </a:r>
            <a:r>
              <a:rPr lang="ru-RU" sz="2800" dirty="0" smtClean="0"/>
              <a:t>»</a:t>
            </a:r>
            <a:endParaRPr lang="ru-RU" sz="2800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42910" y="1643050"/>
            <a:ext cx="8229600" cy="109260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sz="1600" dirty="0" smtClean="0"/>
              <a:t>Знания о том, что из себя представляет персональный компьютер, назначения устройств компьютера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 smtClean="0"/>
              <a:t>Знание назначения программных продуктов (</a:t>
            </a:r>
            <a:r>
              <a:rPr lang="ru-RU" sz="1600" dirty="0" err="1" smtClean="0"/>
              <a:t>Windows</a:t>
            </a:r>
            <a:r>
              <a:rPr lang="ru-RU" sz="1600" dirty="0" smtClean="0"/>
              <a:t>, MS </a:t>
            </a:r>
            <a:r>
              <a:rPr lang="ru-RU" sz="1600" dirty="0" err="1" smtClean="0"/>
              <a:t>Office</a:t>
            </a:r>
            <a:r>
              <a:rPr lang="ru-RU" sz="1600" dirty="0" smtClean="0"/>
              <a:t>), их функций и возможностей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 smtClean="0"/>
              <a:t>Знание о существовании компьютерных сетей (в том числе Интернет)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 smtClean="0"/>
              <a:t>Умение набрать текст в </a:t>
            </a:r>
            <a:r>
              <a:rPr lang="ru-RU" sz="1600" dirty="0" err="1" smtClean="0"/>
              <a:t>Word</a:t>
            </a:r>
            <a:endParaRPr lang="ru-RU" sz="1600" dirty="0" smtClean="0"/>
          </a:p>
          <a:p>
            <a:pPr marL="342900" indent="-342900">
              <a:buFont typeface="+mj-lt"/>
              <a:buAutoNum type="arabicPeriod"/>
            </a:pPr>
            <a:r>
              <a:rPr lang="ru-RU" sz="1600" dirty="0" smtClean="0"/>
              <a:t>Умение создать электронную таблицу в </a:t>
            </a:r>
            <a:r>
              <a:rPr lang="ru-RU" sz="1600" dirty="0" err="1" smtClean="0"/>
              <a:t>Excel</a:t>
            </a:r>
            <a:endParaRPr lang="ru-RU" sz="1600" dirty="0" smtClean="0"/>
          </a:p>
          <a:p>
            <a:pPr marL="342900" indent="-342900">
              <a:buFont typeface="+mj-lt"/>
              <a:buAutoNum type="arabicPeriod"/>
            </a:pPr>
            <a:r>
              <a:rPr lang="ru-RU" sz="1600" dirty="0" smtClean="0"/>
              <a:t>Умение создать простую презентацию 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 smtClean="0"/>
              <a:t>Умение создать презентацию с гиперссылками, звуком и пр.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 smtClean="0"/>
              <a:t>Умение устанавливать используемую программу на демонстрационный компьютер, пользоваться проекционной техникой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 smtClean="0"/>
              <a:t>Уметь находить, оценивать, отбирать и демонстрировать информацию из ЦОР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 smtClean="0"/>
              <a:t>Умение извлекать и отбирать информацию из Интернет и использовать её в работе по 5 Образовательным областям ФГОС ДО для реализации ООП ДО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 smtClean="0"/>
              <a:t>Умение выбирать и использовать ПО (текстовый и табличный редакторы, программы для создания буклетов, сайтов, презентационные программы для оптимального представления различного рода материалов</a:t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endParaRPr lang="ru-RU" sz="16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000100" y="1071547"/>
            <a:ext cx="764383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i="1" dirty="0" smtClean="0">
                <a:solidFill>
                  <a:srgbClr val="7030A0"/>
                </a:solidFill>
              </a:rPr>
              <a:t>Критерии: 3 балла - высокий уровень, 2 балла- средний уровень,</a:t>
            </a:r>
          </a:p>
          <a:p>
            <a:pPr algn="ctr"/>
            <a:r>
              <a:rPr lang="ru-RU" sz="1600" b="1" i="1" dirty="0" smtClean="0">
                <a:solidFill>
                  <a:srgbClr val="7030A0"/>
                </a:solidFill>
              </a:rPr>
              <a:t> 1 балл –низкий уровень. 0 –отсутствие показателя.</a:t>
            </a:r>
            <a:endParaRPr lang="ru-RU" sz="16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500174"/>
            <a:ext cx="8229600" cy="4714908"/>
          </a:xfrm>
        </p:spPr>
        <p:txBody>
          <a:bodyPr>
            <a:normAutofit fontScale="25000" lnSpcReduction="20000"/>
          </a:bodyPr>
          <a:lstStyle/>
          <a:p>
            <a:pPr marL="1143000" indent="-1143000">
              <a:lnSpc>
                <a:spcPct val="120000"/>
              </a:lnSpc>
              <a:buAutoNum type="arabicPeriod" startAt="12"/>
            </a:pPr>
            <a:r>
              <a:rPr lang="ru-RU" sz="6400" dirty="0" smtClean="0"/>
              <a:t>Владение методиками создания собственного электронного дидактического материала. </a:t>
            </a:r>
          </a:p>
          <a:p>
            <a:pPr marL="1143000" indent="-1143000">
              <a:lnSpc>
                <a:spcPct val="120000"/>
              </a:lnSpc>
              <a:buAutoNum type="arabicPeriod" startAt="12"/>
            </a:pPr>
            <a:r>
              <a:rPr lang="ru-RU" sz="6400" dirty="0" smtClean="0"/>
              <a:t>Использование ИКТ для педагогической  диагностики и различных мониторингов </a:t>
            </a:r>
          </a:p>
          <a:p>
            <a:pPr marL="1143000" indent="-1143000">
              <a:lnSpc>
                <a:spcPct val="120000"/>
              </a:lnSpc>
              <a:buAutoNum type="arabicPeriod" startAt="12"/>
            </a:pPr>
            <a:r>
              <a:rPr lang="ru-RU" sz="6400" dirty="0" smtClean="0"/>
              <a:t>Умение сформировать цифровое собственное портфолио</a:t>
            </a:r>
          </a:p>
          <a:p>
            <a:pPr marL="1143000" indent="-1143000">
              <a:lnSpc>
                <a:spcPct val="120000"/>
              </a:lnSpc>
              <a:buAutoNum type="arabicPeriod" startAt="12"/>
            </a:pPr>
            <a:r>
              <a:rPr lang="ru-RU" sz="6400" dirty="0" smtClean="0"/>
              <a:t>Дистанционно осуществлять требования ФЗ-273 «Об образовании в РФ»  принципа открытости и доступности образовательной организации, например путем ведения странички или сайта группы.</a:t>
            </a:r>
          </a:p>
          <a:p>
            <a:pPr marL="1143000" indent="-1143000">
              <a:lnSpc>
                <a:spcPct val="120000"/>
              </a:lnSpc>
              <a:buAutoNum type="arabicPeriod" startAt="16"/>
            </a:pPr>
            <a:r>
              <a:rPr lang="ru-RU" sz="6400" dirty="0" smtClean="0"/>
              <a:t>Организовывать участие воспитанников в рамках сетевых коммуникационных проектов (дистанционные конкурсы, викторины…)</a:t>
            </a:r>
          </a:p>
          <a:p>
            <a:pPr marL="1143000" indent="-1143000">
              <a:lnSpc>
                <a:spcPct val="120000"/>
              </a:lnSpc>
              <a:buAutoNum type="arabicPeriod" startAt="16"/>
            </a:pPr>
            <a:r>
              <a:rPr lang="ru-RU" sz="6400" dirty="0" smtClean="0"/>
              <a:t> Стремление к самообразованию в рамках ИКТ </a:t>
            </a:r>
          </a:p>
          <a:p>
            <a:pPr marL="1143000" indent="-1143000">
              <a:lnSpc>
                <a:spcPct val="120000"/>
              </a:lnSpc>
              <a:buAutoNum type="arabicPeriod" startAt="16"/>
            </a:pPr>
            <a:r>
              <a:rPr lang="ru-RU" sz="6400" dirty="0" smtClean="0"/>
              <a:t>Взаимодействие  и сотрудничество с родителями с помощью ИКТ (электронная почта, группы, форумы, чаты) </a:t>
            </a:r>
          </a:p>
          <a:p>
            <a:pPr marL="1143000" indent="-1143000">
              <a:lnSpc>
                <a:spcPct val="120000"/>
              </a:lnSpc>
              <a:buAutoNum type="arabicPeriod" startAt="16"/>
            </a:pPr>
            <a:r>
              <a:rPr lang="ru-RU" sz="6400" dirty="0" smtClean="0"/>
              <a:t>Умение эффективно строить процесс общения с различными участниками ОП с помощью ИКТ*</a:t>
            </a:r>
            <a:br>
              <a:rPr lang="ru-RU" sz="6400" dirty="0" smtClean="0"/>
            </a:br>
            <a:r>
              <a:rPr lang="ru-RU" sz="6400" dirty="0" smtClean="0"/>
              <a:t/>
            </a:r>
            <a:br>
              <a:rPr lang="ru-RU" sz="6400" dirty="0" smtClean="0"/>
            </a:br>
            <a:r>
              <a:rPr lang="ru-RU" sz="6400" dirty="0" smtClean="0"/>
              <a:t> * Нестерова И.А. ИКТ-компетентность // Образовательная энциклопедия </a:t>
            </a:r>
            <a:r>
              <a:rPr lang="ru-RU" sz="6400" dirty="0" err="1" smtClean="0"/>
              <a:t>ODiplom.ru</a:t>
            </a:r>
            <a:r>
              <a:rPr lang="ru-RU" sz="6400" dirty="0" smtClean="0"/>
              <a:t> - </a:t>
            </a:r>
            <a:r>
              <a:rPr lang="ru-RU" sz="6400" b="1" dirty="0" smtClean="0">
                <a:hlinkClick r:id="rId2"/>
              </a:rPr>
              <a:t>http://odiplom.ru/lab/ikt-kompetentnost.html</a:t>
            </a:r>
            <a:r>
              <a:rPr lang="ru-RU" sz="6400" dirty="0" smtClean="0"/>
              <a:t/>
            </a:r>
            <a:br>
              <a:rPr lang="ru-RU" sz="6400" dirty="0" smtClean="0"/>
            </a:br>
            <a:r>
              <a:rPr lang="ru-RU" sz="6400" dirty="0" smtClean="0"/>
              <a:t> </a:t>
            </a:r>
            <a:br>
              <a:rPr lang="ru-RU" sz="6400" dirty="0" smtClean="0"/>
            </a:br>
            <a:r>
              <a:rPr lang="ru-RU" sz="6400" dirty="0" smtClean="0"/>
              <a:t/>
            </a:r>
            <a:br>
              <a:rPr lang="ru-RU" sz="64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Заголовок 2"/>
          <p:cNvSpPr>
            <a:spLocks noGrp="1"/>
          </p:cNvSpPr>
          <p:nvPr>
            <p:ph type="title"/>
          </p:nvPr>
        </p:nvSpPr>
        <p:spPr>
          <a:xfrm>
            <a:off x="1000100" y="857232"/>
            <a:ext cx="7358114" cy="428628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2800" dirty="0" smtClean="0"/>
              <a:t>Тест «Уровень </a:t>
            </a:r>
            <a:r>
              <a:rPr lang="ru-RU" sz="2800" dirty="0" err="1" smtClean="0"/>
              <a:t>ИКТ-компетентности</a:t>
            </a:r>
            <a:r>
              <a:rPr lang="ru-RU" sz="2800" dirty="0" smtClean="0"/>
              <a:t>»</a:t>
            </a:r>
            <a:endParaRPr lang="ru-RU" sz="28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1538" y="857232"/>
            <a:ext cx="714380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Список используемых источников</a:t>
            </a:r>
          </a:p>
          <a:p>
            <a:pPr algn="ctr"/>
            <a:endParaRPr lang="ru-RU" b="1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ru-RU" sz="1400" b="1" dirty="0" smtClean="0"/>
              <a:t>Приказ </a:t>
            </a:r>
            <a:r>
              <a:rPr lang="ru-RU" sz="1400" b="1" dirty="0" err="1" smtClean="0"/>
              <a:t>Минздравсоцразвития</a:t>
            </a:r>
            <a:r>
              <a:rPr lang="ru-RU" sz="1400" b="1" dirty="0" smtClean="0"/>
              <a:t> РФ от 26.08.2010 N 761н (ред. от 31.05.2011) "Об утверждении Единого квалификационного справочника должностей руководителей, специалистов и служащих, раздел "Квалификационные характеристики должностей работников образования" (Зарегистрировано в Минюсте РФ 06.10.2010 N 18638)</a:t>
            </a:r>
            <a:r>
              <a:rPr lang="en-US" sz="1400" b="1" dirty="0" smtClean="0"/>
              <a:t> </a:t>
            </a:r>
            <a:r>
              <a:rPr lang="en-US" sz="1400" dirty="0" smtClean="0">
                <a:hlinkClick r:id="rId2"/>
              </a:rPr>
              <a:t>http://www.consultant.ru/cons/cgi/online.cgi?req=doc&amp;base=LAW&amp;n=116278&amp;fld=134&amp;dst=100070,0&amp;rnd=0.4825954702649733#06813427027843604</a:t>
            </a:r>
            <a:endParaRPr lang="ru-RU" sz="1400" dirty="0" smtClean="0"/>
          </a:p>
          <a:p>
            <a:pPr marL="342900" indent="-342900" algn="just">
              <a:buFont typeface="+mj-lt"/>
              <a:buAutoNum type="arabicPeriod"/>
            </a:pPr>
            <a:endParaRPr lang="en-US" sz="1400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ru-RU" sz="1400" dirty="0" smtClean="0"/>
              <a:t>Галанов А.Б. Модель формирования </a:t>
            </a:r>
            <a:r>
              <a:rPr lang="ru-RU" sz="1400" dirty="0" err="1" smtClean="0"/>
              <a:t>икт-компетенций</a:t>
            </a:r>
            <a:r>
              <a:rPr lang="ru-RU" sz="1400" dirty="0" smtClean="0"/>
              <a:t> у учителей //  </a:t>
            </a:r>
            <a:r>
              <a:rPr lang="en-US" sz="1400" dirty="0" smtClean="0"/>
              <a:t>URL </a:t>
            </a:r>
            <a:r>
              <a:rPr lang="ru-RU" sz="1400" dirty="0" smtClean="0"/>
              <a:t>: </a:t>
            </a:r>
            <a:r>
              <a:rPr lang="ru-RU" sz="1400" dirty="0" smtClean="0">
                <a:hlinkClick r:id="rId3"/>
              </a:rPr>
              <a:t>http://www.irorb.ru/files/magazineIRO/2011_2/7.pdf</a:t>
            </a:r>
            <a:endParaRPr lang="ru-RU" sz="1400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ru-RU" sz="1400" dirty="0" smtClean="0"/>
              <a:t>Газета «Лаборатория знаний» — официальный  печатный  орган издательства «БИНОМ. Лаборатория знаний» </a:t>
            </a:r>
            <a:r>
              <a:rPr lang="en-US" sz="1400" dirty="0" smtClean="0"/>
              <a:t>URL </a:t>
            </a:r>
            <a:r>
              <a:rPr lang="ru-RU" sz="1400" dirty="0" smtClean="0"/>
              <a:t>:</a:t>
            </a:r>
            <a:r>
              <a:rPr lang="en-US" sz="1400" dirty="0" smtClean="0"/>
              <a:t> </a:t>
            </a:r>
            <a:r>
              <a:rPr lang="en-US" sz="1400" dirty="0" smtClean="0">
                <a:hlinkClick r:id="rId4"/>
              </a:rPr>
              <a:t>http://lbz.ru/gazeta/</a:t>
            </a:r>
            <a:endParaRPr lang="en-US" sz="1400" dirty="0" smtClean="0"/>
          </a:p>
          <a:p>
            <a:pPr marL="342900" indent="-342900" algn="just">
              <a:buFont typeface="+mj-lt"/>
              <a:buAutoNum type="arabicPeriod"/>
            </a:pPr>
            <a:endParaRPr lang="ru-RU" sz="1400" dirty="0" smtClean="0"/>
          </a:p>
          <a:p>
            <a:pPr marL="342900" indent="-342900" algn="just">
              <a:buFont typeface="+mj-lt"/>
              <a:buAutoNum type="arabicPeriod"/>
            </a:pPr>
            <a:endParaRPr lang="ru-RU" sz="1400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ru-RU" sz="1400" dirty="0" smtClean="0"/>
              <a:t>Материалы презентации «</a:t>
            </a:r>
            <a:r>
              <a:rPr lang="ru-RU" sz="1400" dirty="0" err="1" smtClean="0"/>
              <a:t>ИКТ-компетенции</a:t>
            </a:r>
            <a:r>
              <a:rPr lang="ru-RU" sz="1400" dirty="0" smtClean="0"/>
              <a:t> педагога»  ведущий образовательный портал России «</a:t>
            </a:r>
            <a:r>
              <a:rPr lang="ru-RU" sz="1400" dirty="0" err="1" smtClean="0"/>
              <a:t>Инфоурок</a:t>
            </a:r>
            <a:r>
              <a:rPr lang="ru-RU" sz="1400" dirty="0" smtClean="0"/>
              <a:t>» </a:t>
            </a:r>
            <a:r>
              <a:rPr lang="en-US" sz="1400" dirty="0" smtClean="0"/>
              <a:t>URL</a:t>
            </a:r>
            <a:r>
              <a:rPr lang="ru-RU" sz="1400" dirty="0" smtClean="0"/>
              <a:t>:</a:t>
            </a:r>
            <a:r>
              <a:rPr lang="en-US" sz="1400" dirty="0" smtClean="0"/>
              <a:t> </a:t>
            </a:r>
            <a:r>
              <a:rPr lang="en-US" sz="1400" dirty="0" smtClean="0">
                <a:solidFill>
                  <a:schemeClr val="accent2"/>
                </a:solidFill>
                <a:hlinkClick r:id="rId5"/>
              </a:rPr>
              <a:t>https://infourok.ru/prezentaciya-po-teme-ikt-kompetencii-pedagoga-911971.html</a:t>
            </a:r>
            <a:r>
              <a:rPr lang="en-US" sz="1400" dirty="0" smtClean="0">
                <a:solidFill>
                  <a:schemeClr val="accent2"/>
                </a:solidFill>
              </a:rPr>
              <a:t> </a:t>
            </a:r>
            <a:endParaRPr lang="ru-RU" sz="1400" dirty="0" smtClean="0">
              <a:solidFill>
                <a:schemeClr val="accent2"/>
              </a:solidFill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ru-RU" sz="1400" dirty="0" smtClean="0"/>
              <a:t>Нестерова И.А. Информационно-коммуникативные технологии [Электронный ресурс] // Образовательная энциклопедия </a:t>
            </a:r>
            <a:r>
              <a:rPr lang="ru-RU" sz="1400" dirty="0" err="1" smtClean="0"/>
              <a:t>ODiplom.ru</a:t>
            </a:r>
            <a:r>
              <a:rPr lang="ru-RU" sz="1400" dirty="0" smtClean="0"/>
              <a:t> - </a:t>
            </a:r>
            <a:r>
              <a:rPr lang="en-US" sz="1400" dirty="0" smtClean="0"/>
              <a:t>URL</a:t>
            </a:r>
            <a:r>
              <a:rPr lang="ru-RU" sz="1400" dirty="0" smtClean="0"/>
              <a:t>: </a:t>
            </a:r>
            <a:r>
              <a:rPr lang="ru-RU" sz="1400" dirty="0" smtClean="0">
                <a:hlinkClick r:id="rId6"/>
              </a:rPr>
              <a:t>http://odiplom.ru/lab/informacionno-kommunikativnye-tehnologii.html</a:t>
            </a:r>
            <a:r>
              <a:rPr lang="ru-RU" sz="1400" dirty="0" smtClean="0"/>
              <a:t>  </a:t>
            </a:r>
            <a:br>
              <a:rPr lang="ru-RU" sz="1400" dirty="0" smtClean="0"/>
            </a:br>
            <a:endParaRPr 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382</TotalTime>
  <Words>823</Words>
  <Application>Microsoft Office PowerPoint</Application>
  <PresentationFormat>Экран (4:3)</PresentationFormat>
  <Paragraphs>100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Поток</vt:lpstr>
      <vt:lpstr>Тема  «Информационно -коммуникационные технологии в работе современного педагога, как основная составляющая его профессиональной компетентности» </vt:lpstr>
      <vt:lpstr>Слайд 2</vt:lpstr>
      <vt:lpstr>Слайд 3</vt:lpstr>
      <vt:lpstr>Слайд 4</vt:lpstr>
      <vt:lpstr>Слайд 5</vt:lpstr>
      <vt:lpstr>Слайд 6</vt:lpstr>
      <vt:lpstr>Профессиональная педагогическая ИКТ -компетентность</vt:lpstr>
      <vt:lpstr>Слайд 8</vt:lpstr>
      <vt:lpstr>Общепедагогическая ИКТ –компетентность</vt:lpstr>
      <vt:lpstr>Слайд 10</vt:lpstr>
      <vt:lpstr>Тест «Уровень ИКТ-компетентности»</vt:lpstr>
      <vt:lpstr>Тест «Уровень ИКТ-компетентности»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методическое объединение  по речевому развитию детей дошкольного возраста   воспитателей городского округа Семеновский</dc:title>
  <dc:creator>HOME</dc:creator>
  <cp:lastModifiedBy>Пользователь Windows</cp:lastModifiedBy>
  <cp:revision>42</cp:revision>
  <dcterms:created xsi:type="dcterms:W3CDTF">2018-11-06T14:38:59Z</dcterms:created>
  <dcterms:modified xsi:type="dcterms:W3CDTF">2023-04-20T19:24:00Z</dcterms:modified>
</cp:coreProperties>
</file>