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84" r:id="rId3"/>
    <p:sldId id="283" r:id="rId4"/>
    <p:sldId id="260" r:id="rId5"/>
    <p:sldId id="263" r:id="rId6"/>
    <p:sldId id="262" r:id="rId7"/>
    <p:sldId id="268" r:id="rId8"/>
    <p:sldId id="261" r:id="rId9"/>
    <p:sldId id="265" r:id="rId10"/>
    <p:sldId id="266" r:id="rId11"/>
    <p:sldId id="267" r:id="rId12"/>
    <p:sldId id="269" r:id="rId13"/>
    <p:sldId id="270" r:id="rId14"/>
    <p:sldId id="271" r:id="rId15"/>
    <p:sldId id="272" r:id="rId16"/>
    <p:sldId id="275" r:id="rId17"/>
    <p:sldId id="274" r:id="rId18"/>
    <p:sldId id="273" r:id="rId19"/>
    <p:sldId id="276" r:id="rId20"/>
    <p:sldId id="279" r:id="rId21"/>
    <p:sldId id="280" r:id="rId22"/>
    <p:sldId id="277" r:id="rId23"/>
    <p:sldId id="278" r:id="rId24"/>
    <p:sldId id="281" r:id="rId25"/>
    <p:sldId id="282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1440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1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7D408A-0AEE-4B04-BF94-B0B2FD6CF2E0}" type="doc">
      <dgm:prSet loTypeId="urn:microsoft.com/office/officeart/2008/layout/VerticalCurvedLis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09619AF-9DB4-4C95-9D27-697C78FDAAFD}">
      <dgm:prSet phldrT="[Текст]" custT="1"/>
      <dgm:spPr/>
      <dgm:t>
        <a:bodyPr/>
        <a:lstStyle/>
        <a:p>
          <a:r>
            <a:rPr lang="ru-RU" sz="2000" b="1" dirty="0" smtClean="0">
              <a:latin typeface="Arial" pitchFamily="34" charset="0"/>
              <a:cs typeface="Arial" pitchFamily="34" charset="0"/>
            </a:rPr>
            <a:t>В принципе ничего нельзя противопоставить страсти властолюбия, ибо она ненасытна и бесконечна.</a:t>
          </a:r>
          <a:endParaRPr lang="ru-RU" sz="2000" b="1" dirty="0">
            <a:latin typeface="Arial" pitchFamily="34" charset="0"/>
            <a:cs typeface="Arial" pitchFamily="34" charset="0"/>
          </a:endParaRPr>
        </a:p>
      </dgm:t>
    </dgm:pt>
    <dgm:pt modelId="{0EB37E0D-457A-4F35-A9AC-FFA8900FFF96}" type="parTrans" cxnId="{AC70E491-B46C-4C67-A288-8296A6EAD1B5}">
      <dgm:prSet/>
      <dgm:spPr/>
      <dgm:t>
        <a:bodyPr/>
        <a:lstStyle/>
        <a:p>
          <a:endParaRPr lang="ru-RU"/>
        </a:p>
      </dgm:t>
    </dgm:pt>
    <dgm:pt modelId="{95F5E5E6-ECCF-49EF-9655-B47F2C2AD12D}" type="sibTrans" cxnId="{AC70E491-B46C-4C67-A288-8296A6EAD1B5}">
      <dgm:prSet/>
      <dgm:spPr/>
      <dgm:t>
        <a:bodyPr/>
        <a:lstStyle/>
        <a:p>
          <a:endParaRPr lang="ru-RU"/>
        </a:p>
      </dgm:t>
    </dgm:pt>
    <dgm:pt modelId="{760E12FC-CD62-4F52-9C02-7CD723C23D61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700" b="1" dirty="0" smtClean="0">
              <a:latin typeface="Arial" pitchFamily="34" charset="0"/>
              <a:cs typeface="Arial" pitchFamily="34" charset="0"/>
            </a:rPr>
            <a:t> </a:t>
          </a:r>
          <a:r>
            <a:rPr lang="ru-RU" sz="2000" b="1" dirty="0" smtClean="0">
              <a:latin typeface="Arial" pitchFamily="34" charset="0"/>
              <a:cs typeface="Arial" pitchFamily="34" charset="0"/>
            </a:rPr>
            <a:t>Государственная власть должна быть «сильной», ее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 smtClean="0">
              <a:latin typeface="Arial" pitchFamily="34" charset="0"/>
              <a:cs typeface="Arial" pitchFamily="34" charset="0"/>
            </a:rPr>
            <a:t> вообще не нужно ограничивать</a:t>
          </a:r>
          <a:r>
            <a:rPr lang="ru-RU" sz="1700" b="1" dirty="0" smtClean="0">
              <a:latin typeface="Arial" pitchFamily="34" charset="0"/>
              <a:cs typeface="Arial" pitchFamily="34" charset="0"/>
            </a:rPr>
            <a:t>.</a:t>
          </a:r>
          <a:endParaRPr lang="ru-RU" sz="1700" b="1" dirty="0">
            <a:latin typeface="Arial" pitchFamily="34" charset="0"/>
            <a:cs typeface="Arial" pitchFamily="34" charset="0"/>
          </a:endParaRPr>
        </a:p>
      </dgm:t>
    </dgm:pt>
    <dgm:pt modelId="{170AFBD1-22F7-4D2A-8BF5-7ECFA1CC3A67}" type="parTrans" cxnId="{E9405DC1-9ECD-4F08-B3AD-C29BC279304B}">
      <dgm:prSet/>
      <dgm:spPr/>
      <dgm:t>
        <a:bodyPr/>
        <a:lstStyle/>
        <a:p>
          <a:endParaRPr lang="ru-RU"/>
        </a:p>
      </dgm:t>
    </dgm:pt>
    <dgm:pt modelId="{38218FDA-F7D7-4F29-BDF9-5B6E5316462B}" type="sibTrans" cxnId="{E9405DC1-9ECD-4F08-B3AD-C29BC279304B}">
      <dgm:prSet/>
      <dgm:spPr/>
      <dgm:t>
        <a:bodyPr/>
        <a:lstStyle/>
        <a:p>
          <a:endParaRPr lang="ru-RU"/>
        </a:p>
      </dgm:t>
    </dgm:pt>
    <dgm:pt modelId="{A0C6AEF5-EC36-43B2-9DFB-E31C938D0ECB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700" b="1" dirty="0" smtClean="0">
              <a:latin typeface="Arial" pitchFamily="34" charset="0"/>
              <a:cs typeface="Arial" pitchFamily="34" charset="0"/>
            </a:rPr>
            <a:t>  </a:t>
          </a:r>
          <a:r>
            <a:rPr lang="ru-RU" sz="2000" b="1" dirty="0" smtClean="0">
              <a:latin typeface="Arial" pitchFamily="34" charset="0"/>
              <a:cs typeface="Arial" pitchFamily="34" charset="0"/>
            </a:rPr>
            <a:t>Стремились к максимальному ограничению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 smtClean="0">
              <a:latin typeface="Arial" pitchFamily="34" charset="0"/>
              <a:cs typeface="Arial" pitchFamily="34" charset="0"/>
            </a:rPr>
            <a:t>  государственной власти, к полному ее устранению.</a:t>
          </a:r>
          <a:endParaRPr lang="ru-RU" sz="2000" b="1" dirty="0">
            <a:latin typeface="Arial" pitchFamily="34" charset="0"/>
            <a:cs typeface="Arial" pitchFamily="34" charset="0"/>
          </a:endParaRPr>
        </a:p>
      </dgm:t>
    </dgm:pt>
    <dgm:pt modelId="{A20E38A7-B3F1-4E85-8B95-70C9C45014BA}" type="parTrans" cxnId="{DEDDD9E6-4B4E-4800-A2CA-A749417F1B76}">
      <dgm:prSet/>
      <dgm:spPr/>
      <dgm:t>
        <a:bodyPr/>
        <a:lstStyle/>
        <a:p>
          <a:endParaRPr lang="ru-RU"/>
        </a:p>
      </dgm:t>
    </dgm:pt>
    <dgm:pt modelId="{94B3DBFE-18E6-4379-8C10-35B4C4CF72C7}" type="sibTrans" cxnId="{DEDDD9E6-4B4E-4800-A2CA-A749417F1B76}">
      <dgm:prSet/>
      <dgm:spPr/>
      <dgm:t>
        <a:bodyPr/>
        <a:lstStyle/>
        <a:p>
          <a:endParaRPr lang="ru-RU"/>
        </a:p>
      </dgm:t>
    </dgm:pt>
    <dgm:pt modelId="{A5D8C806-E419-47BF-B248-33719D2B8CA9}">
      <dgm:prSet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 Главное лекарство от болезней власти является право.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71077C80-EF2D-495C-9B5F-D6B73DC9E631}" type="parTrans" cxnId="{A5AFC53B-5BA7-4F4B-8D52-565873C84080}">
      <dgm:prSet/>
      <dgm:spPr/>
      <dgm:t>
        <a:bodyPr/>
        <a:lstStyle/>
        <a:p>
          <a:endParaRPr lang="ru-RU"/>
        </a:p>
      </dgm:t>
    </dgm:pt>
    <dgm:pt modelId="{D4C36291-9621-4C66-975A-0AE0ECB60B3E}" type="sibTrans" cxnId="{A5AFC53B-5BA7-4F4B-8D52-565873C84080}">
      <dgm:prSet/>
      <dgm:spPr/>
      <dgm:t>
        <a:bodyPr/>
        <a:lstStyle/>
        <a:p>
          <a:endParaRPr lang="ru-RU"/>
        </a:p>
      </dgm:t>
    </dgm:pt>
    <dgm:pt modelId="{FA8FE93D-8101-47B0-8D33-261B3CD7679C}" type="pres">
      <dgm:prSet presAssocID="{1D7D408A-0AEE-4B04-BF94-B0B2FD6CF2E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EA014DB-8F29-4D68-A0DD-91976FA41663}" type="pres">
      <dgm:prSet presAssocID="{1D7D408A-0AEE-4B04-BF94-B0B2FD6CF2E0}" presName="Name1" presStyleCnt="0"/>
      <dgm:spPr/>
    </dgm:pt>
    <dgm:pt modelId="{CB2F9C98-DB77-47FC-B539-694E43D84E01}" type="pres">
      <dgm:prSet presAssocID="{1D7D408A-0AEE-4B04-BF94-B0B2FD6CF2E0}" presName="cycle" presStyleCnt="0"/>
      <dgm:spPr/>
    </dgm:pt>
    <dgm:pt modelId="{CAA620CA-BCA7-45BA-AE4A-9C85FAE4D7D4}" type="pres">
      <dgm:prSet presAssocID="{1D7D408A-0AEE-4B04-BF94-B0B2FD6CF2E0}" presName="srcNode" presStyleLbl="node1" presStyleIdx="0" presStyleCnt="4"/>
      <dgm:spPr/>
    </dgm:pt>
    <dgm:pt modelId="{16C10452-1A5A-43CD-BB50-121113C91A64}" type="pres">
      <dgm:prSet presAssocID="{1D7D408A-0AEE-4B04-BF94-B0B2FD6CF2E0}" presName="conn" presStyleLbl="parChTrans1D2" presStyleIdx="0" presStyleCnt="1"/>
      <dgm:spPr/>
      <dgm:t>
        <a:bodyPr/>
        <a:lstStyle/>
        <a:p>
          <a:endParaRPr lang="ru-RU"/>
        </a:p>
      </dgm:t>
    </dgm:pt>
    <dgm:pt modelId="{8CAB9124-7028-43F1-9A6E-A00D6F8308B3}" type="pres">
      <dgm:prSet presAssocID="{1D7D408A-0AEE-4B04-BF94-B0B2FD6CF2E0}" presName="extraNode" presStyleLbl="node1" presStyleIdx="0" presStyleCnt="4"/>
      <dgm:spPr/>
    </dgm:pt>
    <dgm:pt modelId="{1FC288F3-C61F-4E62-9AD8-299660C19F88}" type="pres">
      <dgm:prSet presAssocID="{1D7D408A-0AEE-4B04-BF94-B0B2FD6CF2E0}" presName="dstNode" presStyleLbl="node1" presStyleIdx="0" presStyleCnt="4"/>
      <dgm:spPr/>
    </dgm:pt>
    <dgm:pt modelId="{F9A1B492-988F-4577-BCE0-E19CCEB1A1CD}" type="pres">
      <dgm:prSet presAssocID="{409619AF-9DB4-4C95-9D27-697C78FDAAFD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964AEF-BCC9-42D4-B696-C8198389BC13}" type="pres">
      <dgm:prSet presAssocID="{409619AF-9DB4-4C95-9D27-697C78FDAAFD}" presName="accent_1" presStyleCnt="0"/>
      <dgm:spPr/>
    </dgm:pt>
    <dgm:pt modelId="{E3FBB20B-B96D-4ED5-9CE7-0EBB996990A0}" type="pres">
      <dgm:prSet presAssocID="{409619AF-9DB4-4C95-9D27-697C78FDAAFD}" presName="accentRepeatNode" presStyleLbl="solidFgAcc1" presStyleIdx="0" presStyleCnt="4" custScaleX="112490"/>
      <dgm:spPr>
        <a:blipFill rotWithShape="0">
          <a:blip xmlns:r="http://schemas.openxmlformats.org/officeDocument/2006/relationships" r:embed="rId1"/>
          <a:stretch>
            <a:fillRect/>
          </a:stretch>
        </a:blipFill>
        <a:effectLst>
          <a:softEdge rad="31750"/>
        </a:effectLst>
      </dgm:spPr>
    </dgm:pt>
    <dgm:pt modelId="{5C581978-6876-4449-9114-9970E912442B}" type="pres">
      <dgm:prSet presAssocID="{760E12FC-CD62-4F52-9C02-7CD723C23D61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29D26D-90FA-44B6-BCFA-82383D0D544C}" type="pres">
      <dgm:prSet presAssocID="{760E12FC-CD62-4F52-9C02-7CD723C23D61}" presName="accent_2" presStyleCnt="0"/>
      <dgm:spPr/>
    </dgm:pt>
    <dgm:pt modelId="{0F94B171-C74B-47B0-B115-8D389421A333}" type="pres">
      <dgm:prSet presAssocID="{760E12FC-CD62-4F52-9C02-7CD723C23D61}" presName="accentRepeatNode" presStyleLbl="solidFgAcc1" presStyleIdx="1" presStyleCnt="4" custScaleX="123768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0F0A9A4-BF15-4BF9-AF72-FAE24B4E4212}" type="pres">
      <dgm:prSet presAssocID="{A0C6AEF5-EC36-43B2-9DFB-E31C938D0ECB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72BDD9-5515-4503-AFC5-3787D2392BE7}" type="pres">
      <dgm:prSet presAssocID="{A0C6AEF5-EC36-43B2-9DFB-E31C938D0ECB}" presName="accent_3" presStyleCnt="0"/>
      <dgm:spPr/>
    </dgm:pt>
    <dgm:pt modelId="{72528708-8A32-4DD2-AF3E-D8EDCDE68EDE}" type="pres">
      <dgm:prSet presAssocID="{A0C6AEF5-EC36-43B2-9DFB-E31C938D0ECB}" presName="accentRepeatNode" presStyleLbl="solidFgAcc1" presStyleIdx="2" presStyleCnt="4" custScaleX="12789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E1CF390-1964-4040-A95C-ABF5310AF382}" type="pres">
      <dgm:prSet presAssocID="{A5D8C806-E419-47BF-B248-33719D2B8CA9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B03D9B-81C1-49EF-8CF3-098D9F24835F}" type="pres">
      <dgm:prSet presAssocID="{A5D8C806-E419-47BF-B248-33719D2B8CA9}" presName="accent_4" presStyleCnt="0"/>
      <dgm:spPr/>
    </dgm:pt>
    <dgm:pt modelId="{96FD461C-FAF1-44B3-9C8B-F39C502BADF0}" type="pres">
      <dgm:prSet presAssocID="{A5D8C806-E419-47BF-B248-33719D2B8CA9}" presName="accentRepeatNode" presStyleLbl="solidFgAcc1" presStyleIdx="3" presStyleCnt="4" custScaleX="12074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</dgm:ptLst>
  <dgm:cxnLst>
    <dgm:cxn modelId="{E2A5E0A0-0803-4AE6-A89B-A280CDCD3893}" type="presOf" srcId="{A0C6AEF5-EC36-43B2-9DFB-E31C938D0ECB}" destId="{20F0A9A4-BF15-4BF9-AF72-FAE24B4E4212}" srcOrd="0" destOrd="0" presId="urn:microsoft.com/office/officeart/2008/layout/VerticalCurvedList"/>
    <dgm:cxn modelId="{F7E47931-AC46-4C4A-9048-F604C6629A80}" type="presOf" srcId="{760E12FC-CD62-4F52-9C02-7CD723C23D61}" destId="{5C581978-6876-4449-9114-9970E912442B}" srcOrd="0" destOrd="0" presId="urn:microsoft.com/office/officeart/2008/layout/VerticalCurvedList"/>
    <dgm:cxn modelId="{DEDDD9E6-4B4E-4800-A2CA-A749417F1B76}" srcId="{1D7D408A-0AEE-4B04-BF94-B0B2FD6CF2E0}" destId="{A0C6AEF5-EC36-43B2-9DFB-E31C938D0ECB}" srcOrd="2" destOrd="0" parTransId="{A20E38A7-B3F1-4E85-8B95-70C9C45014BA}" sibTransId="{94B3DBFE-18E6-4379-8C10-35B4C4CF72C7}"/>
    <dgm:cxn modelId="{E9405DC1-9ECD-4F08-B3AD-C29BC279304B}" srcId="{1D7D408A-0AEE-4B04-BF94-B0B2FD6CF2E0}" destId="{760E12FC-CD62-4F52-9C02-7CD723C23D61}" srcOrd="1" destOrd="0" parTransId="{170AFBD1-22F7-4D2A-8BF5-7ECFA1CC3A67}" sibTransId="{38218FDA-F7D7-4F29-BDF9-5B6E5316462B}"/>
    <dgm:cxn modelId="{AC70E491-B46C-4C67-A288-8296A6EAD1B5}" srcId="{1D7D408A-0AEE-4B04-BF94-B0B2FD6CF2E0}" destId="{409619AF-9DB4-4C95-9D27-697C78FDAAFD}" srcOrd="0" destOrd="0" parTransId="{0EB37E0D-457A-4F35-A9AC-FFA8900FFF96}" sibTransId="{95F5E5E6-ECCF-49EF-9655-B47F2C2AD12D}"/>
    <dgm:cxn modelId="{EA6E1614-2190-4FA4-8BA2-75688872F17F}" type="presOf" srcId="{95F5E5E6-ECCF-49EF-9655-B47F2C2AD12D}" destId="{16C10452-1A5A-43CD-BB50-121113C91A64}" srcOrd="0" destOrd="0" presId="urn:microsoft.com/office/officeart/2008/layout/VerticalCurvedList"/>
    <dgm:cxn modelId="{D9248FFB-6865-441D-887A-42622E31EB42}" type="presOf" srcId="{409619AF-9DB4-4C95-9D27-697C78FDAAFD}" destId="{F9A1B492-988F-4577-BCE0-E19CCEB1A1CD}" srcOrd="0" destOrd="0" presId="urn:microsoft.com/office/officeart/2008/layout/VerticalCurvedList"/>
    <dgm:cxn modelId="{83D07EB2-54BC-4A35-976F-1EF261CA7036}" type="presOf" srcId="{1D7D408A-0AEE-4B04-BF94-B0B2FD6CF2E0}" destId="{FA8FE93D-8101-47B0-8D33-261B3CD7679C}" srcOrd="0" destOrd="0" presId="urn:microsoft.com/office/officeart/2008/layout/VerticalCurvedList"/>
    <dgm:cxn modelId="{A5AFC53B-5BA7-4F4B-8D52-565873C84080}" srcId="{1D7D408A-0AEE-4B04-BF94-B0B2FD6CF2E0}" destId="{A5D8C806-E419-47BF-B248-33719D2B8CA9}" srcOrd="3" destOrd="0" parTransId="{71077C80-EF2D-495C-9B5F-D6B73DC9E631}" sibTransId="{D4C36291-9621-4C66-975A-0AE0ECB60B3E}"/>
    <dgm:cxn modelId="{AB3C26BA-A22D-4C59-B5BE-2C36E46FE468}" type="presOf" srcId="{A5D8C806-E419-47BF-B248-33719D2B8CA9}" destId="{2E1CF390-1964-4040-A95C-ABF5310AF382}" srcOrd="0" destOrd="0" presId="urn:microsoft.com/office/officeart/2008/layout/VerticalCurvedList"/>
    <dgm:cxn modelId="{28CCB1C6-A26B-4B3C-B80D-58A55FAE8C63}" type="presParOf" srcId="{FA8FE93D-8101-47B0-8D33-261B3CD7679C}" destId="{CEA014DB-8F29-4D68-A0DD-91976FA41663}" srcOrd="0" destOrd="0" presId="urn:microsoft.com/office/officeart/2008/layout/VerticalCurvedList"/>
    <dgm:cxn modelId="{8D643030-875B-41EC-AB8B-2A37BECB9C85}" type="presParOf" srcId="{CEA014DB-8F29-4D68-A0DD-91976FA41663}" destId="{CB2F9C98-DB77-47FC-B539-694E43D84E01}" srcOrd="0" destOrd="0" presId="urn:microsoft.com/office/officeart/2008/layout/VerticalCurvedList"/>
    <dgm:cxn modelId="{26FAE3C2-C78F-4CC1-8050-8B152FFE5A29}" type="presParOf" srcId="{CB2F9C98-DB77-47FC-B539-694E43D84E01}" destId="{CAA620CA-BCA7-45BA-AE4A-9C85FAE4D7D4}" srcOrd="0" destOrd="0" presId="urn:microsoft.com/office/officeart/2008/layout/VerticalCurvedList"/>
    <dgm:cxn modelId="{0B45503E-61EB-4125-A11C-49B91D73E880}" type="presParOf" srcId="{CB2F9C98-DB77-47FC-B539-694E43D84E01}" destId="{16C10452-1A5A-43CD-BB50-121113C91A64}" srcOrd="1" destOrd="0" presId="urn:microsoft.com/office/officeart/2008/layout/VerticalCurvedList"/>
    <dgm:cxn modelId="{5912821C-9D6D-4A56-97C6-EA0BBBCF0267}" type="presParOf" srcId="{CB2F9C98-DB77-47FC-B539-694E43D84E01}" destId="{8CAB9124-7028-43F1-9A6E-A00D6F8308B3}" srcOrd="2" destOrd="0" presId="urn:microsoft.com/office/officeart/2008/layout/VerticalCurvedList"/>
    <dgm:cxn modelId="{2952A159-39C7-435F-A56F-7B3DD6131409}" type="presParOf" srcId="{CB2F9C98-DB77-47FC-B539-694E43D84E01}" destId="{1FC288F3-C61F-4E62-9AD8-299660C19F88}" srcOrd="3" destOrd="0" presId="urn:microsoft.com/office/officeart/2008/layout/VerticalCurvedList"/>
    <dgm:cxn modelId="{18DD24FE-2EE1-4D16-A687-9524BD3FF2ED}" type="presParOf" srcId="{CEA014DB-8F29-4D68-A0DD-91976FA41663}" destId="{F9A1B492-988F-4577-BCE0-E19CCEB1A1CD}" srcOrd="1" destOrd="0" presId="urn:microsoft.com/office/officeart/2008/layout/VerticalCurvedList"/>
    <dgm:cxn modelId="{C0740A5F-AD69-4783-ADC2-A56DF4C1AB4A}" type="presParOf" srcId="{CEA014DB-8F29-4D68-A0DD-91976FA41663}" destId="{1F964AEF-BCC9-42D4-B696-C8198389BC13}" srcOrd="2" destOrd="0" presId="urn:microsoft.com/office/officeart/2008/layout/VerticalCurvedList"/>
    <dgm:cxn modelId="{F9628A30-6BB4-477C-90D7-117DA95DB839}" type="presParOf" srcId="{1F964AEF-BCC9-42D4-B696-C8198389BC13}" destId="{E3FBB20B-B96D-4ED5-9CE7-0EBB996990A0}" srcOrd="0" destOrd="0" presId="urn:microsoft.com/office/officeart/2008/layout/VerticalCurvedList"/>
    <dgm:cxn modelId="{2FE44A8A-6844-4AC3-87C3-C172A43BAB18}" type="presParOf" srcId="{CEA014DB-8F29-4D68-A0DD-91976FA41663}" destId="{5C581978-6876-4449-9114-9970E912442B}" srcOrd="3" destOrd="0" presId="urn:microsoft.com/office/officeart/2008/layout/VerticalCurvedList"/>
    <dgm:cxn modelId="{08B61707-3B59-4E07-8D9C-932DF2DE9776}" type="presParOf" srcId="{CEA014DB-8F29-4D68-A0DD-91976FA41663}" destId="{CD29D26D-90FA-44B6-BCFA-82383D0D544C}" srcOrd="4" destOrd="0" presId="urn:microsoft.com/office/officeart/2008/layout/VerticalCurvedList"/>
    <dgm:cxn modelId="{ECD506F0-F5B9-4AAC-9FD7-C48375DF0EE1}" type="presParOf" srcId="{CD29D26D-90FA-44B6-BCFA-82383D0D544C}" destId="{0F94B171-C74B-47B0-B115-8D389421A333}" srcOrd="0" destOrd="0" presId="urn:microsoft.com/office/officeart/2008/layout/VerticalCurvedList"/>
    <dgm:cxn modelId="{F52FF5A3-1334-484F-B63B-170BAD1E73F0}" type="presParOf" srcId="{CEA014DB-8F29-4D68-A0DD-91976FA41663}" destId="{20F0A9A4-BF15-4BF9-AF72-FAE24B4E4212}" srcOrd="5" destOrd="0" presId="urn:microsoft.com/office/officeart/2008/layout/VerticalCurvedList"/>
    <dgm:cxn modelId="{9149CF53-4AA2-45CA-A290-6D276FFD140D}" type="presParOf" srcId="{CEA014DB-8F29-4D68-A0DD-91976FA41663}" destId="{FF72BDD9-5515-4503-AFC5-3787D2392BE7}" srcOrd="6" destOrd="0" presId="urn:microsoft.com/office/officeart/2008/layout/VerticalCurvedList"/>
    <dgm:cxn modelId="{851688EE-AB93-4A54-9296-24AC6EF12D93}" type="presParOf" srcId="{FF72BDD9-5515-4503-AFC5-3787D2392BE7}" destId="{72528708-8A32-4DD2-AF3E-D8EDCDE68EDE}" srcOrd="0" destOrd="0" presId="urn:microsoft.com/office/officeart/2008/layout/VerticalCurvedList"/>
    <dgm:cxn modelId="{94193BC4-570F-4358-B71A-6C2F2388F518}" type="presParOf" srcId="{CEA014DB-8F29-4D68-A0DD-91976FA41663}" destId="{2E1CF390-1964-4040-A95C-ABF5310AF382}" srcOrd="7" destOrd="0" presId="urn:microsoft.com/office/officeart/2008/layout/VerticalCurvedList"/>
    <dgm:cxn modelId="{E0BB9F73-D9D6-4C81-AD1C-3A453C3276BB}" type="presParOf" srcId="{CEA014DB-8F29-4D68-A0DD-91976FA41663}" destId="{EFB03D9B-81C1-49EF-8CF3-098D9F24835F}" srcOrd="8" destOrd="0" presId="urn:microsoft.com/office/officeart/2008/layout/VerticalCurvedList"/>
    <dgm:cxn modelId="{A001266B-A30D-46ED-8F80-68A6EFCEEBC6}" type="presParOf" srcId="{EFB03D9B-81C1-49EF-8CF3-098D9F24835F}" destId="{96FD461C-FAF1-44B3-9C8B-F39C502BADF0}" srcOrd="0" destOrd="0" presId="urn:microsoft.com/office/officeart/2008/layout/VerticalCurvedList"/>
  </dgm:cxnLst>
  <dgm:bg/>
  <dgm:whole/>
  <dgm:extLst>
    <a:ext uri="http://schemas.microsoft.com/office/drawing/2008/diagram">
      <dsp:dataModelExt xmlns=""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5D237DC-E07A-4F86-B623-A0AD8DAB780E}" type="doc">
      <dgm:prSet loTypeId="urn:microsoft.com/office/officeart/2008/layout/VerticalCurvedList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C4F23BC-F327-40FA-B99F-D973E760BB0C}">
      <dgm:prSet phldrT="[Текст]"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 Политические партии 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C80711AF-C7F9-46A1-A9E8-DE05541BD18A}" type="parTrans" cxnId="{8149433E-8C96-4E74-B14D-51909C71F91E}">
      <dgm:prSet/>
      <dgm:spPr/>
      <dgm:t>
        <a:bodyPr/>
        <a:lstStyle/>
        <a:p>
          <a:endParaRPr lang="ru-RU"/>
        </a:p>
      </dgm:t>
    </dgm:pt>
    <dgm:pt modelId="{83B28A2C-662B-4ECA-9F45-96CB254924B5}" type="sibTrans" cxnId="{8149433E-8C96-4E74-B14D-51909C71F91E}">
      <dgm:prSet/>
      <dgm:spPr/>
      <dgm:t>
        <a:bodyPr/>
        <a:lstStyle/>
        <a:p>
          <a:endParaRPr lang="ru-RU"/>
        </a:p>
      </dgm:t>
    </dgm:pt>
    <dgm:pt modelId="{0DA6B823-403E-4733-BDC5-69B37ECA14BB}">
      <dgm:prSet phldrT="[Текст]"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 Научные и культурные организации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A1936C3A-31FC-435E-B000-C2E68E388A28}" type="parTrans" cxnId="{1D4F249A-D2AE-44A9-B64E-A64D59351EA4}">
      <dgm:prSet/>
      <dgm:spPr/>
      <dgm:t>
        <a:bodyPr/>
        <a:lstStyle/>
        <a:p>
          <a:endParaRPr lang="ru-RU"/>
        </a:p>
      </dgm:t>
    </dgm:pt>
    <dgm:pt modelId="{3D8D92A1-116B-472B-BBB7-3A9750B43482}" type="sibTrans" cxnId="{1D4F249A-D2AE-44A9-B64E-A64D59351EA4}">
      <dgm:prSet/>
      <dgm:spPr/>
      <dgm:t>
        <a:bodyPr/>
        <a:lstStyle/>
        <a:p>
          <a:endParaRPr lang="ru-RU"/>
        </a:p>
      </dgm:t>
    </dgm:pt>
    <dgm:pt modelId="{464694AB-5D06-42E4-B2F6-2D964FCEA311}">
      <dgm:prSet phldrT="[Текст]"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 Органы самоуправления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2DD40260-DD6E-465C-8672-CD2C41696A8E}" type="parTrans" cxnId="{EE1215EF-F37F-4B85-B1B4-7508024C5FF3}">
      <dgm:prSet/>
      <dgm:spPr/>
      <dgm:t>
        <a:bodyPr/>
        <a:lstStyle/>
        <a:p>
          <a:endParaRPr lang="ru-RU"/>
        </a:p>
      </dgm:t>
    </dgm:pt>
    <dgm:pt modelId="{49E1EC8D-2B0E-4949-B677-B8D68A57DC65}" type="sibTrans" cxnId="{EE1215EF-F37F-4B85-B1B4-7508024C5FF3}">
      <dgm:prSet/>
      <dgm:spPr/>
      <dgm:t>
        <a:bodyPr/>
        <a:lstStyle/>
        <a:p>
          <a:endParaRPr lang="ru-RU"/>
        </a:p>
      </dgm:t>
    </dgm:pt>
    <dgm:pt modelId="{BDB51030-BA29-4EC3-96B2-2D1752A185A9}">
      <dgm:prSet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 Независимые средства массовой информации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53ED58A5-286A-40D6-9A0A-221437FE0AE7}" type="parTrans" cxnId="{4958F976-F09C-4CC3-A06F-936F88F4B514}">
      <dgm:prSet/>
      <dgm:spPr/>
      <dgm:t>
        <a:bodyPr/>
        <a:lstStyle/>
        <a:p>
          <a:endParaRPr lang="ru-RU"/>
        </a:p>
      </dgm:t>
    </dgm:pt>
    <dgm:pt modelId="{4DDEBCBB-0FD9-4718-8557-DB4167F920D4}" type="sibTrans" cxnId="{4958F976-F09C-4CC3-A06F-936F88F4B514}">
      <dgm:prSet/>
      <dgm:spPr/>
      <dgm:t>
        <a:bodyPr/>
        <a:lstStyle/>
        <a:p>
          <a:endParaRPr lang="ru-RU"/>
        </a:p>
      </dgm:t>
    </dgm:pt>
    <dgm:pt modelId="{F0F72AF4-1201-437E-8EB7-95B0F6962B82}">
      <dgm:prSet custT="1"/>
      <dgm:spPr/>
      <dgm:t>
        <a:bodyPr/>
        <a:lstStyle/>
        <a:p>
          <a:r>
            <a:rPr lang="ru-RU" sz="2400" b="1" dirty="0" smtClean="0">
              <a:latin typeface="Arial" pitchFamily="34" charset="0"/>
              <a:cs typeface="Arial" pitchFamily="34" charset="0"/>
            </a:rPr>
            <a:t> Церковь</a:t>
          </a:r>
          <a:r>
            <a:rPr lang="ru-RU" sz="2300" dirty="0" smtClean="0"/>
            <a:t> </a:t>
          </a:r>
          <a:endParaRPr lang="ru-RU" sz="2300" dirty="0"/>
        </a:p>
      </dgm:t>
    </dgm:pt>
    <dgm:pt modelId="{E7F697AC-BF4A-4084-A476-CA39BE09D418}" type="parTrans" cxnId="{C00B2F76-EC58-4D94-B618-791D7D2B948C}">
      <dgm:prSet/>
      <dgm:spPr/>
      <dgm:t>
        <a:bodyPr/>
        <a:lstStyle/>
        <a:p>
          <a:endParaRPr lang="ru-RU"/>
        </a:p>
      </dgm:t>
    </dgm:pt>
    <dgm:pt modelId="{6A93134B-F4C7-4E72-A9AC-AC06CA1BC20E}" type="sibTrans" cxnId="{C00B2F76-EC58-4D94-B618-791D7D2B948C}">
      <dgm:prSet/>
      <dgm:spPr/>
      <dgm:t>
        <a:bodyPr/>
        <a:lstStyle/>
        <a:p>
          <a:endParaRPr lang="ru-RU"/>
        </a:p>
      </dgm:t>
    </dgm:pt>
    <dgm:pt modelId="{07FAE054-F0F4-4AD4-9C1A-26E084FFE958}">
      <dgm:prSet custT="1"/>
      <dgm:spPr/>
      <dgm:t>
        <a:bodyPr/>
        <a:lstStyle/>
        <a:p>
          <a:r>
            <a:rPr lang="ru-RU" sz="2400" b="1" dirty="0" smtClean="0">
              <a:latin typeface="Arial" pitchFamily="34" charset="0"/>
              <a:cs typeface="Arial" pitchFamily="34" charset="0"/>
            </a:rPr>
            <a:t> Семья</a:t>
          </a:r>
          <a:endParaRPr lang="ru-RU" sz="2400" b="1" dirty="0">
            <a:latin typeface="Arial" pitchFamily="34" charset="0"/>
            <a:cs typeface="Arial" pitchFamily="34" charset="0"/>
          </a:endParaRPr>
        </a:p>
      </dgm:t>
    </dgm:pt>
    <dgm:pt modelId="{DBC4D4B0-5287-41B5-9B8A-8533FD1821F7}" type="parTrans" cxnId="{3E1EB5C1-9E46-4112-8356-D0BAF0882114}">
      <dgm:prSet/>
      <dgm:spPr/>
      <dgm:t>
        <a:bodyPr/>
        <a:lstStyle/>
        <a:p>
          <a:endParaRPr lang="ru-RU"/>
        </a:p>
      </dgm:t>
    </dgm:pt>
    <dgm:pt modelId="{173E9199-E8C3-4638-B771-A9D1C2B8AC8C}" type="sibTrans" cxnId="{3E1EB5C1-9E46-4112-8356-D0BAF0882114}">
      <dgm:prSet/>
      <dgm:spPr/>
      <dgm:t>
        <a:bodyPr/>
        <a:lstStyle/>
        <a:p>
          <a:endParaRPr lang="ru-RU"/>
        </a:p>
      </dgm:t>
    </dgm:pt>
    <dgm:pt modelId="{103405C1-78F9-4DCA-A402-C620A97E6018}">
      <dgm:prSet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 Общественные организации и движения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2809FD0C-9408-4D0B-AF7B-DD7D1C0DE755}" type="parTrans" cxnId="{A59DC4FC-3F40-42FE-B863-FFF00E4C1738}">
      <dgm:prSet/>
      <dgm:spPr/>
      <dgm:t>
        <a:bodyPr/>
        <a:lstStyle/>
        <a:p>
          <a:endParaRPr lang="ru-RU"/>
        </a:p>
      </dgm:t>
    </dgm:pt>
    <dgm:pt modelId="{CB476F12-0256-4D2D-8241-499F11AD9E21}" type="sibTrans" cxnId="{A59DC4FC-3F40-42FE-B863-FFF00E4C1738}">
      <dgm:prSet/>
      <dgm:spPr/>
      <dgm:t>
        <a:bodyPr/>
        <a:lstStyle/>
        <a:p>
          <a:endParaRPr lang="ru-RU"/>
        </a:p>
      </dgm:t>
    </dgm:pt>
    <dgm:pt modelId="{B35391CB-B9CA-488C-8ECE-F598176874E8}" type="pres">
      <dgm:prSet presAssocID="{55D237DC-E07A-4F86-B623-A0AD8DAB780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6CD9406C-3A10-48D4-929B-62D93ACC6F65}" type="pres">
      <dgm:prSet presAssocID="{55D237DC-E07A-4F86-B623-A0AD8DAB780E}" presName="Name1" presStyleCnt="0"/>
      <dgm:spPr/>
    </dgm:pt>
    <dgm:pt modelId="{C5FB68F6-41B0-481C-BEFD-3532FDBEA0C9}" type="pres">
      <dgm:prSet presAssocID="{55D237DC-E07A-4F86-B623-A0AD8DAB780E}" presName="cycle" presStyleCnt="0"/>
      <dgm:spPr/>
    </dgm:pt>
    <dgm:pt modelId="{A3C533AD-B0F5-43F3-B9B5-19BBB9D1CAC7}" type="pres">
      <dgm:prSet presAssocID="{55D237DC-E07A-4F86-B623-A0AD8DAB780E}" presName="srcNode" presStyleLbl="node1" presStyleIdx="0" presStyleCnt="7"/>
      <dgm:spPr/>
    </dgm:pt>
    <dgm:pt modelId="{EEB6F876-870D-46F5-8567-792F29B17CA2}" type="pres">
      <dgm:prSet presAssocID="{55D237DC-E07A-4F86-B623-A0AD8DAB780E}" presName="conn" presStyleLbl="parChTrans1D2" presStyleIdx="0" presStyleCnt="1"/>
      <dgm:spPr/>
      <dgm:t>
        <a:bodyPr/>
        <a:lstStyle/>
        <a:p>
          <a:endParaRPr lang="ru-RU"/>
        </a:p>
      </dgm:t>
    </dgm:pt>
    <dgm:pt modelId="{4900E567-7D66-4C39-A165-0D2FDF134568}" type="pres">
      <dgm:prSet presAssocID="{55D237DC-E07A-4F86-B623-A0AD8DAB780E}" presName="extraNode" presStyleLbl="node1" presStyleIdx="0" presStyleCnt="7"/>
      <dgm:spPr/>
    </dgm:pt>
    <dgm:pt modelId="{F6D607A4-A94C-4796-A9FC-E468A07896A2}" type="pres">
      <dgm:prSet presAssocID="{55D237DC-E07A-4F86-B623-A0AD8DAB780E}" presName="dstNode" presStyleLbl="node1" presStyleIdx="0" presStyleCnt="7"/>
      <dgm:spPr/>
    </dgm:pt>
    <dgm:pt modelId="{B80E73BF-C3A3-47D2-8BCC-CED91C07E73F}" type="pres">
      <dgm:prSet presAssocID="{0C4F23BC-F327-40FA-B99F-D973E760BB0C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69D50E-3D03-4B15-8ADB-24CB5D4DB0DE}" type="pres">
      <dgm:prSet presAssocID="{0C4F23BC-F327-40FA-B99F-D973E760BB0C}" presName="accent_1" presStyleCnt="0"/>
      <dgm:spPr/>
    </dgm:pt>
    <dgm:pt modelId="{11D60BE9-8114-408E-BD5A-3BBEB0095B95}" type="pres">
      <dgm:prSet presAssocID="{0C4F23BC-F327-40FA-B99F-D973E760BB0C}" presName="accentRepeatNode" presStyleLbl="solidFgAcc1" presStyleIdx="0" presStyleCnt="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5D9CF56-A924-4F9D-8654-AF40B935218C}" type="pres">
      <dgm:prSet presAssocID="{103405C1-78F9-4DCA-A402-C620A97E6018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AC523D-9384-451E-A94B-4D5D1BAD6BB6}" type="pres">
      <dgm:prSet presAssocID="{103405C1-78F9-4DCA-A402-C620A97E6018}" presName="accent_2" presStyleCnt="0"/>
      <dgm:spPr/>
    </dgm:pt>
    <dgm:pt modelId="{55A7F058-94A2-40D7-84FA-E037EF3359AA}" type="pres">
      <dgm:prSet presAssocID="{103405C1-78F9-4DCA-A402-C620A97E6018}" presName="accentRepeatNode" presStyleLbl="solidFgAcc1" presStyleIdx="1" presStyleCnt="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93CC0C1-2E6A-4BAB-931D-E7403A0FCC1C}" type="pres">
      <dgm:prSet presAssocID="{0DA6B823-403E-4733-BDC5-69B37ECA14BB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18FCF9-0D06-4A7E-80EC-39FBCB06595C}" type="pres">
      <dgm:prSet presAssocID="{0DA6B823-403E-4733-BDC5-69B37ECA14BB}" presName="accent_3" presStyleCnt="0"/>
      <dgm:spPr/>
    </dgm:pt>
    <dgm:pt modelId="{80738736-6F22-4663-ADA7-3573883B98D6}" type="pres">
      <dgm:prSet presAssocID="{0DA6B823-403E-4733-BDC5-69B37ECA14BB}" presName="accentRepeatNode" presStyleLbl="solidFgAcc1" presStyleIdx="2" presStyleCnt="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417B47C-4F90-46D5-8C93-5DB321EEFED9}" type="pres">
      <dgm:prSet presAssocID="{464694AB-5D06-42E4-B2F6-2D964FCEA311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99CF65-1974-4FDE-A01B-EAC35B857086}" type="pres">
      <dgm:prSet presAssocID="{464694AB-5D06-42E4-B2F6-2D964FCEA311}" presName="accent_4" presStyleCnt="0"/>
      <dgm:spPr/>
    </dgm:pt>
    <dgm:pt modelId="{80CE96C5-CD07-48BE-9492-FABB17D1033D}" type="pres">
      <dgm:prSet presAssocID="{464694AB-5D06-42E4-B2F6-2D964FCEA311}" presName="accentRepeatNode" presStyleLbl="solidFgAcc1" presStyleIdx="3" presStyleCnt="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7AB2775-A432-4429-9C28-807AC1DA54B8}" type="pres">
      <dgm:prSet presAssocID="{BDB51030-BA29-4EC3-96B2-2D1752A185A9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04F957-1A65-4907-9763-194097453436}" type="pres">
      <dgm:prSet presAssocID="{BDB51030-BA29-4EC3-96B2-2D1752A185A9}" presName="accent_5" presStyleCnt="0"/>
      <dgm:spPr/>
    </dgm:pt>
    <dgm:pt modelId="{EFDF7F31-FD93-484B-B0E6-EAB64DD16381}" type="pres">
      <dgm:prSet presAssocID="{BDB51030-BA29-4EC3-96B2-2D1752A185A9}" presName="accentRepeatNode" presStyleLbl="solidFgAcc1" presStyleIdx="4" presStyleCnt="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D5F609EB-E463-439C-9A50-6920FED2677C}" type="pres">
      <dgm:prSet presAssocID="{F0F72AF4-1201-437E-8EB7-95B0F6962B82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CA9771-C292-4497-830D-E887AA516455}" type="pres">
      <dgm:prSet presAssocID="{F0F72AF4-1201-437E-8EB7-95B0F6962B82}" presName="accent_6" presStyleCnt="0"/>
      <dgm:spPr/>
    </dgm:pt>
    <dgm:pt modelId="{F9E4C4FB-D988-4135-9142-46DA1C714133}" type="pres">
      <dgm:prSet presAssocID="{F0F72AF4-1201-437E-8EB7-95B0F6962B82}" presName="accentRepeatNode" presStyleLbl="solidFgAcc1" presStyleIdx="5" presStyleCnt="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3AB09C7-E439-46F9-9AC0-907F5CCCDAE6}" type="pres">
      <dgm:prSet presAssocID="{07FAE054-F0F4-4AD4-9C1A-26E084FFE958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081870-4DCF-493B-AF11-507469690ADA}" type="pres">
      <dgm:prSet presAssocID="{07FAE054-F0F4-4AD4-9C1A-26E084FFE958}" presName="accent_7" presStyleCnt="0"/>
      <dgm:spPr/>
    </dgm:pt>
    <dgm:pt modelId="{C665FEE8-C257-4AC6-8EAA-9C47AF44FCFF}" type="pres">
      <dgm:prSet presAssocID="{07FAE054-F0F4-4AD4-9C1A-26E084FFE958}" presName="accentRepeatNode" presStyleLbl="solidFgAcc1" presStyleIdx="6" presStyleCnt="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</dgm:ptLst>
  <dgm:cxnLst>
    <dgm:cxn modelId="{A59DC4FC-3F40-42FE-B863-FFF00E4C1738}" srcId="{55D237DC-E07A-4F86-B623-A0AD8DAB780E}" destId="{103405C1-78F9-4DCA-A402-C620A97E6018}" srcOrd="1" destOrd="0" parTransId="{2809FD0C-9408-4D0B-AF7B-DD7D1C0DE755}" sibTransId="{CB476F12-0256-4D2D-8241-499F11AD9E21}"/>
    <dgm:cxn modelId="{D66EDE78-CE10-4FA0-B541-D9667685F5DA}" type="presOf" srcId="{BDB51030-BA29-4EC3-96B2-2D1752A185A9}" destId="{A7AB2775-A432-4429-9C28-807AC1DA54B8}" srcOrd="0" destOrd="0" presId="urn:microsoft.com/office/officeart/2008/layout/VerticalCurvedList"/>
    <dgm:cxn modelId="{D5DFE420-EDD4-4330-9F3B-095B340B13D9}" type="presOf" srcId="{464694AB-5D06-42E4-B2F6-2D964FCEA311}" destId="{5417B47C-4F90-46D5-8C93-5DB321EEFED9}" srcOrd="0" destOrd="0" presId="urn:microsoft.com/office/officeart/2008/layout/VerticalCurvedList"/>
    <dgm:cxn modelId="{00D40121-96FD-4EAE-958D-81834E8C8285}" type="presOf" srcId="{0C4F23BC-F327-40FA-B99F-D973E760BB0C}" destId="{B80E73BF-C3A3-47D2-8BCC-CED91C07E73F}" srcOrd="0" destOrd="0" presId="urn:microsoft.com/office/officeart/2008/layout/VerticalCurvedList"/>
    <dgm:cxn modelId="{4E9B9222-F752-4275-B0E0-086F60BDF37B}" type="presOf" srcId="{55D237DC-E07A-4F86-B623-A0AD8DAB780E}" destId="{B35391CB-B9CA-488C-8ECE-F598176874E8}" srcOrd="0" destOrd="0" presId="urn:microsoft.com/office/officeart/2008/layout/VerticalCurvedList"/>
    <dgm:cxn modelId="{8149433E-8C96-4E74-B14D-51909C71F91E}" srcId="{55D237DC-E07A-4F86-B623-A0AD8DAB780E}" destId="{0C4F23BC-F327-40FA-B99F-D973E760BB0C}" srcOrd="0" destOrd="0" parTransId="{C80711AF-C7F9-46A1-A9E8-DE05541BD18A}" sibTransId="{83B28A2C-662B-4ECA-9F45-96CB254924B5}"/>
    <dgm:cxn modelId="{CE095632-8A45-45FC-B683-DA46F99AD629}" type="presOf" srcId="{103405C1-78F9-4DCA-A402-C620A97E6018}" destId="{95D9CF56-A924-4F9D-8654-AF40B935218C}" srcOrd="0" destOrd="0" presId="urn:microsoft.com/office/officeart/2008/layout/VerticalCurvedList"/>
    <dgm:cxn modelId="{738E6F9E-727D-4D13-B357-889D68AAAC7B}" type="presOf" srcId="{07FAE054-F0F4-4AD4-9C1A-26E084FFE958}" destId="{F3AB09C7-E439-46F9-9AC0-907F5CCCDAE6}" srcOrd="0" destOrd="0" presId="urn:microsoft.com/office/officeart/2008/layout/VerticalCurvedList"/>
    <dgm:cxn modelId="{4958F976-F09C-4CC3-A06F-936F88F4B514}" srcId="{55D237DC-E07A-4F86-B623-A0AD8DAB780E}" destId="{BDB51030-BA29-4EC3-96B2-2D1752A185A9}" srcOrd="4" destOrd="0" parTransId="{53ED58A5-286A-40D6-9A0A-221437FE0AE7}" sibTransId="{4DDEBCBB-0FD9-4718-8557-DB4167F920D4}"/>
    <dgm:cxn modelId="{928878EE-ED12-465A-994E-F6BD524DD71C}" type="presOf" srcId="{83B28A2C-662B-4ECA-9F45-96CB254924B5}" destId="{EEB6F876-870D-46F5-8567-792F29B17CA2}" srcOrd="0" destOrd="0" presId="urn:microsoft.com/office/officeart/2008/layout/VerticalCurvedList"/>
    <dgm:cxn modelId="{EE1215EF-F37F-4B85-B1B4-7508024C5FF3}" srcId="{55D237DC-E07A-4F86-B623-A0AD8DAB780E}" destId="{464694AB-5D06-42E4-B2F6-2D964FCEA311}" srcOrd="3" destOrd="0" parTransId="{2DD40260-DD6E-465C-8672-CD2C41696A8E}" sibTransId="{49E1EC8D-2B0E-4949-B677-B8D68A57DC65}"/>
    <dgm:cxn modelId="{C00B2F76-EC58-4D94-B618-791D7D2B948C}" srcId="{55D237DC-E07A-4F86-B623-A0AD8DAB780E}" destId="{F0F72AF4-1201-437E-8EB7-95B0F6962B82}" srcOrd="5" destOrd="0" parTransId="{E7F697AC-BF4A-4084-A476-CA39BE09D418}" sibTransId="{6A93134B-F4C7-4E72-A9AC-AC06CA1BC20E}"/>
    <dgm:cxn modelId="{1D4F249A-D2AE-44A9-B64E-A64D59351EA4}" srcId="{55D237DC-E07A-4F86-B623-A0AD8DAB780E}" destId="{0DA6B823-403E-4733-BDC5-69B37ECA14BB}" srcOrd="2" destOrd="0" parTransId="{A1936C3A-31FC-435E-B000-C2E68E388A28}" sibTransId="{3D8D92A1-116B-472B-BBB7-3A9750B43482}"/>
    <dgm:cxn modelId="{FC354890-F9E6-4720-901E-70D922ACCB11}" type="presOf" srcId="{0DA6B823-403E-4733-BDC5-69B37ECA14BB}" destId="{093CC0C1-2E6A-4BAB-931D-E7403A0FCC1C}" srcOrd="0" destOrd="0" presId="urn:microsoft.com/office/officeart/2008/layout/VerticalCurvedList"/>
    <dgm:cxn modelId="{4BBED3D1-6698-4AF8-8659-7758CC0FF774}" type="presOf" srcId="{F0F72AF4-1201-437E-8EB7-95B0F6962B82}" destId="{D5F609EB-E463-439C-9A50-6920FED2677C}" srcOrd="0" destOrd="0" presId="urn:microsoft.com/office/officeart/2008/layout/VerticalCurvedList"/>
    <dgm:cxn modelId="{3E1EB5C1-9E46-4112-8356-D0BAF0882114}" srcId="{55D237DC-E07A-4F86-B623-A0AD8DAB780E}" destId="{07FAE054-F0F4-4AD4-9C1A-26E084FFE958}" srcOrd="6" destOrd="0" parTransId="{DBC4D4B0-5287-41B5-9B8A-8533FD1821F7}" sibTransId="{173E9199-E8C3-4638-B771-A9D1C2B8AC8C}"/>
    <dgm:cxn modelId="{3DB05607-8310-45B9-A693-ACBA2C6105E7}" type="presParOf" srcId="{B35391CB-B9CA-488C-8ECE-F598176874E8}" destId="{6CD9406C-3A10-48D4-929B-62D93ACC6F65}" srcOrd="0" destOrd="0" presId="urn:microsoft.com/office/officeart/2008/layout/VerticalCurvedList"/>
    <dgm:cxn modelId="{97DCBFFE-5F8D-48F9-BA37-4771660563AC}" type="presParOf" srcId="{6CD9406C-3A10-48D4-929B-62D93ACC6F65}" destId="{C5FB68F6-41B0-481C-BEFD-3532FDBEA0C9}" srcOrd="0" destOrd="0" presId="urn:microsoft.com/office/officeart/2008/layout/VerticalCurvedList"/>
    <dgm:cxn modelId="{4BEA738A-640C-4B1A-93F3-2BA3F9EC471A}" type="presParOf" srcId="{C5FB68F6-41B0-481C-BEFD-3532FDBEA0C9}" destId="{A3C533AD-B0F5-43F3-B9B5-19BBB9D1CAC7}" srcOrd="0" destOrd="0" presId="urn:microsoft.com/office/officeart/2008/layout/VerticalCurvedList"/>
    <dgm:cxn modelId="{D2F97EFA-ED5E-495B-9F23-693088001604}" type="presParOf" srcId="{C5FB68F6-41B0-481C-BEFD-3532FDBEA0C9}" destId="{EEB6F876-870D-46F5-8567-792F29B17CA2}" srcOrd="1" destOrd="0" presId="urn:microsoft.com/office/officeart/2008/layout/VerticalCurvedList"/>
    <dgm:cxn modelId="{22ED7F75-1088-4D05-AC90-FC247D515CC9}" type="presParOf" srcId="{C5FB68F6-41B0-481C-BEFD-3532FDBEA0C9}" destId="{4900E567-7D66-4C39-A165-0D2FDF134568}" srcOrd="2" destOrd="0" presId="urn:microsoft.com/office/officeart/2008/layout/VerticalCurvedList"/>
    <dgm:cxn modelId="{E5B799DD-F256-4FC9-8FC6-97153917CBDA}" type="presParOf" srcId="{C5FB68F6-41B0-481C-BEFD-3532FDBEA0C9}" destId="{F6D607A4-A94C-4796-A9FC-E468A07896A2}" srcOrd="3" destOrd="0" presId="urn:microsoft.com/office/officeart/2008/layout/VerticalCurvedList"/>
    <dgm:cxn modelId="{D4C14EFC-E9E3-4D95-94C1-13E28B9CF09E}" type="presParOf" srcId="{6CD9406C-3A10-48D4-929B-62D93ACC6F65}" destId="{B80E73BF-C3A3-47D2-8BCC-CED91C07E73F}" srcOrd="1" destOrd="0" presId="urn:microsoft.com/office/officeart/2008/layout/VerticalCurvedList"/>
    <dgm:cxn modelId="{052DA2C7-E60F-4CB8-814B-73B7F1E15DE4}" type="presParOf" srcId="{6CD9406C-3A10-48D4-929B-62D93ACC6F65}" destId="{6769D50E-3D03-4B15-8ADB-24CB5D4DB0DE}" srcOrd="2" destOrd="0" presId="urn:microsoft.com/office/officeart/2008/layout/VerticalCurvedList"/>
    <dgm:cxn modelId="{66E8589C-1147-47DE-BE4A-3F1452E482F3}" type="presParOf" srcId="{6769D50E-3D03-4B15-8ADB-24CB5D4DB0DE}" destId="{11D60BE9-8114-408E-BD5A-3BBEB0095B95}" srcOrd="0" destOrd="0" presId="urn:microsoft.com/office/officeart/2008/layout/VerticalCurvedList"/>
    <dgm:cxn modelId="{40486167-C672-4CD3-83B9-AC29679F4242}" type="presParOf" srcId="{6CD9406C-3A10-48D4-929B-62D93ACC6F65}" destId="{95D9CF56-A924-4F9D-8654-AF40B935218C}" srcOrd="3" destOrd="0" presId="urn:microsoft.com/office/officeart/2008/layout/VerticalCurvedList"/>
    <dgm:cxn modelId="{C60E9D3E-2F26-4511-8630-7DD61A9C927F}" type="presParOf" srcId="{6CD9406C-3A10-48D4-929B-62D93ACC6F65}" destId="{0AAC523D-9384-451E-A94B-4D5D1BAD6BB6}" srcOrd="4" destOrd="0" presId="urn:microsoft.com/office/officeart/2008/layout/VerticalCurvedList"/>
    <dgm:cxn modelId="{9A764A5E-B722-4684-8FE1-EAF1007EE98A}" type="presParOf" srcId="{0AAC523D-9384-451E-A94B-4D5D1BAD6BB6}" destId="{55A7F058-94A2-40D7-84FA-E037EF3359AA}" srcOrd="0" destOrd="0" presId="urn:microsoft.com/office/officeart/2008/layout/VerticalCurvedList"/>
    <dgm:cxn modelId="{73BB2E06-B5D0-4330-AEE9-7320CD629080}" type="presParOf" srcId="{6CD9406C-3A10-48D4-929B-62D93ACC6F65}" destId="{093CC0C1-2E6A-4BAB-931D-E7403A0FCC1C}" srcOrd="5" destOrd="0" presId="urn:microsoft.com/office/officeart/2008/layout/VerticalCurvedList"/>
    <dgm:cxn modelId="{D9CC18FC-9F8D-4D47-BF98-9F2B4F7C2514}" type="presParOf" srcId="{6CD9406C-3A10-48D4-929B-62D93ACC6F65}" destId="{C918FCF9-0D06-4A7E-80EC-39FBCB06595C}" srcOrd="6" destOrd="0" presId="urn:microsoft.com/office/officeart/2008/layout/VerticalCurvedList"/>
    <dgm:cxn modelId="{A9B291E9-08D1-4D8D-9ECD-4EA2EA25C2AC}" type="presParOf" srcId="{C918FCF9-0D06-4A7E-80EC-39FBCB06595C}" destId="{80738736-6F22-4663-ADA7-3573883B98D6}" srcOrd="0" destOrd="0" presId="urn:microsoft.com/office/officeart/2008/layout/VerticalCurvedList"/>
    <dgm:cxn modelId="{0FF0655A-D70C-41B0-86C6-011C393427F8}" type="presParOf" srcId="{6CD9406C-3A10-48D4-929B-62D93ACC6F65}" destId="{5417B47C-4F90-46D5-8C93-5DB321EEFED9}" srcOrd="7" destOrd="0" presId="urn:microsoft.com/office/officeart/2008/layout/VerticalCurvedList"/>
    <dgm:cxn modelId="{D7D6D01A-8C9C-4435-B86F-9189D2B916E0}" type="presParOf" srcId="{6CD9406C-3A10-48D4-929B-62D93ACC6F65}" destId="{5999CF65-1974-4FDE-A01B-EAC35B857086}" srcOrd="8" destOrd="0" presId="urn:microsoft.com/office/officeart/2008/layout/VerticalCurvedList"/>
    <dgm:cxn modelId="{5D14D359-ABFA-4393-B27B-FA18A9F89CC2}" type="presParOf" srcId="{5999CF65-1974-4FDE-A01B-EAC35B857086}" destId="{80CE96C5-CD07-48BE-9492-FABB17D1033D}" srcOrd="0" destOrd="0" presId="urn:microsoft.com/office/officeart/2008/layout/VerticalCurvedList"/>
    <dgm:cxn modelId="{E1B44386-E7FE-4F3A-A9EA-70E30C5A27DD}" type="presParOf" srcId="{6CD9406C-3A10-48D4-929B-62D93ACC6F65}" destId="{A7AB2775-A432-4429-9C28-807AC1DA54B8}" srcOrd="9" destOrd="0" presId="urn:microsoft.com/office/officeart/2008/layout/VerticalCurvedList"/>
    <dgm:cxn modelId="{8E310C4D-2771-416B-A524-AC21018E2936}" type="presParOf" srcId="{6CD9406C-3A10-48D4-929B-62D93ACC6F65}" destId="{FC04F957-1A65-4907-9763-194097453436}" srcOrd="10" destOrd="0" presId="urn:microsoft.com/office/officeart/2008/layout/VerticalCurvedList"/>
    <dgm:cxn modelId="{A870B4F6-1147-4EB2-9317-07CCA41FC5FC}" type="presParOf" srcId="{FC04F957-1A65-4907-9763-194097453436}" destId="{EFDF7F31-FD93-484B-B0E6-EAB64DD16381}" srcOrd="0" destOrd="0" presId="urn:microsoft.com/office/officeart/2008/layout/VerticalCurvedList"/>
    <dgm:cxn modelId="{CFADA9EC-C6BE-4378-8D02-79077D1068CB}" type="presParOf" srcId="{6CD9406C-3A10-48D4-929B-62D93ACC6F65}" destId="{D5F609EB-E463-439C-9A50-6920FED2677C}" srcOrd="11" destOrd="0" presId="urn:microsoft.com/office/officeart/2008/layout/VerticalCurvedList"/>
    <dgm:cxn modelId="{01C425AD-A1DA-4482-AC59-39EA3E085099}" type="presParOf" srcId="{6CD9406C-3A10-48D4-929B-62D93ACC6F65}" destId="{FFCA9771-C292-4497-830D-E887AA516455}" srcOrd="12" destOrd="0" presId="urn:microsoft.com/office/officeart/2008/layout/VerticalCurvedList"/>
    <dgm:cxn modelId="{C6DC0D27-22BA-4115-86E7-65A3CA64D52A}" type="presParOf" srcId="{FFCA9771-C292-4497-830D-E887AA516455}" destId="{F9E4C4FB-D988-4135-9142-46DA1C714133}" srcOrd="0" destOrd="0" presId="urn:microsoft.com/office/officeart/2008/layout/VerticalCurvedList"/>
    <dgm:cxn modelId="{AB1CCEA8-2465-4BEF-852A-4B1EF9583DD0}" type="presParOf" srcId="{6CD9406C-3A10-48D4-929B-62D93ACC6F65}" destId="{F3AB09C7-E439-46F9-9AC0-907F5CCCDAE6}" srcOrd="13" destOrd="0" presId="urn:microsoft.com/office/officeart/2008/layout/VerticalCurvedList"/>
    <dgm:cxn modelId="{92EBCA3D-56AF-4ECC-AF16-BEC2E1A2DF30}" type="presParOf" srcId="{6CD9406C-3A10-48D4-929B-62D93ACC6F65}" destId="{4C081870-4DCF-493B-AF11-507469690ADA}" srcOrd="14" destOrd="0" presId="urn:microsoft.com/office/officeart/2008/layout/VerticalCurvedList"/>
    <dgm:cxn modelId="{040A8AF3-3F76-4FD6-B37C-4DE23E62FC95}" type="presParOf" srcId="{4C081870-4DCF-493B-AF11-507469690ADA}" destId="{C665FEE8-C257-4AC6-8EAA-9C47AF44FCFF}" srcOrd="0" destOrd="0" presId="urn:microsoft.com/office/officeart/2008/layout/VerticalCurvedList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C10452-1A5A-43CD-BB50-121113C91A64}">
      <dsp:nvSpPr>
        <dsp:cNvPr id="0" name=""/>
        <dsp:cNvSpPr/>
      </dsp:nvSpPr>
      <dsp:spPr>
        <a:xfrm>
          <a:off x="-4736981" y="-731427"/>
          <a:ext cx="5683942" cy="5683942"/>
        </a:xfrm>
        <a:prstGeom prst="blockArc">
          <a:avLst>
            <a:gd name="adj1" fmla="val 18900000"/>
            <a:gd name="adj2" fmla="val 2700000"/>
            <a:gd name="adj3" fmla="val 38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A1B492-988F-4577-BCE0-E19CCEB1A1CD}">
      <dsp:nvSpPr>
        <dsp:cNvPr id="0" name=""/>
        <dsp:cNvSpPr/>
      </dsp:nvSpPr>
      <dsp:spPr>
        <a:xfrm>
          <a:off x="512647" y="324517"/>
          <a:ext cx="7915442" cy="64937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543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itchFamily="34" charset="0"/>
              <a:cs typeface="Arial" pitchFamily="34" charset="0"/>
            </a:rPr>
            <a:t>В принципе ничего нельзя противопоставить страсти властолюбия, ибо она ненасытна и бесконечна.</a:t>
          </a:r>
          <a:endParaRPr lang="ru-RU" sz="2000" b="1" kern="1200" dirty="0">
            <a:latin typeface="Arial" pitchFamily="34" charset="0"/>
            <a:cs typeface="Arial" pitchFamily="34" charset="0"/>
          </a:endParaRPr>
        </a:p>
      </dsp:txBody>
      <dsp:txXfrm>
        <a:off x="512647" y="324517"/>
        <a:ext cx="7915442" cy="649372"/>
      </dsp:txXfrm>
    </dsp:sp>
    <dsp:sp modelId="{E3FBB20B-B96D-4ED5-9CE7-0EBB996990A0}">
      <dsp:nvSpPr>
        <dsp:cNvPr id="0" name=""/>
        <dsp:cNvSpPr/>
      </dsp:nvSpPr>
      <dsp:spPr>
        <a:xfrm>
          <a:off x="56098" y="243345"/>
          <a:ext cx="913098" cy="811715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softEdge rad="31750"/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C581978-6876-4449-9114-9970E912442B}">
      <dsp:nvSpPr>
        <dsp:cNvPr id="0" name=""/>
        <dsp:cNvSpPr/>
      </dsp:nvSpPr>
      <dsp:spPr>
        <a:xfrm>
          <a:off x="884947" y="1298744"/>
          <a:ext cx="7543142" cy="64937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5439" tIns="43180" rIns="43180" bIns="43180" numCol="1" spcCol="1270" anchor="ctr" anchorCtr="0">
          <a:noAutofit/>
        </a:bodyPr>
        <a:lstStyle/>
        <a:p>
          <a:pPr lvl="0" algn="l" defTabSz="7556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7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ru-RU" sz="2000" b="1" kern="1200" dirty="0" smtClean="0">
              <a:latin typeface="Arial" pitchFamily="34" charset="0"/>
              <a:cs typeface="Arial" pitchFamily="34" charset="0"/>
            </a:rPr>
            <a:t>Государственная власть должна быть «сильной», ее</a:t>
          </a:r>
        </a:p>
        <a:p>
          <a:pPr lvl="0" algn="l" defTabSz="7556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>
              <a:latin typeface="Arial" pitchFamily="34" charset="0"/>
              <a:cs typeface="Arial" pitchFamily="34" charset="0"/>
            </a:rPr>
            <a:t> вообще не нужно ограничивать</a:t>
          </a:r>
          <a:r>
            <a:rPr lang="ru-RU" sz="1700" b="1" kern="1200" dirty="0" smtClean="0">
              <a:latin typeface="Arial" pitchFamily="34" charset="0"/>
              <a:cs typeface="Arial" pitchFamily="34" charset="0"/>
            </a:rPr>
            <a:t>.</a:t>
          </a:r>
          <a:endParaRPr lang="ru-RU" sz="1700" b="1" kern="1200" dirty="0">
            <a:latin typeface="Arial" pitchFamily="34" charset="0"/>
            <a:cs typeface="Arial" pitchFamily="34" charset="0"/>
          </a:endParaRPr>
        </a:p>
      </dsp:txBody>
      <dsp:txXfrm>
        <a:off x="884947" y="1298744"/>
        <a:ext cx="7543142" cy="649372"/>
      </dsp:txXfrm>
    </dsp:sp>
    <dsp:sp modelId="{0F94B171-C74B-47B0-B115-8D389421A333}">
      <dsp:nvSpPr>
        <dsp:cNvPr id="0" name=""/>
        <dsp:cNvSpPr/>
      </dsp:nvSpPr>
      <dsp:spPr>
        <a:xfrm>
          <a:off x="382625" y="1217572"/>
          <a:ext cx="1004643" cy="811715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0F0A9A4-BF15-4BF9-AF72-FAE24B4E4212}">
      <dsp:nvSpPr>
        <dsp:cNvPr id="0" name=""/>
        <dsp:cNvSpPr/>
      </dsp:nvSpPr>
      <dsp:spPr>
        <a:xfrm>
          <a:off x="884947" y="2272971"/>
          <a:ext cx="7543142" cy="64937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5439" tIns="43180" rIns="43180" bIns="43180" numCol="1" spcCol="1270" anchor="ctr" anchorCtr="0">
          <a:noAutofit/>
        </a:bodyPr>
        <a:lstStyle/>
        <a:p>
          <a:pPr lvl="0" algn="l" defTabSz="7556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700" b="1" kern="1200" dirty="0" smtClean="0">
              <a:latin typeface="Arial" pitchFamily="34" charset="0"/>
              <a:cs typeface="Arial" pitchFamily="34" charset="0"/>
            </a:rPr>
            <a:t>  </a:t>
          </a:r>
          <a:r>
            <a:rPr lang="ru-RU" sz="2000" b="1" kern="1200" dirty="0" smtClean="0">
              <a:latin typeface="Arial" pitchFamily="34" charset="0"/>
              <a:cs typeface="Arial" pitchFamily="34" charset="0"/>
            </a:rPr>
            <a:t>Стремились к максимальному ограничению</a:t>
          </a:r>
        </a:p>
        <a:p>
          <a:pPr lvl="0" algn="l" defTabSz="7556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>
              <a:latin typeface="Arial" pitchFamily="34" charset="0"/>
              <a:cs typeface="Arial" pitchFamily="34" charset="0"/>
            </a:rPr>
            <a:t>  государственной власти, к полному ее устранению.</a:t>
          </a:r>
          <a:endParaRPr lang="ru-RU" sz="2000" b="1" kern="1200" dirty="0">
            <a:latin typeface="Arial" pitchFamily="34" charset="0"/>
            <a:cs typeface="Arial" pitchFamily="34" charset="0"/>
          </a:endParaRPr>
        </a:p>
      </dsp:txBody>
      <dsp:txXfrm>
        <a:off x="884947" y="2272971"/>
        <a:ext cx="7543142" cy="649372"/>
      </dsp:txXfrm>
    </dsp:sp>
    <dsp:sp modelId="{72528708-8A32-4DD2-AF3E-D8EDCDE68EDE}">
      <dsp:nvSpPr>
        <dsp:cNvPr id="0" name=""/>
        <dsp:cNvSpPr/>
      </dsp:nvSpPr>
      <dsp:spPr>
        <a:xfrm>
          <a:off x="365871" y="2191799"/>
          <a:ext cx="1038151" cy="811715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E1CF390-1964-4040-A95C-ABF5310AF382}">
      <dsp:nvSpPr>
        <dsp:cNvPr id="0" name=""/>
        <dsp:cNvSpPr/>
      </dsp:nvSpPr>
      <dsp:spPr>
        <a:xfrm>
          <a:off x="512647" y="3247198"/>
          <a:ext cx="7915442" cy="64937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543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itchFamily="34" charset="0"/>
              <a:cs typeface="Arial" pitchFamily="34" charset="0"/>
            </a:rPr>
            <a:t> Главное лекарство от болезней власти является право.</a:t>
          </a:r>
          <a:endParaRPr lang="ru-RU" sz="2000" b="1" kern="1200" dirty="0">
            <a:latin typeface="Arial" pitchFamily="34" charset="0"/>
            <a:cs typeface="Arial" pitchFamily="34" charset="0"/>
          </a:endParaRPr>
        </a:p>
      </dsp:txBody>
      <dsp:txXfrm>
        <a:off x="512647" y="3247198"/>
        <a:ext cx="7915442" cy="649372"/>
      </dsp:txXfrm>
    </dsp:sp>
    <dsp:sp modelId="{96FD461C-FAF1-44B3-9C8B-F39C502BADF0}">
      <dsp:nvSpPr>
        <dsp:cNvPr id="0" name=""/>
        <dsp:cNvSpPr/>
      </dsp:nvSpPr>
      <dsp:spPr>
        <a:xfrm>
          <a:off x="22586" y="3166027"/>
          <a:ext cx="980121" cy="811715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B6F876-870D-46F5-8567-792F29B17CA2}">
      <dsp:nvSpPr>
        <dsp:cNvPr id="0" name=""/>
        <dsp:cNvSpPr/>
      </dsp:nvSpPr>
      <dsp:spPr>
        <a:xfrm>
          <a:off x="-6315304" y="-966749"/>
          <a:ext cx="7522738" cy="7522738"/>
        </a:xfrm>
        <a:prstGeom prst="blockArc">
          <a:avLst>
            <a:gd name="adj1" fmla="val 18900000"/>
            <a:gd name="adj2" fmla="val 2700000"/>
            <a:gd name="adj3" fmla="val 287"/>
          </a:avLst>
        </a:pr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0E73BF-C3A3-47D2-8BCC-CED91C07E73F}">
      <dsp:nvSpPr>
        <dsp:cNvPr id="0" name=""/>
        <dsp:cNvSpPr/>
      </dsp:nvSpPr>
      <dsp:spPr>
        <a:xfrm>
          <a:off x="392085" y="254086"/>
          <a:ext cx="8102250" cy="5079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3185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latin typeface="Arial" pitchFamily="34" charset="0"/>
              <a:cs typeface="Arial" pitchFamily="34" charset="0"/>
            </a:rPr>
            <a:t> Политические партии и лоббистские организации</a:t>
          </a:r>
          <a:endParaRPr lang="ru-RU" sz="2200" b="1" kern="1200" dirty="0">
            <a:latin typeface="Arial" pitchFamily="34" charset="0"/>
            <a:cs typeface="Arial" pitchFamily="34" charset="0"/>
          </a:endParaRPr>
        </a:p>
      </dsp:txBody>
      <dsp:txXfrm>
        <a:off x="392085" y="254086"/>
        <a:ext cx="8102250" cy="507950"/>
      </dsp:txXfrm>
    </dsp:sp>
    <dsp:sp modelId="{11D60BE9-8114-408E-BD5A-3BBEB0095B95}">
      <dsp:nvSpPr>
        <dsp:cNvPr id="0" name=""/>
        <dsp:cNvSpPr/>
      </dsp:nvSpPr>
      <dsp:spPr>
        <a:xfrm>
          <a:off x="74616" y="190593"/>
          <a:ext cx="634937" cy="63493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D9CF56-A924-4F9D-8654-AF40B935218C}">
      <dsp:nvSpPr>
        <dsp:cNvPr id="0" name=""/>
        <dsp:cNvSpPr/>
      </dsp:nvSpPr>
      <dsp:spPr>
        <a:xfrm>
          <a:off x="852079" y="1016459"/>
          <a:ext cx="7642256" cy="5079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3185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latin typeface="Arial" pitchFamily="34" charset="0"/>
              <a:cs typeface="Arial" pitchFamily="34" charset="0"/>
            </a:rPr>
            <a:t> Общественные организации и движения</a:t>
          </a:r>
          <a:endParaRPr lang="ru-RU" sz="2200" b="1" kern="1200" dirty="0">
            <a:latin typeface="Arial" pitchFamily="34" charset="0"/>
            <a:cs typeface="Arial" pitchFamily="34" charset="0"/>
          </a:endParaRPr>
        </a:p>
      </dsp:txBody>
      <dsp:txXfrm>
        <a:off x="852079" y="1016459"/>
        <a:ext cx="7642256" cy="507950"/>
      </dsp:txXfrm>
    </dsp:sp>
    <dsp:sp modelId="{55A7F058-94A2-40D7-84FA-E037EF3359AA}">
      <dsp:nvSpPr>
        <dsp:cNvPr id="0" name=""/>
        <dsp:cNvSpPr/>
      </dsp:nvSpPr>
      <dsp:spPr>
        <a:xfrm>
          <a:off x="534610" y="952965"/>
          <a:ext cx="634937" cy="63493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3CC0C1-2E6A-4BAB-931D-E7403A0FCC1C}">
      <dsp:nvSpPr>
        <dsp:cNvPr id="0" name=""/>
        <dsp:cNvSpPr/>
      </dsp:nvSpPr>
      <dsp:spPr>
        <a:xfrm>
          <a:off x="1104154" y="1778272"/>
          <a:ext cx="7390181" cy="5079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3185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latin typeface="Arial" pitchFamily="34" charset="0"/>
              <a:cs typeface="Arial" pitchFamily="34" charset="0"/>
            </a:rPr>
            <a:t> Научные и культурные организации</a:t>
          </a:r>
          <a:endParaRPr lang="ru-RU" sz="2200" b="1" kern="1200" dirty="0">
            <a:latin typeface="Arial" pitchFamily="34" charset="0"/>
            <a:cs typeface="Arial" pitchFamily="34" charset="0"/>
          </a:endParaRPr>
        </a:p>
      </dsp:txBody>
      <dsp:txXfrm>
        <a:off x="1104154" y="1778272"/>
        <a:ext cx="7390181" cy="507950"/>
      </dsp:txXfrm>
    </dsp:sp>
    <dsp:sp modelId="{80738736-6F22-4663-ADA7-3573883B98D6}">
      <dsp:nvSpPr>
        <dsp:cNvPr id="0" name=""/>
        <dsp:cNvSpPr/>
      </dsp:nvSpPr>
      <dsp:spPr>
        <a:xfrm>
          <a:off x="786685" y="1714778"/>
          <a:ext cx="634937" cy="63493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17B47C-4F90-46D5-8C93-5DB321EEFED9}">
      <dsp:nvSpPr>
        <dsp:cNvPr id="0" name=""/>
        <dsp:cNvSpPr/>
      </dsp:nvSpPr>
      <dsp:spPr>
        <a:xfrm>
          <a:off x="1184639" y="2540644"/>
          <a:ext cx="7309696" cy="5079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3185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latin typeface="Arial" pitchFamily="34" charset="0"/>
              <a:cs typeface="Arial" pitchFamily="34" charset="0"/>
            </a:rPr>
            <a:t> Органы самоуправления</a:t>
          </a:r>
          <a:endParaRPr lang="ru-RU" sz="2200" b="1" kern="1200" dirty="0">
            <a:latin typeface="Arial" pitchFamily="34" charset="0"/>
            <a:cs typeface="Arial" pitchFamily="34" charset="0"/>
          </a:endParaRPr>
        </a:p>
      </dsp:txBody>
      <dsp:txXfrm>
        <a:off x="1184639" y="2540644"/>
        <a:ext cx="7309696" cy="507950"/>
      </dsp:txXfrm>
    </dsp:sp>
    <dsp:sp modelId="{80CE96C5-CD07-48BE-9492-FABB17D1033D}">
      <dsp:nvSpPr>
        <dsp:cNvPr id="0" name=""/>
        <dsp:cNvSpPr/>
      </dsp:nvSpPr>
      <dsp:spPr>
        <a:xfrm>
          <a:off x="867170" y="2477151"/>
          <a:ext cx="634937" cy="63493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AB2775-A432-4429-9C28-807AC1DA54B8}">
      <dsp:nvSpPr>
        <dsp:cNvPr id="0" name=""/>
        <dsp:cNvSpPr/>
      </dsp:nvSpPr>
      <dsp:spPr>
        <a:xfrm>
          <a:off x="1104154" y="3303017"/>
          <a:ext cx="7390181" cy="5079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3185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latin typeface="Arial" pitchFamily="34" charset="0"/>
              <a:cs typeface="Arial" pitchFamily="34" charset="0"/>
            </a:rPr>
            <a:t> Независимые средства массовой информации</a:t>
          </a:r>
          <a:endParaRPr lang="ru-RU" sz="2200" b="1" kern="1200" dirty="0">
            <a:latin typeface="Arial" pitchFamily="34" charset="0"/>
            <a:cs typeface="Arial" pitchFamily="34" charset="0"/>
          </a:endParaRPr>
        </a:p>
      </dsp:txBody>
      <dsp:txXfrm>
        <a:off x="1104154" y="3303017"/>
        <a:ext cx="7390181" cy="507950"/>
      </dsp:txXfrm>
    </dsp:sp>
    <dsp:sp modelId="{EFDF7F31-FD93-484B-B0E6-EAB64DD16381}">
      <dsp:nvSpPr>
        <dsp:cNvPr id="0" name=""/>
        <dsp:cNvSpPr/>
      </dsp:nvSpPr>
      <dsp:spPr>
        <a:xfrm>
          <a:off x="786685" y="3239523"/>
          <a:ext cx="634937" cy="63493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F609EB-E463-439C-9A50-6920FED2677C}">
      <dsp:nvSpPr>
        <dsp:cNvPr id="0" name=""/>
        <dsp:cNvSpPr/>
      </dsp:nvSpPr>
      <dsp:spPr>
        <a:xfrm>
          <a:off x="852079" y="4064830"/>
          <a:ext cx="7642256" cy="5079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3185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Arial" pitchFamily="34" charset="0"/>
              <a:cs typeface="Arial" pitchFamily="34" charset="0"/>
            </a:rPr>
            <a:t> Церковь</a:t>
          </a:r>
          <a:r>
            <a:rPr lang="ru-RU" sz="2300" kern="1200" dirty="0" smtClean="0"/>
            <a:t> </a:t>
          </a:r>
          <a:endParaRPr lang="ru-RU" sz="2300" kern="1200" dirty="0"/>
        </a:p>
      </dsp:txBody>
      <dsp:txXfrm>
        <a:off x="852079" y="4064830"/>
        <a:ext cx="7642256" cy="507950"/>
      </dsp:txXfrm>
    </dsp:sp>
    <dsp:sp modelId="{F9E4C4FB-D988-4135-9142-46DA1C714133}">
      <dsp:nvSpPr>
        <dsp:cNvPr id="0" name=""/>
        <dsp:cNvSpPr/>
      </dsp:nvSpPr>
      <dsp:spPr>
        <a:xfrm>
          <a:off x="534610" y="4001336"/>
          <a:ext cx="634937" cy="63493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AB09C7-E439-46F9-9AC0-907F5CCCDAE6}">
      <dsp:nvSpPr>
        <dsp:cNvPr id="0" name=""/>
        <dsp:cNvSpPr/>
      </dsp:nvSpPr>
      <dsp:spPr>
        <a:xfrm>
          <a:off x="392085" y="4827203"/>
          <a:ext cx="8102250" cy="5079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3185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Arial" pitchFamily="34" charset="0"/>
              <a:cs typeface="Arial" pitchFamily="34" charset="0"/>
            </a:rPr>
            <a:t> Семья</a:t>
          </a:r>
          <a:endParaRPr lang="ru-RU" sz="2400" b="1" kern="1200" dirty="0">
            <a:latin typeface="Arial" pitchFamily="34" charset="0"/>
            <a:cs typeface="Arial" pitchFamily="34" charset="0"/>
          </a:endParaRPr>
        </a:p>
      </dsp:txBody>
      <dsp:txXfrm>
        <a:off x="392085" y="4827203"/>
        <a:ext cx="8102250" cy="507950"/>
      </dsp:txXfrm>
    </dsp:sp>
    <dsp:sp modelId="{C665FEE8-C257-4AC6-8EAA-9C47AF44FCFF}">
      <dsp:nvSpPr>
        <dsp:cNvPr id="0" name=""/>
        <dsp:cNvSpPr/>
      </dsp:nvSpPr>
      <dsp:spPr>
        <a:xfrm>
          <a:off x="74616" y="4763709"/>
          <a:ext cx="634937" cy="63493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3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jpe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14291"/>
            <a:ext cx="8712968" cy="2928958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b="1" cap="all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Bookman Old Style" pitchFamily="18" charset="0"/>
              </a:rPr>
              <a:t>Правовое государство и гражданское общество</a:t>
            </a:r>
            <a:endParaRPr lang="ru-RU" b="1" cap="all" dirty="0">
              <a:ln w="0"/>
              <a:solidFill>
                <a:schemeClr val="accent1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4048" y="2852936"/>
            <a:ext cx="3888432" cy="5472608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Областное </a:t>
            </a:r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государственное бюджетное профессиональное учреждение </a:t>
            </a:r>
          </a:p>
          <a:p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« Новоспасский технологический техникум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Тематическое занятие по дисциплине «Обществознание»</a:t>
            </a:r>
          </a:p>
          <a:p>
            <a:r>
              <a:rPr lang="ru-RU" sz="20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Выполнила: преподаватель </a:t>
            </a:r>
          </a:p>
          <a:p>
            <a:r>
              <a:rPr lang="ru-RU" sz="20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Карпова Лилия Александровна</a:t>
            </a:r>
            <a:endParaRPr lang="ru-RU" sz="20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2852936"/>
            <a:ext cx="4926103" cy="333186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800260115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500042"/>
            <a:ext cx="8535322" cy="2719204"/>
          </a:xfrm>
        </p:spPr>
        <p:txBody>
          <a:bodyPr>
            <a:noAutofit/>
          </a:bodyPr>
          <a:lstStyle/>
          <a:p>
            <a:pPr algn="l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 занятия: </a:t>
            </a:r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сформировать представление о государстве как основном политическом институте общества.</a:t>
            </a:r>
            <a:endParaRPr lang="ru-RU" sz="400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400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 занятия:</a:t>
            </a:r>
          </a:p>
          <a:p>
            <a:pPr algn="l"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Познавательные:</a:t>
            </a:r>
          </a:p>
          <a:p>
            <a:pPr algn="l">
              <a:buFont typeface="Arial" pitchFamily="34" charset="0"/>
              <a:buChar char="•"/>
            </a:pP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изучить понятия правового государства и его признаки;</a:t>
            </a:r>
          </a:p>
          <a:p>
            <a:pPr algn="l">
              <a:buFont typeface="Arial" pitchFamily="34" charset="0"/>
              <a:buChar char="•"/>
            </a:pP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изучить понятие гражданское общество и его признаки.</a:t>
            </a:r>
          </a:p>
          <a:p>
            <a:pPr algn="l"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Воспитательные:</a:t>
            </a:r>
          </a:p>
          <a:p>
            <a:pPr algn="l">
              <a:buFont typeface="Arial" pitchFamily="34" charset="0"/>
              <a:buChar char="•"/>
            </a:pP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развитие гражданской позиции, готовность участвовать в деятельности институтов гражданского общества.</a:t>
            </a:r>
            <a:endParaRPr lang="ru-RU" sz="2400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Регулятивные:</a:t>
            </a:r>
          </a:p>
          <a:p>
            <a:pPr algn="l">
              <a:buFont typeface="Arial" pitchFamily="34" charset="0"/>
              <a:buChar char="•"/>
            </a:pP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тренировка учения читать и понимать открытые вопросы.</a:t>
            </a:r>
            <a:endParaRPr lang="ru-RU" sz="2400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Развивающие:</a:t>
            </a:r>
          </a:p>
          <a:p>
            <a:pPr algn="l">
              <a:buFont typeface="Arial" pitchFamily="34" charset="0"/>
              <a:buChar char="•"/>
            </a:pP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умение выявлять причинно—следственные и функциональные связи, давать обоснования, проводить аргументы.</a:t>
            </a:r>
          </a:p>
          <a:p>
            <a:pPr algn="l">
              <a:buFont typeface="Wingdings" pitchFamily="2" charset="2"/>
              <a:buChar char="Ø"/>
            </a:pPr>
            <a:endParaRPr lang="ru-RU" sz="2400" i="1" dirty="0" smtClean="0">
              <a:solidFill>
                <a:schemeClr val="tx2"/>
              </a:solidFill>
              <a:latin typeface="+mj-lt"/>
            </a:endParaRPr>
          </a:p>
          <a:p>
            <a:pPr algn="l">
              <a:buFont typeface="Arial" pitchFamily="34" charset="0"/>
              <a:buChar char="•"/>
            </a:pPr>
            <a:endParaRPr lang="ru-RU" sz="1800" i="1" dirty="0" smtClean="0">
              <a:solidFill>
                <a:schemeClr val="tx2"/>
              </a:solidFill>
              <a:latin typeface="+mj-lt"/>
            </a:endParaRPr>
          </a:p>
          <a:p>
            <a:endParaRPr lang="ru-RU" sz="1800" i="1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0260115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35416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РОЛЬ ГОСУДАРСТВА В ОБЩЕСТВЕ</a:t>
            </a:r>
            <a:endParaRPr lang="ru-RU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772816"/>
            <a:ext cx="8640960" cy="218931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Государство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— это властно-политическая организация общества, обладающая государственным суверенитетом, специальным аппаратом управления и принуждения, и устанавливающая особый правовой порядок на определенной территории.</a:t>
            </a:r>
          </a:p>
        </p:txBody>
      </p:sp>
      <p:sp>
        <p:nvSpPr>
          <p:cNvPr id="4" name="Плюс 3"/>
          <p:cNvSpPr/>
          <p:nvPr/>
        </p:nvSpPr>
        <p:spPr>
          <a:xfrm>
            <a:off x="1962333" y="4005064"/>
            <a:ext cx="914400" cy="914400"/>
          </a:xfrm>
          <a:prstGeom prst="mathPlus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5" name="Минус 4"/>
          <p:cNvSpPr/>
          <p:nvPr/>
        </p:nvSpPr>
        <p:spPr>
          <a:xfrm>
            <a:off x="6554422" y="3962134"/>
            <a:ext cx="914400" cy="91440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4876534"/>
            <a:ext cx="4536504" cy="1720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Решение </a:t>
            </a:r>
            <a:r>
              <a:rPr lang="ru-RU" sz="26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экономических и социальных проблем;</a:t>
            </a:r>
          </a:p>
          <a:p>
            <a:pPr algn="ctr"/>
            <a:r>
              <a:rPr lang="ru-RU" sz="26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обеспечение целостности </a:t>
            </a:r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государства</a:t>
            </a:r>
            <a:endParaRPr lang="ru-RU" sz="26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24128" y="4876534"/>
            <a:ext cx="2736304" cy="1720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Бюрократизм;</a:t>
            </a:r>
          </a:p>
          <a:p>
            <a:pPr algn="ctr"/>
            <a:r>
              <a:rPr lang="ru-RU" sz="26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</a:t>
            </a:r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оррупция;</a:t>
            </a:r>
          </a:p>
          <a:p>
            <a:pPr algn="ctr"/>
            <a:r>
              <a:rPr lang="ru-RU" sz="26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</a:t>
            </a:r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роизвол;</a:t>
            </a:r>
          </a:p>
          <a:p>
            <a:pPr algn="ctr"/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деспотия</a:t>
            </a:r>
            <a:endParaRPr lang="ru-RU" sz="26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4315904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"/>
          <a:stretch/>
        </p:blipFill>
        <p:spPr bwMode="auto">
          <a:xfrm>
            <a:off x="6300192" y="245438"/>
            <a:ext cx="2468182" cy="25643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Двойная стрелка влево/вправо 3"/>
          <p:cNvSpPr/>
          <p:nvPr/>
        </p:nvSpPr>
        <p:spPr>
          <a:xfrm>
            <a:off x="3428992" y="785794"/>
            <a:ext cx="2300740" cy="1158935"/>
          </a:xfrm>
          <a:prstGeom prst="left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3141472152"/>
              </p:ext>
            </p:extLst>
          </p:nvPr>
        </p:nvGraphicFramePr>
        <p:xfrm>
          <a:off x="317698" y="2636912"/>
          <a:ext cx="8450676" cy="4221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5438"/>
            <a:ext cx="2520280" cy="250308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97982829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" presetClass="entr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Graphic spid="5" grpId="2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СУЩНОСТЬ ПРАВОВОГО ГОСУДАРСТВА</a:t>
            </a: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/>
        </p:blipFill>
        <p:spPr bwMode="auto">
          <a:xfrm>
            <a:off x="6357950" y="2571744"/>
            <a:ext cx="2286016" cy="310869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1628800"/>
            <a:ext cx="5976664" cy="4835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Кант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полагал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что источником развития государства является социальный антагонизм. Существует противоречие между склонностью людей жить сообща и присущими им недоброжелательностью и эгоизмом. Разрешение этого противоречия, обеспечение реального равноправия всех членов общества, по мнению Канта, возможно лишь в условиях всеобщего правового гражданского общества,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управляемого правовым государством.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143636" y="5715016"/>
            <a:ext cx="2620011" cy="9419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И. Кант</a:t>
            </a:r>
          </a:p>
          <a:p>
            <a:pPr algn="ctr"/>
            <a:r>
              <a:rPr lang="ru-RU" sz="26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(1724-1804 гг.)</a:t>
            </a:r>
            <a:endParaRPr lang="ru-RU" sz="26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1\Downloads\qrcode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0" y="1071546"/>
            <a:ext cx="1443014" cy="14430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40792158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85720" y="1214422"/>
            <a:ext cx="8640960" cy="244827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Правовое государство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- государство, в котором обеспечено верховенство права и верховенство закона, равенство всех перед законом и независимым судом, признаются и гарантируются права и свободы человека, а в основу организации государственной власти положен принцип разделения властей.</a:t>
            </a:r>
          </a:p>
        </p:txBody>
      </p:sp>
      <p:sp>
        <p:nvSpPr>
          <p:cNvPr id="3" name="Стрелка вниз 2"/>
          <p:cNvSpPr/>
          <p:nvPr/>
        </p:nvSpPr>
        <p:spPr>
          <a:xfrm>
            <a:off x="4139820" y="3786190"/>
            <a:ext cx="864359" cy="1226986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5013176"/>
            <a:ext cx="8640960" cy="1418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n/>
                <a:solidFill>
                  <a:schemeClr val="tx2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cs typeface="Arial" pitchFamily="34" charset="0"/>
              </a:rPr>
              <a:t>Главная цель – обеспечить гарантии прав и свобод граждан во всех сферах</a:t>
            </a:r>
            <a:endParaRPr lang="ru-RU" sz="3200" b="1" cap="all" dirty="0">
              <a:ln/>
              <a:solidFill>
                <a:schemeClr val="tx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80420985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428604"/>
            <a:ext cx="8640960" cy="16430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 концу 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XX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столетия в ряде стран были созданы типы правовых и политических систем, во многом соответствующие идеям правовой государственности 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2000240"/>
            <a:ext cx="2512331" cy="167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4282" y="3857628"/>
            <a:ext cx="2512331" cy="3888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ШВЕЦИЯ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60" y="2000240"/>
            <a:ext cx="2741505" cy="167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000760" y="3786190"/>
            <a:ext cx="2713703" cy="3888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ФИНЛЯНДИЯ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02" y="2000240"/>
            <a:ext cx="2725003" cy="167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4357694"/>
            <a:ext cx="2523652" cy="166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3071802" y="3857628"/>
            <a:ext cx="2725003" cy="3888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ГЕРМАНИЯ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00034" y="6143644"/>
            <a:ext cx="2523652" cy="4254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ФРАНЦИЯ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857884" y="6072206"/>
            <a:ext cx="3096344" cy="4254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НОВАЯ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ЗЕЛАНДИЯ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6" y="4357694"/>
            <a:ext cx="2456334" cy="1637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Object 2"/>
          <p:cNvGraphicFramePr>
            <a:graphicFrameLocks noChangeAspect="1"/>
          </p:cNvGraphicFramePr>
          <p:nvPr/>
        </p:nvGraphicFramePr>
        <p:xfrm>
          <a:off x="3571868" y="4429132"/>
          <a:ext cx="1889124" cy="1889124"/>
        </p:xfrm>
        <a:graphic>
          <a:graphicData uri="http://schemas.openxmlformats.org/presentationml/2006/ole">
            <p:oleObj spid="_x0000_s2050" name="Acrobat Document" r:id="rId9" imgW="9524833" imgH="9524974" progId="AcroExch.Document.DC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1868259404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1" grpId="0"/>
      <p:bldP spid="12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ПРИЗНАКИ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ПРАВОВОГО ГОСУДАРСТВА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2132856"/>
            <a:ext cx="8640960" cy="23762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Верховенство закона означает, что </a:t>
            </a:r>
            <a: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закон обладает высшей юридической силой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и все другие правовые акты 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должны 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ему соответствовать. Отсюда следует, что никакое должностное лицо или орган власти, включая правительство, парламент и (при демократии) народ как целое, не могут совершать действия за пределами рамок, установленных законом</a:t>
            </a:r>
            <a:endParaRPr lang="ru-RU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556792"/>
            <a:ext cx="8640960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8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</a:rPr>
              <a:t>1. ВЕРХОВЕНСТВО ПРАВА В ОБЩЕСТВЕ</a:t>
            </a:r>
            <a:endParaRPr lang="ru-RU" sz="2800" b="1" cap="all" dirty="0">
              <a:ln w="0"/>
              <a:solidFill>
                <a:schemeClr val="accent1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/>
        </p:blipFill>
        <p:spPr bwMode="auto">
          <a:xfrm>
            <a:off x="6732241" y="4581457"/>
            <a:ext cx="2190652" cy="214825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ая выноска 2"/>
          <p:cNvSpPr/>
          <p:nvPr/>
        </p:nvSpPr>
        <p:spPr>
          <a:xfrm>
            <a:off x="251520" y="4647927"/>
            <a:ext cx="6264696" cy="2015314"/>
          </a:xfrm>
          <a:prstGeom prst="wedgeRectCallout">
            <a:avLst>
              <a:gd name="adj1" fmla="val 59955"/>
              <a:gd name="adj2" fmla="val 37344"/>
            </a:avLst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«Без подчинения себя некому высшему обязывающему началу, общество подвержено самоуничтожению и разрушению»</a:t>
            </a:r>
          </a:p>
          <a:p>
            <a:pPr algn="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П.И. Новгородцев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4900035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785794"/>
            <a:ext cx="8640960" cy="12144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8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</a:rPr>
              <a:t>2</a:t>
            </a:r>
            <a:r>
              <a:rPr lang="ru-RU" sz="28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</a:rPr>
              <a:t>. НЕЗЫБЛЕМОСТЬ ПРАВ ЧЕЛОВЕКА, ИХ ОХРАНА И ГАРАНТИРОВАННОСТЬ</a:t>
            </a:r>
            <a:endParaRPr lang="ru-RU" sz="2800" b="1" cap="all" dirty="0">
              <a:ln w="0"/>
              <a:solidFill>
                <a:schemeClr val="accent1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2214554"/>
            <a:ext cx="8640960" cy="20785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Г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осударство 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должно 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закрепить 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фундаментальные права человека в своих законах, гарантировать их и реально защищать на практике. Однако допускаются и необходимые ограничения прав и свобод человека и гражданина. Кроме того, правовое государство устанавливает равноправие граждан, равенство всех перед законом и судом.</a:t>
            </a:r>
            <a:endParaRPr lang="ru-RU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/>
        </p:blipFill>
        <p:spPr bwMode="auto">
          <a:xfrm>
            <a:off x="251520" y="4513217"/>
            <a:ext cx="1674834" cy="215614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ая выноска 6"/>
          <p:cNvSpPr/>
          <p:nvPr/>
        </p:nvSpPr>
        <p:spPr>
          <a:xfrm>
            <a:off x="2195736" y="4520377"/>
            <a:ext cx="6696744" cy="2015314"/>
          </a:xfrm>
          <a:prstGeom prst="wedgeRectCallout">
            <a:avLst>
              <a:gd name="adj1" fmla="val -56236"/>
              <a:gd name="adj2" fmla="val 37344"/>
            </a:avLst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«Сознавая свои права, человек должен понимать, что ему дозволено и не дозволено, что другие люди тоже наделены алогичными правами…»</a:t>
            </a:r>
          </a:p>
          <a:p>
            <a:pPr algn="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И.А. Ильин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80640464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57158" y="857232"/>
            <a:ext cx="8640960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8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</a:rPr>
              <a:t>3. ПРИНЦИП РАЗДЕЛЕНИЯ ГОСУДАРСТВЕННЫХ ВЛАСТЕЙ</a:t>
            </a:r>
            <a:endParaRPr lang="ru-RU" sz="2800" b="1" cap="all" dirty="0">
              <a:ln w="0"/>
              <a:solidFill>
                <a:schemeClr val="accent1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933056"/>
            <a:ext cx="3521968" cy="264147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1520" y="2000240"/>
            <a:ext cx="8640960" cy="45742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Организация и деятельность государственной власти в правовом государстве основывается на принципе разделения властей, причём независимые 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«ветви власти» 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могут сдерживать, уравновешивать, контролировать 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друг</a:t>
            </a:r>
          </a:p>
          <a:p>
            <a:pPr algn="ctr"/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                   друга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это так называемая </a:t>
            </a:r>
            <a:r>
              <a:rPr lang="ru-RU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«система</a:t>
            </a:r>
          </a:p>
          <a:p>
            <a:pPr algn="ctr"/>
            <a: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                                 сдержек </a:t>
            </a:r>
            <a: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 </a:t>
            </a:r>
            <a:r>
              <a:rPr lang="ru-RU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противовесов». 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Для </a:t>
            </a:r>
            <a:endParaRPr lang="ru-RU" sz="22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                 правового 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государства особое </a:t>
            </a:r>
            <a:endParaRPr lang="ru-RU" sz="22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                 значение 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имеет сильная и </a:t>
            </a:r>
            <a:endParaRPr lang="ru-RU" sz="22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                    независимая 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судебная власть, 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она</a:t>
            </a:r>
          </a:p>
          <a:p>
            <a:pPr algn="ctr"/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              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играет решающую роль в </a:t>
            </a:r>
            <a:endParaRPr lang="ru-RU" sz="22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                    обеспечении 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верховенства закона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pPr algn="ctr"/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               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 и свобод человека.</a:t>
            </a:r>
            <a:endParaRPr lang="ru-RU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2806809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5" grpId="2"/>
      <p:bldP spid="5" grpId="3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85720" y="1071546"/>
            <a:ext cx="8640960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8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</a:rPr>
              <a:t>4</a:t>
            </a:r>
            <a:r>
              <a:rPr lang="ru-RU" sz="28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</a:rPr>
              <a:t>. ПРИНЦИП взаимной ответственности государства и личности</a:t>
            </a:r>
            <a:endParaRPr lang="ru-RU" sz="2800" b="1" cap="all" dirty="0">
              <a:ln w="0"/>
              <a:solidFill>
                <a:schemeClr val="accent1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2214554"/>
            <a:ext cx="8640960" cy="2150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Не 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только гражданин отвечает за совершённые правонарушения, но и государство, государственные органы и должностные лица несут юридическую ответственность за нарушение прав и свобод человека и гражданина</a:t>
            </a:r>
            <a:endParaRPr lang="ru-RU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365105"/>
            <a:ext cx="3278138" cy="21854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365104"/>
            <a:ext cx="3278138" cy="21854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767257216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642918"/>
            <a:ext cx="8640960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8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</a:rPr>
              <a:t>5. Подчинение национальных правовых систем международному праву</a:t>
            </a:r>
            <a:endParaRPr lang="ru-RU" sz="2800" b="1" cap="all" dirty="0">
              <a:ln w="0"/>
              <a:solidFill>
                <a:schemeClr val="accent1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1928802"/>
            <a:ext cx="4628793" cy="381584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6396" y="2714620"/>
            <a:ext cx="4177604" cy="37947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570001414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ПУТИ ФОРМИРОВАНИЯ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ПРАВОВОГО ГОСУДАРСТВА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556792"/>
            <a:ext cx="8640960" cy="48245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rabicPeriod"/>
            </a:pP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Превращение закона в решающее средство управления 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всеми сторонами жизни общества, для чего необходимо изменение соотношения закона с подзаконными актами в пользу первого.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Достижение такого состояния общества, при котором 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соблюдение закона было бы выгоднее его нарушения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это предполагает высокий уровень правовой культуры населения. 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Превращение правоохранительных органов в рабочие механизмы, активно содействующий становлению правопорядка.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Децентрализация управления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разграничение функций центральных структур власти и органов местного самоуправления, расширение компетенций последних</a:t>
            </a:r>
            <a:endParaRPr lang="ru-RU" sz="2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690542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2925" y="221643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ГРАЖДАНСКОЕ ОБЩЕСТВО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959" y="1047854"/>
            <a:ext cx="8640960" cy="2407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Гражданское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общество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— это сфера самопроявления свободных граждан и добровольно сформировавшихся ассоциаций и организаций, независимая от прямого вмешательства и произвольной регламентации со стороны государственной власти. 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3571876"/>
            <a:ext cx="4703081" cy="309059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932040" y="3656312"/>
            <a:ext cx="3937879" cy="9968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ГРАЖДАНСКОЕ ОБЩЕСТВО</a:t>
            </a:r>
            <a:endParaRPr lang="ru-RU" sz="36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84440" y="5445224"/>
            <a:ext cx="3785479" cy="12070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НАСЕЛЕНИЕ СТРАНЫ</a:t>
            </a:r>
            <a:endParaRPr lang="ru-RU" sz="36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Не равно 4"/>
          <p:cNvSpPr/>
          <p:nvPr/>
        </p:nvSpPr>
        <p:spPr>
          <a:xfrm>
            <a:off x="5892835" y="4782936"/>
            <a:ext cx="1994091" cy="648072"/>
          </a:xfrm>
          <a:prstGeom prst="mathNotEqual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9228505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13813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СТРУКТУРА ГРАЖДАНСКОГО ОБЩЕСТВА</a:t>
            </a:r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1575594686"/>
              </p:ext>
            </p:extLst>
          </p:nvPr>
        </p:nvGraphicFramePr>
        <p:xfrm>
          <a:off x="251520" y="1268760"/>
          <a:ext cx="8568952" cy="5589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2402919951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3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21014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КОНЦЕПЦИЯ ГРАЖДАНСКОГО ОБЩЕСТВА</a:t>
            </a: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89"/>
          <a:stretch/>
        </p:blipFill>
        <p:spPr bwMode="auto">
          <a:xfrm>
            <a:off x="214385" y="1628800"/>
            <a:ext cx="2197375" cy="252739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ая выноска 5"/>
          <p:cNvSpPr/>
          <p:nvPr/>
        </p:nvSpPr>
        <p:spPr>
          <a:xfrm>
            <a:off x="2627784" y="1628802"/>
            <a:ext cx="6336704" cy="2527397"/>
          </a:xfrm>
          <a:prstGeom prst="wedgeRectCallout">
            <a:avLst>
              <a:gd name="adj1" fmla="val -56236"/>
              <a:gd name="adj2" fmla="val 37344"/>
            </a:avLst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«Гражданское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общество — это союз индивидуальностей, коллектив, в котором все его члены обретают высшие человеческие качества. Государство превалирует над гражданским 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обществом»</a:t>
            </a:r>
          </a:p>
          <a:p>
            <a:pPr algn="r"/>
            <a:r>
              <a:rPr lang="ru-RU" sz="2200" b="1" dirty="0">
                <a:solidFill>
                  <a:srgbClr val="FF0000"/>
                </a:solidFill>
                <a:latin typeface="Bookman Old Style" pitchFamily="18" charset="0"/>
              </a:rPr>
              <a:t>Томас Гоббс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, 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английский философ</a:t>
            </a:r>
            <a:endParaRPr lang="ru-RU" sz="2200" b="1" dirty="0">
              <a:solidFill>
                <a:schemeClr val="tx2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513" y="4293096"/>
            <a:ext cx="1872208" cy="237689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ая выноска 7"/>
          <p:cNvSpPr/>
          <p:nvPr/>
        </p:nvSpPr>
        <p:spPr>
          <a:xfrm>
            <a:off x="248816" y="4293096"/>
            <a:ext cx="6555431" cy="2314544"/>
          </a:xfrm>
          <a:prstGeom prst="wedgeRectCallout">
            <a:avLst>
              <a:gd name="adj1" fmla="val 56987"/>
              <a:gd name="adj2" fmla="val 34795"/>
            </a:avLst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«Гражданское общество — благо, а государство — неизбежное зло. Чем совершеннее гражданское общество, тем менее оно нуждается в регулировании со стороны государства.»</a:t>
            </a:r>
            <a:endParaRPr lang="ru-RU" sz="2200" b="1" dirty="0" smtClean="0">
              <a:solidFill>
                <a:schemeClr val="tx2">
                  <a:lumMod val="75000"/>
                </a:schemeClr>
              </a:solidFill>
              <a:latin typeface="Bookman Old Style" pitchFamily="18" charset="0"/>
            </a:endParaRPr>
          </a:p>
          <a:p>
            <a:pPr algn="r"/>
            <a:r>
              <a:rPr lang="ru-RU" sz="2200" b="1" dirty="0">
                <a:solidFill>
                  <a:srgbClr val="FF0000"/>
                </a:solidFill>
                <a:latin typeface="Bookman Old Style" pitchFamily="18" charset="0"/>
              </a:rPr>
              <a:t>Томас </a:t>
            </a: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Пейн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, американский философ</a:t>
            </a:r>
            <a:endParaRPr lang="ru-RU" sz="2200" b="1" dirty="0">
              <a:solidFill>
                <a:schemeClr val="tx2">
                  <a:lumMod val="75000"/>
                </a:schemeClr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9014159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1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35416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КОНЦЕПЦИЯ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ГРАЖДАНСКОГО ОБЩЕСТВА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628800"/>
            <a:ext cx="8640960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 современной науке не существует целостного подхода к понятию «гражданское общество».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2348880"/>
            <a:ext cx="8640960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</a:rPr>
              <a:t>В мировой науке выделяют четыре подхода к гражданскому обществу:</a:t>
            </a:r>
            <a:endParaRPr lang="ru-RU" sz="2800" b="1" cap="all" dirty="0">
              <a:ln w="0"/>
              <a:solidFill>
                <a:schemeClr val="accent1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7560200" y="3479802"/>
            <a:ext cx="864359" cy="64807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780167" y="3479802"/>
            <a:ext cx="864359" cy="64807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2916671" y="3479802"/>
            <a:ext cx="864359" cy="64807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5208659" y="3429000"/>
            <a:ext cx="864359" cy="64807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28959" y="4293096"/>
            <a:ext cx="1966777" cy="23042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1. </a:t>
            </a:r>
            <a:r>
              <a:rPr lang="ru-RU" sz="22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Противо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-</a:t>
            </a:r>
          </a:p>
          <a:p>
            <a:pPr algn="ctr"/>
            <a:r>
              <a:rPr lang="ru-RU" sz="22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поставление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дикости (анархии)</a:t>
            </a:r>
            <a:endParaRPr lang="ru-RU" sz="22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13736" y="4300490"/>
            <a:ext cx="1870231" cy="23042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</a:t>
            </a:r>
            <a:r>
              <a:rPr lang="ru-RU" sz="22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Противо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-</a:t>
            </a:r>
          </a:p>
          <a:p>
            <a:pPr algn="ctr"/>
            <a:r>
              <a:rPr lang="ru-RU" sz="22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положность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церкви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092280" y="4313505"/>
            <a:ext cx="1800200" cy="23042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</a:t>
            </a:r>
            <a:r>
              <a:rPr lang="ru-RU" sz="22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Конкрет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-</a:t>
            </a:r>
          </a:p>
          <a:p>
            <a:pPr algn="ctr"/>
            <a:r>
              <a:rPr lang="ru-RU" sz="22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ный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феномен западных </a:t>
            </a:r>
            <a:r>
              <a:rPr lang="ru-RU" sz="22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цивилиза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-</a:t>
            </a:r>
          </a:p>
          <a:p>
            <a:pPr algn="ctr"/>
            <a:r>
              <a:rPr lang="ru-RU" sz="22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ций</a:t>
            </a:r>
            <a:endParaRPr lang="ru-RU" sz="22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427984" y="4313505"/>
            <a:ext cx="2425711" cy="23042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Комплекс общественных отношений, </a:t>
            </a:r>
            <a:r>
              <a:rPr lang="ru-RU" sz="22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противополож-ных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государству</a:t>
            </a:r>
            <a:endParaRPr lang="ru-RU" sz="22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61162480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13813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ОСНОВНЫЕ ЧЕРТЫ ГРАЖДАНСКОГО ОБЩЕСТВА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556793"/>
            <a:ext cx="8640960" cy="24482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Верховенство закона.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Доступность образования.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Наличие сильной системы СМИ.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Создание условий для саморазвития граждан в сфере экономики, политики, культуры.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Деятельность политических организаций во благо всех членов общества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189823"/>
            <a:ext cx="3609156" cy="247828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189823"/>
            <a:ext cx="4425512" cy="247828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213558001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21014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ТИПЫ ПОДСИСТЕМ ГРАЖДАНСКОГО ОБЩЕСТВА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556793"/>
            <a:ext cx="8640960" cy="18722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1. Социальная подсистема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– первичный, основополагающий пласт гражданского общества, охватывающий совокупность объективно сформировавшихся общностей людей и их взаимоотношений.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1608259" y="3431172"/>
            <a:ext cx="864359" cy="64807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28959" y="4221088"/>
            <a:ext cx="3622961" cy="23762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1. Удовлетворение потребностей граждан в семейно-родственных связей: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семья, друзья, сподвижники (эмоциональная связь)</a:t>
            </a:r>
            <a:endParaRPr lang="ru-RU" sz="2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6084036" y="3420340"/>
            <a:ext cx="864359" cy="64807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139952" y="4221088"/>
            <a:ext cx="4752528" cy="23762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 Группы по интересам:</a:t>
            </a:r>
          </a:p>
          <a:p>
            <a:pPr algn="ctr"/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 для совместного проведения времени: спорт, садоводство, </a:t>
            </a:r>
          </a:p>
          <a:p>
            <a:pPr algn="ctr"/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б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 для совместного решения проблем: защитники животных, профсоюзы, молодежные организации</a:t>
            </a:r>
          </a:p>
        </p:txBody>
      </p:sp>
    </p:spTree>
    <p:extLst>
      <p:ext uri="{BB962C8B-B14F-4D97-AF65-F5344CB8AC3E}">
        <p14:creationId xmlns="" xmlns:p14="http://schemas.microsoft.com/office/powerpoint/2010/main" val="3497607049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1520" y="642919"/>
            <a:ext cx="8640960" cy="17859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2. Экономическая (хозяйственная) подсистема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– отношения возникающие для удовлетворения главным образом материальных потребностей.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1464243" y="2357430"/>
            <a:ext cx="864359" cy="1123189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28959" y="3573016"/>
            <a:ext cx="3334929" cy="30243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Государственные, муниципальные, акционерные, кооперативные, смешанные, частные субъекты хозяйствования</a:t>
            </a:r>
            <a:endParaRPr lang="ru-RU" sz="2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102503" y="3573016"/>
            <a:ext cx="3789977" cy="30243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i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Собственность, свободный труд. </a:t>
            </a:r>
            <a:r>
              <a:rPr lang="ru-RU" sz="2200" b="1" i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</a:t>
            </a:r>
            <a:r>
              <a:rPr lang="ru-RU" sz="2200" b="1" i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онкуренция, частное предпринимательство, государственное регулирование  </a:t>
            </a:r>
          </a:p>
        </p:txBody>
      </p:sp>
      <p:sp>
        <p:nvSpPr>
          <p:cNvPr id="3" name="Плюс 2"/>
          <p:cNvSpPr/>
          <p:nvPr/>
        </p:nvSpPr>
        <p:spPr>
          <a:xfrm>
            <a:off x="3673624" y="4377022"/>
            <a:ext cx="1321296" cy="1416323"/>
          </a:xfrm>
          <a:prstGeom prst="mathPlus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2535843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11" grpId="0" animBg="1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1520" y="714357"/>
            <a:ext cx="8640960" cy="1714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Духовно-культурная подсистема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– удовлетворяет потребности людей в образовании, духовном самосовершенствовании, вере, творчестве.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1536251" y="2428868"/>
            <a:ext cx="864359" cy="100013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3573016"/>
            <a:ext cx="3478945" cy="30243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Образовательные, воспитательные, 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аучные, культурные, конфессиональные учреждения, негосударственные СМИ. </a:t>
            </a:r>
            <a:endParaRPr lang="ru-RU" sz="2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718" y="2849039"/>
            <a:ext cx="5030062" cy="376830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42532543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642919"/>
            <a:ext cx="8640960" cy="1857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4. Политическая подсистема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– это отношения, возникающие в связи с удовлетворением политических интересов и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свобод.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1536251" y="2285992"/>
            <a:ext cx="864359" cy="100013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28959" y="3429000"/>
            <a:ext cx="3334929" cy="316835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Местное самоуправление, политические партии общественно-политические движения.</a:t>
            </a:r>
            <a:endParaRPr lang="ru-RU" sz="2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6"/>
          <a:stretch/>
        </p:blipFill>
        <p:spPr bwMode="auto">
          <a:xfrm>
            <a:off x="3878826" y="2852936"/>
            <a:ext cx="5013654" cy="374441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952233611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500043"/>
            <a:ext cx="8640960" cy="2286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Местное самоуправление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это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негосударственная форма выражения народовластия, осуществляемая определенным территориальным сообществом при самостоятельном решении населением вопросов местного значения.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3032956"/>
            <a:ext cx="7200800" cy="10801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Муниципальное образование </a:t>
            </a:r>
          </a:p>
          <a:p>
            <a:pPr algn="ctr"/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(город, район, село)</a:t>
            </a:r>
            <a:endParaRPr lang="ru-RU" sz="2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8959" y="4797152"/>
            <a:ext cx="3262921" cy="18002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Представительный орган:</a:t>
            </a:r>
          </a:p>
          <a:p>
            <a:pPr algn="ctr"/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Выборное собрание, Дума, комитет и т.д.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139952" y="4807157"/>
            <a:ext cx="4717811" cy="18002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Выборный орган:</a:t>
            </a:r>
          </a:p>
          <a:p>
            <a:pPr algn="ctr"/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Глава муниципального образования – мэр, староста, глава администрации + администрация.</a:t>
            </a:r>
          </a:p>
        </p:txBody>
      </p:sp>
      <p:sp>
        <p:nvSpPr>
          <p:cNvPr id="8" name="Стрелка вниз 7"/>
          <p:cNvSpPr/>
          <p:nvPr/>
        </p:nvSpPr>
        <p:spPr>
          <a:xfrm>
            <a:off x="1672545" y="4227177"/>
            <a:ext cx="864359" cy="46805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6660232" y="4227177"/>
            <a:ext cx="864359" cy="46805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89711395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99412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ОБЩЕСТВЕННЫЙ КОНТРОЛЬ</a:t>
            </a: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52" y="1162532"/>
            <a:ext cx="3429000" cy="2286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714744" y="1162532"/>
            <a:ext cx="3714776" cy="22664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Общественная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палата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РФ </a:t>
            </a:r>
          </a:p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была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сформирована в соответствии с федеральным законом от 4 апреля 2005 года "Об Общественной палате </a:t>
            </a:r>
            <a:endParaRPr lang="ru-RU" sz="20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РФ". 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3857628"/>
            <a:ext cx="8640960" cy="12144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42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– утверждается Президентом РФ</a:t>
            </a:r>
          </a:p>
          <a:p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42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– представители общероссийских объединений</a:t>
            </a:r>
          </a:p>
          <a:p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42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– представители региональных и межрегиональных объединений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5857884" y="3429000"/>
            <a:ext cx="864359" cy="64807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28959" y="5286388"/>
            <a:ext cx="8663521" cy="135732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1. Проведение экспертизы нормативных документов государственной власти и местного самоуправления.</a:t>
            </a:r>
          </a:p>
          <a:p>
            <a:pPr algn="ctr"/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2. Осуществление контроля за деятельностью исполнительных органов власти. </a:t>
            </a:r>
          </a:p>
        </p:txBody>
      </p:sp>
      <p:pic>
        <p:nvPicPr>
          <p:cNvPr id="3074" name="Picture 2" descr="C:\Users\1\Downloads\qrcode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68" y="1214422"/>
            <a:ext cx="1857388" cy="18573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051239934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атьяна\Презентации\Фоны для презентаций\Графика\bv102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428604"/>
            <a:ext cx="4067175" cy="51435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499992" y="4286256"/>
            <a:ext cx="4392488" cy="21980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Tx/>
              <a:buChar char="-"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Как вы понимаете это изречение?</a:t>
            </a:r>
          </a:p>
          <a:p>
            <a:pPr marL="342900" indent="-342900">
              <a:buFontTx/>
              <a:buChar char="-"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Соответствует ли оно вашим внутренним убеждениям?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00562" y="714356"/>
            <a:ext cx="4468387" cy="316835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Bookman Old Style" pitchFamily="18" charset="0"/>
                <a:cs typeface="Arial" pitchFamily="34" charset="0"/>
              </a:rPr>
              <a:t>«Мы можем стать свободными только тогда, когда станем рабами закона»</a:t>
            </a:r>
          </a:p>
          <a:p>
            <a:pPr algn="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Bookman Old Style" pitchFamily="18" charset="0"/>
                <a:cs typeface="Arial" pitchFamily="34" charset="0"/>
              </a:rPr>
              <a:t>Цицерон</a:t>
            </a:r>
          </a:p>
        </p:txBody>
      </p:sp>
    </p:spTree>
    <p:extLst>
      <p:ext uri="{BB962C8B-B14F-4D97-AF65-F5344CB8AC3E}">
        <p14:creationId xmlns="" xmlns:p14="http://schemas.microsoft.com/office/powerpoint/2010/main" val="268642936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890</TotalTime>
  <Words>1253</Words>
  <Application>Microsoft Office PowerPoint</Application>
  <PresentationFormat>Экран (4:3)</PresentationFormat>
  <Paragraphs>140</Paragraphs>
  <Slides>25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7" baseType="lpstr">
      <vt:lpstr>Тема Office</vt:lpstr>
      <vt:lpstr>Acrobat Document</vt:lpstr>
      <vt:lpstr>Правовое государство и гражданское общество</vt:lpstr>
      <vt:lpstr>Слайд 2</vt:lpstr>
      <vt:lpstr>РОЛЬ ГОСУДАРСТВА В ОБЩЕСТВЕ</vt:lpstr>
      <vt:lpstr>Слайд 4</vt:lpstr>
      <vt:lpstr>СУЩНОСТЬ ПРАВОВОГО ГОСУДАРСТВА</vt:lpstr>
      <vt:lpstr>Слайд 6</vt:lpstr>
      <vt:lpstr>Слайд 7</vt:lpstr>
      <vt:lpstr>ПРИЗНАКИ ПРАВОВОГО ГОСУДАРСТВА</vt:lpstr>
      <vt:lpstr>Слайд 9</vt:lpstr>
      <vt:lpstr>Слайд 10</vt:lpstr>
      <vt:lpstr>Слайд 11</vt:lpstr>
      <vt:lpstr>Слайд 12</vt:lpstr>
      <vt:lpstr>ПУТИ ФОРМИРОВАНИЯ ПРАВОВОГО ГОСУДАРСТВА</vt:lpstr>
      <vt:lpstr>ГРАЖДАНСКОЕ ОБЩЕСТВО</vt:lpstr>
      <vt:lpstr>СТРУКТУРА ГРАЖДАНСКОГО ОБЩЕСТВА</vt:lpstr>
      <vt:lpstr>КОНЦЕПЦИЯ ГРАЖДАНСКОГО ОБЩЕСТВА</vt:lpstr>
      <vt:lpstr>КОНЦЕПЦИЯ ГРАЖДАНСКОГО ОБЩЕСТВА</vt:lpstr>
      <vt:lpstr>ОСНОВНЫЕ ЧЕРТЫ ГРАЖДАНСКОГО ОБЩЕСТВА</vt:lpstr>
      <vt:lpstr>ТИПЫ ПОДСИСТЕМ ГРАЖДАНСКОГО ОБЩЕСТВА</vt:lpstr>
      <vt:lpstr>Слайд 20</vt:lpstr>
      <vt:lpstr>Слайд 21</vt:lpstr>
      <vt:lpstr>Слайд 22</vt:lpstr>
      <vt:lpstr>Слайд 23</vt:lpstr>
      <vt:lpstr>ОБЩЕСТВЕННЫЙ КОНТРОЛЬ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1</cp:lastModifiedBy>
  <cp:revision>78</cp:revision>
  <dcterms:created xsi:type="dcterms:W3CDTF">2013-12-07T11:59:36Z</dcterms:created>
  <dcterms:modified xsi:type="dcterms:W3CDTF">2025-04-11T07:48:47Z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1793000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