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30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8" r:id="rId40"/>
    <p:sldId id="299" r:id="rId41"/>
    <p:sldId id="300" r:id="rId42"/>
    <p:sldId id="301" r:id="rId43"/>
    <p:sldId id="303" r:id="rId44"/>
    <p:sldId id="304" r:id="rId45"/>
    <p:sldId id="306" r:id="rId46"/>
    <p:sldId id="308" r:id="rId4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6D2ADE-4253-4C3A-9855-78A9C5BE92B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EB172B-4697-4CBE-A529-95FB0FD261E3}">
      <dgm:prSet phldrT="[Текст]"/>
      <dgm:spPr/>
      <dgm:t>
        <a:bodyPr/>
        <a:lstStyle/>
        <a:p>
          <a:r>
            <a:rPr lang="ru-RU" dirty="0" smtClean="0"/>
            <a:t>8-10%</a:t>
          </a:r>
          <a:endParaRPr lang="ru-RU" dirty="0"/>
        </a:p>
      </dgm:t>
    </dgm:pt>
    <dgm:pt modelId="{DFDB7D07-521B-464E-9B76-50CBE9DEE9C2}" type="parTrans" cxnId="{95A6C792-95A7-49B2-909B-58187B4BB707}">
      <dgm:prSet/>
      <dgm:spPr/>
      <dgm:t>
        <a:bodyPr/>
        <a:lstStyle/>
        <a:p>
          <a:endParaRPr lang="ru-RU"/>
        </a:p>
      </dgm:t>
    </dgm:pt>
    <dgm:pt modelId="{663E7512-7629-43A8-915C-F4B9EB41D3B8}" type="sibTrans" cxnId="{95A6C792-95A7-49B2-909B-58187B4BB707}">
      <dgm:prSet/>
      <dgm:spPr/>
      <dgm:t>
        <a:bodyPr/>
        <a:lstStyle/>
        <a:p>
          <a:endParaRPr lang="ru-RU"/>
        </a:p>
      </dgm:t>
    </dgm:pt>
    <dgm:pt modelId="{03F596C0-B239-403D-93F9-A7F928BEA954}">
      <dgm:prSet phldrT="[Текст]"/>
      <dgm:spPr/>
      <dgm:t>
        <a:bodyPr/>
        <a:lstStyle/>
        <a:p>
          <a:r>
            <a:rPr lang="ru-RU" dirty="0" smtClean="0"/>
            <a:t>Медицина</a:t>
          </a:r>
          <a:endParaRPr lang="ru-RU" dirty="0"/>
        </a:p>
      </dgm:t>
    </dgm:pt>
    <dgm:pt modelId="{91AD79E8-8388-4711-AED7-507E6E494281}" type="parTrans" cxnId="{600D7CEF-47C8-40F9-81C7-4DA0267710C9}">
      <dgm:prSet/>
      <dgm:spPr/>
      <dgm:t>
        <a:bodyPr/>
        <a:lstStyle/>
        <a:p>
          <a:endParaRPr lang="ru-RU"/>
        </a:p>
      </dgm:t>
    </dgm:pt>
    <dgm:pt modelId="{C69CAE4B-B952-4D05-ADD2-333ED6D676BC}" type="sibTrans" cxnId="{600D7CEF-47C8-40F9-81C7-4DA0267710C9}">
      <dgm:prSet/>
      <dgm:spPr/>
      <dgm:t>
        <a:bodyPr/>
        <a:lstStyle/>
        <a:p>
          <a:endParaRPr lang="ru-RU"/>
        </a:p>
      </dgm:t>
    </dgm:pt>
    <dgm:pt modelId="{F65B6D83-6BD5-49F3-A45C-D0A38DB3D358}">
      <dgm:prSet phldrT="[Текст]"/>
      <dgm:spPr/>
      <dgm:t>
        <a:bodyPr/>
        <a:lstStyle/>
        <a:p>
          <a:r>
            <a:rPr lang="ru-RU" dirty="0" smtClean="0"/>
            <a:t>17-20%</a:t>
          </a:r>
          <a:endParaRPr lang="ru-RU" dirty="0"/>
        </a:p>
      </dgm:t>
    </dgm:pt>
    <dgm:pt modelId="{0623C6A0-66AA-4843-AAFD-5E8C9985500C}" type="parTrans" cxnId="{6A234BFA-422B-47C2-BFC9-328E50349EEC}">
      <dgm:prSet/>
      <dgm:spPr/>
      <dgm:t>
        <a:bodyPr/>
        <a:lstStyle/>
        <a:p>
          <a:endParaRPr lang="ru-RU"/>
        </a:p>
      </dgm:t>
    </dgm:pt>
    <dgm:pt modelId="{6CE79027-27C4-4FB2-A7F0-695AE90F7148}" type="sibTrans" cxnId="{6A234BFA-422B-47C2-BFC9-328E50349EEC}">
      <dgm:prSet/>
      <dgm:spPr/>
      <dgm:t>
        <a:bodyPr/>
        <a:lstStyle/>
        <a:p>
          <a:endParaRPr lang="ru-RU"/>
        </a:p>
      </dgm:t>
    </dgm:pt>
    <dgm:pt modelId="{D83556DC-4607-40FF-B92E-79C476E74703}">
      <dgm:prSet phldrT="[Текст]"/>
      <dgm:spPr/>
      <dgm:t>
        <a:bodyPr/>
        <a:lstStyle/>
        <a:p>
          <a:r>
            <a:rPr lang="ru-RU" dirty="0" smtClean="0"/>
            <a:t>Природно-климатические условия</a:t>
          </a:r>
          <a:endParaRPr lang="ru-RU" dirty="0"/>
        </a:p>
      </dgm:t>
    </dgm:pt>
    <dgm:pt modelId="{33492BBD-C84C-46C7-9654-7FFA7254F1A7}" type="parTrans" cxnId="{44267D12-0592-4753-A96B-95EF1EEAC361}">
      <dgm:prSet/>
      <dgm:spPr/>
      <dgm:t>
        <a:bodyPr/>
        <a:lstStyle/>
        <a:p>
          <a:endParaRPr lang="ru-RU"/>
        </a:p>
      </dgm:t>
    </dgm:pt>
    <dgm:pt modelId="{53C608B2-0651-4A0D-97A1-1B8C529EEB3A}" type="sibTrans" cxnId="{44267D12-0592-4753-A96B-95EF1EEAC361}">
      <dgm:prSet/>
      <dgm:spPr/>
      <dgm:t>
        <a:bodyPr/>
        <a:lstStyle/>
        <a:p>
          <a:endParaRPr lang="ru-RU"/>
        </a:p>
      </dgm:t>
    </dgm:pt>
    <dgm:pt modelId="{F7829127-F723-4EA4-96E2-7704D0F745FE}">
      <dgm:prSet phldrT="[Текст]"/>
      <dgm:spPr/>
      <dgm:t>
        <a:bodyPr/>
        <a:lstStyle/>
        <a:p>
          <a:r>
            <a:rPr lang="ru-RU" dirty="0" smtClean="0"/>
            <a:t>Генетика</a:t>
          </a:r>
          <a:endParaRPr lang="ru-RU" dirty="0"/>
        </a:p>
      </dgm:t>
    </dgm:pt>
    <dgm:pt modelId="{72B59ED6-ABE0-4F9A-95D3-EDCD761BBC85}" type="parTrans" cxnId="{71BA694A-FE86-45A6-A39F-1CAFCA83A5A7}">
      <dgm:prSet/>
      <dgm:spPr/>
      <dgm:t>
        <a:bodyPr/>
        <a:lstStyle/>
        <a:p>
          <a:endParaRPr lang="ru-RU"/>
        </a:p>
      </dgm:t>
    </dgm:pt>
    <dgm:pt modelId="{A62EFEFC-2808-4356-9647-D0F86C23AF52}" type="sibTrans" cxnId="{71BA694A-FE86-45A6-A39F-1CAFCA83A5A7}">
      <dgm:prSet/>
      <dgm:spPr/>
      <dgm:t>
        <a:bodyPr/>
        <a:lstStyle/>
        <a:p>
          <a:endParaRPr lang="ru-RU"/>
        </a:p>
      </dgm:t>
    </dgm:pt>
    <dgm:pt modelId="{8C7B1A3F-ACFB-40DC-B1CB-52A9A2C6ECFD}">
      <dgm:prSet phldrT="[Текст]"/>
      <dgm:spPr/>
      <dgm:t>
        <a:bodyPr/>
        <a:lstStyle/>
        <a:p>
          <a:r>
            <a:rPr lang="ru-RU" dirty="0" smtClean="0"/>
            <a:t>49-53%</a:t>
          </a:r>
          <a:endParaRPr lang="ru-RU" dirty="0"/>
        </a:p>
      </dgm:t>
    </dgm:pt>
    <dgm:pt modelId="{16F92F37-A3E0-48C3-8D0C-CF22F87CB2FB}" type="parTrans" cxnId="{3A6F3353-4793-4076-8FEF-86AF580185F6}">
      <dgm:prSet/>
      <dgm:spPr/>
      <dgm:t>
        <a:bodyPr/>
        <a:lstStyle/>
        <a:p>
          <a:endParaRPr lang="ru-RU"/>
        </a:p>
      </dgm:t>
    </dgm:pt>
    <dgm:pt modelId="{75CE4FCF-2965-4859-9E7A-02E90EC3E471}" type="sibTrans" cxnId="{3A6F3353-4793-4076-8FEF-86AF580185F6}">
      <dgm:prSet/>
      <dgm:spPr/>
      <dgm:t>
        <a:bodyPr/>
        <a:lstStyle/>
        <a:p>
          <a:endParaRPr lang="ru-RU"/>
        </a:p>
      </dgm:t>
    </dgm:pt>
    <dgm:pt modelId="{D057F945-8621-4D96-996F-075FBDD4D7B1}">
      <dgm:prSet phldrT="[Текст]"/>
      <dgm:spPr/>
      <dgm:t>
        <a:bodyPr/>
        <a:lstStyle/>
        <a:p>
          <a:r>
            <a:rPr lang="ru-RU" dirty="0" smtClean="0"/>
            <a:t>Образ жизни </a:t>
          </a:r>
          <a:endParaRPr lang="ru-RU" dirty="0"/>
        </a:p>
      </dgm:t>
    </dgm:pt>
    <dgm:pt modelId="{4FB179EE-11B2-4353-9DBA-9950E5A9F476}" type="parTrans" cxnId="{F41AF329-76E9-4BFD-AEB9-B1072D3CB429}">
      <dgm:prSet/>
      <dgm:spPr/>
      <dgm:t>
        <a:bodyPr/>
        <a:lstStyle/>
        <a:p>
          <a:endParaRPr lang="ru-RU"/>
        </a:p>
      </dgm:t>
    </dgm:pt>
    <dgm:pt modelId="{32D0B525-BC92-4ED2-A069-7B1CB11DF22B}" type="sibTrans" cxnId="{F41AF329-76E9-4BFD-AEB9-B1072D3CB429}">
      <dgm:prSet/>
      <dgm:spPr/>
      <dgm:t>
        <a:bodyPr/>
        <a:lstStyle/>
        <a:p>
          <a:endParaRPr lang="ru-RU"/>
        </a:p>
      </dgm:t>
    </dgm:pt>
    <dgm:pt modelId="{1C8F500E-908F-420D-8118-DC44E7DE2441}" type="pres">
      <dgm:prSet presAssocID="{D76D2ADE-4253-4C3A-9855-78A9C5BE92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74C208-5DE8-4644-A777-700BD7689C63}" type="pres">
      <dgm:prSet presAssocID="{6DEB172B-4697-4CBE-A529-95FB0FD261E3}" presName="linNode" presStyleCnt="0"/>
      <dgm:spPr/>
    </dgm:pt>
    <dgm:pt modelId="{7AEB7C09-7853-402A-A80D-EB357C853679}" type="pres">
      <dgm:prSet presAssocID="{6DEB172B-4697-4CBE-A529-95FB0FD261E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BB741-B8EB-416D-83DC-B9064E302A21}" type="pres">
      <dgm:prSet presAssocID="{6DEB172B-4697-4CBE-A529-95FB0FD261E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F1D66F-233D-4356-AD09-C11CC65D0A84}" type="pres">
      <dgm:prSet presAssocID="{663E7512-7629-43A8-915C-F4B9EB41D3B8}" presName="sp" presStyleCnt="0"/>
      <dgm:spPr/>
    </dgm:pt>
    <dgm:pt modelId="{F9677CF8-4881-40EB-9E5B-DFD3AF35E258}" type="pres">
      <dgm:prSet presAssocID="{F65B6D83-6BD5-49F3-A45C-D0A38DB3D358}" presName="linNode" presStyleCnt="0"/>
      <dgm:spPr/>
    </dgm:pt>
    <dgm:pt modelId="{9D7C7126-93BF-46DA-8123-6FCB4001140D}" type="pres">
      <dgm:prSet presAssocID="{F65B6D83-6BD5-49F3-A45C-D0A38DB3D35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F62D2-7D34-44FD-8FE8-1C4D2E0C57A9}" type="pres">
      <dgm:prSet presAssocID="{F65B6D83-6BD5-49F3-A45C-D0A38DB3D358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BBD57-595F-4C07-AA49-0102670A4B1F}" type="pres">
      <dgm:prSet presAssocID="{6CE79027-27C4-4FB2-A7F0-695AE90F7148}" presName="sp" presStyleCnt="0"/>
      <dgm:spPr/>
    </dgm:pt>
    <dgm:pt modelId="{8BF8B452-2EBD-4011-8879-8FE2A2E86AA2}" type="pres">
      <dgm:prSet presAssocID="{8C7B1A3F-ACFB-40DC-B1CB-52A9A2C6ECFD}" presName="linNode" presStyleCnt="0"/>
      <dgm:spPr/>
    </dgm:pt>
    <dgm:pt modelId="{65858902-CFD8-4D72-8E5B-357A58599789}" type="pres">
      <dgm:prSet presAssocID="{8C7B1A3F-ACFB-40DC-B1CB-52A9A2C6ECFD}" presName="parentText" presStyleLbl="node1" presStyleIdx="2" presStyleCnt="3" custLinFactNeighborX="-1447" custLinFactNeighborY="-117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1D3539-0349-4991-9012-CBE1FB09EF0B}" type="pres">
      <dgm:prSet presAssocID="{8C7B1A3F-ACFB-40DC-B1CB-52A9A2C6ECFD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1AF329-76E9-4BFD-AEB9-B1072D3CB429}" srcId="{8C7B1A3F-ACFB-40DC-B1CB-52A9A2C6ECFD}" destId="{D057F945-8621-4D96-996F-075FBDD4D7B1}" srcOrd="0" destOrd="0" parTransId="{4FB179EE-11B2-4353-9DBA-9950E5A9F476}" sibTransId="{32D0B525-BC92-4ED2-A069-7B1CB11DF22B}"/>
    <dgm:cxn modelId="{108E2166-282E-4AB2-A17C-EDB25C9BE9B3}" type="presOf" srcId="{F65B6D83-6BD5-49F3-A45C-D0A38DB3D358}" destId="{9D7C7126-93BF-46DA-8123-6FCB4001140D}" srcOrd="0" destOrd="0" presId="urn:microsoft.com/office/officeart/2005/8/layout/vList5"/>
    <dgm:cxn modelId="{E7D23A8F-DEB7-48D8-8349-FF12E944DE5F}" type="presOf" srcId="{D76D2ADE-4253-4C3A-9855-78A9C5BE92B2}" destId="{1C8F500E-908F-420D-8118-DC44E7DE2441}" srcOrd="0" destOrd="0" presId="urn:microsoft.com/office/officeart/2005/8/layout/vList5"/>
    <dgm:cxn modelId="{95A6C792-95A7-49B2-909B-58187B4BB707}" srcId="{D76D2ADE-4253-4C3A-9855-78A9C5BE92B2}" destId="{6DEB172B-4697-4CBE-A529-95FB0FD261E3}" srcOrd="0" destOrd="0" parTransId="{DFDB7D07-521B-464E-9B76-50CBE9DEE9C2}" sibTransId="{663E7512-7629-43A8-915C-F4B9EB41D3B8}"/>
    <dgm:cxn modelId="{B9A0EF62-7B48-4243-BBEA-E6DB935D18A6}" type="presOf" srcId="{6DEB172B-4697-4CBE-A529-95FB0FD261E3}" destId="{7AEB7C09-7853-402A-A80D-EB357C853679}" srcOrd="0" destOrd="0" presId="urn:microsoft.com/office/officeart/2005/8/layout/vList5"/>
    <dgm:cxn modelId="{E0230F6C-0969-467D-9FE9-BA37C35A5459}" type="presOf" srcId="{F7829127-F723-4EA4-96E2-7704D0F745FE}" destId="{9A8F62D2-7D34-44FD-8FE8-1C4D2E0C57A9}" srcOrd="0" destOrd="1" presId="urn:microsoft.com/office/officeart/2005/8/layout/vList5"/>
    <dgm:cxn modelId="{AA6DAD0C-8CB6-432D-8668-1CD331065AE2}" type="presOf" srcId="{D83556DC-4607-40FF-B92E-79C476E74703}" destId="{9A8F62D2-7D34-44FD-8FE8-1C4D2E0C57A9}" srcOrd="0" destOrd="0" presId="urn:microsoft.com/office/officeart/2005/8/layout/vList5"/>
    <dgm:cxn modelId="{600D7CEF-47C8-40F9-81C7-4DA0267710C9}" srcId="{6DEB172B-4697-4CBE-A529-95FB0FD261E3}" destId="{03F596C0-B239-403D-93F9-A7F928BEA954}" srcOrd="0" destOrd="0" parTransId="{91AD79E8-8388-4711-AED7-507E6E494281}" sibTransId="{C69CAE4B-B952-4D05-ADD2-333ED6D676BC}"/>
    <dgm:cxn modelId="{71BA694A-FE86-45A6-A39F-1CAFCA83A5A7}" srcId="{F65B6D83-6BD5-49F3-A45C-D0A38DB3D358}" destId="{F7829127-F723-4EA4-96E2-7704D0F745FE}" srcOrd="1" destOrd="0" parTransId="{72B59ED6-ABE0-4F9A-95D3-EDCD761BBC85}" sibTransId="{A62EFEFC-2808-4356-9647-D0F86C23AF52}"/>
    <dgm:cxn modelId="{481704EF-56D0-41E3-A669-FFC4DE44AF5F}" type="presOf" srcId="{8C7B1A3F-ACFB-40DC-B1CB-52A9A2C6ECFD}" destId="{65858902-CFD8-4D72-8E5B-357A58599789}" srcOrd="0" destOrd="0" presId="urn:microsoft.com/office/officeart/2005/8/layout/vList5"/>
    <dgm:cxn modelId="{E37D7F54-80B6-4A4C-8B88-D31F37E67C77}" type="presOf" srcId="{03F596C0-B239-403D-93F9-A7F928BEA954}" destId="{25BBB741-B8EB-416D-83DC-B9064E302A21}" srcOrd="0" destOrd="0" presId="urn:microsoft.com/office/officeart/2005/8/layout/vList5"/>
    <dgm:cxn modelId="{73F0248D-3E07-4945-8101-58C0E12422B0}" type="presOf" srcId="{D057F945-8621-4D96-996F-075FBDD4D7B1}" destId="{CE1D3539-0349-4991-9012-CBE1FB09EF0B}" srcOrd="0" destOrd="0" presId="urn:microsoft.com/office/officeart/2005/8/layout/vList5"/>
    <dgm:cxn modelId="{44267D12-0592-4753-A96B-95EF1EEAC361}" srcId="{F65B6D83-6BD5-49F3-A45C-D0A38DB3D358}" destId="{D83556DC-4607-40FF-B92E-79C476E74703}" srcOrd="0" destOrd="0" parTransId="{33492BBD-C84C-46C7-9654-7FFA7254F1A7}" sibTransId="{53C608B2-0651-4A0D-97A1-1B8C529EEB3A}"/>
    <dgm:cxn modelId="{3A6F3353-4793-4076-8FEF-86AF580185F6}" srcId="{D76D2ADE-4253-4C3A-9855-78A9C5BE92B2}" destId="{8C7B1A3F-ACFB-40DC-B1CB-52A9A2C6ECFD}" srcOrd="2" destOrd="0" parTransId="{16F92F37-A3E0-48C3-8D0C-CF22F87CB2FB}" sibTransId="{75CE4FCF-2965-4859-9E7A-02E90EC3E471}"/>
    <dgm:cxn modelId="{6A234BFA-422B-47C2-BFC9-328E50349EEC}" srcId="{D76D2ADE-4253-4C3A-9855-78A9C5BE92B2}" destId="{F65B6D83-6BD5-49F3-A45C-D0A38DB3D358}" srcOrd="1" destOrd="0" parTransId="{0623C6A0-66AA-4843-AAFD-5E8C9985500C}" sibTransId="{6CE79027-27C4-4FB2-A7F0-695AE90F7148}"/>
    <dgm:cxn modelId="{71E89E75-C4FC-4040-A9EC-1627A65804CA}" type="presParOf" srcId="{1C8F500E-908F-420D-8118-DC44E7DE2441}" destId="{A674C208-5DE8-4644-A777-700BD7689C63}" srcOrd="0" destOrd="0" presId="urn:microsoft.com/office/officeart/2005/8/layout/vList5"/>
    <dgm:cxn modelId="{2C6C1ACE-9ADD-4DD5-A68F-1C1AF2BAB998}" type="presParOf" srcId="{A674C208-5DE8-4644-A777-700BD7689C63}" destId="{7AEB7C09-7853-402A-A80D-EB357C853679}" srcOrd="0" destOrd="0" presId="urn:microsoft.com/office/officeart/2005/8/layout/vList5"/>
    <dgm:cxn modelId="{CE9C36C9-558A-49E9-91DE-DF20BF0A10BB}" type="presParOf" srcId="{A674C208-5DE8-4644-A777-700BD7689C63}" destId="{25BBB741-B8EB-416D-83DC-B9064E302A21}" srcOrd="1" destOrd="0" presId="urn:microsoft.com/office/officeart/2005/8/layout/vList5"/>
    <dgm:cxn modelId="{A6209054-DFE9-4694-9B7D-FEB846E1C7CC}" type="presParOf" srcId="{1C8F500E-908F-420D-8118-DC44E7DE2441}" destId="{41F1D66F-233D-4356-AD09-C11CC65D0A84}" srcOrd="1" destOrd="0" presId="urn:microsoft.com/office/officeart/2005/8/layout/vList5"/>
    <dgm:cxn modelId="{C899861A-D7CC-4089-A8DC-D35D6CE59151}" type="presParOf" srcId="{1C8F500E-908F-420D-8118-DC44E7DE2441}" destId="{F9677CF8-4881-40EB-9E5B-DFD3AF35E258}" srcOrd="2" destOrd="0" presId="urn:microsoft.com/office/officeart/2005/8/layout/vList5"/>
    <dgm:cxn modelId="{7A0E2C7B-DBD7-4AC5-9205-F56DFC47DD45}" type="presParOf" srcId="{F9677CF8-4881-40EB-9E5B-DFD3AF35E258}" destId="{9D7C7126-93BF-46DA-8123-6FCB4001140D}" srcOrd="0" destOrd="0" presId="urn:microsoft.com/office/officeart/2005/8/layout/vList5"/>
    <dgm:cxn modelId="{1AA8D629-9448-4077-86C0-E5E94C78A0B8}" type="presParOf" srcId="{F9677CF8-4881-40EB-9E5B-DFD3AF35E258}" destId="{9A8F62D2-7D34-44FD-8FE8-1C4D2E0C57A9}" srcOrd="1" destOrd="0" presId="urn:microsoft.com/office/officeart/2005/8/layout/vList5"/>
    <dgm:cxn modelId="{047AB71B-3833-4B32-B725-14E9FD4F0070}" type="presParOf" srcId="{1C8F500E-908F-420D-8118-DC44E7DE2441}" destId="{7A0BBD57-595F-4C07-AA49-0102670A4B1F}" srcOrd="3" destOrd="0" presId="urn:microsoft.com/office/officeart/2005/8/layout/vList5"/>
    <dgm:cxn modelId="{AA6FEFE0-26A7-4436-9A8E-A176391535B2}" type="presParOf" srcId="{1C8F500E-908F-420D-8118-DC44E7DE2441}" destId="{8BF8B452-2EBD-4011-8879-8FE2A2E86AA2}" srcOrd="4" destOrd="0" presId="urn:microsoft.com/office/officeart/2005/8/layout/vList5"/>
    <dgm:cxn modelId="{784FC2D2-1EB7-4DB0-A0A1-EEA084777086}" type="presParOf" srcId="{8BF8B452-2EBD-4011-8879-8FE2A2E86AA2}" destId="{65858902-CFD8-4D72-8E5B-357A58599789}" srcOrd="0" destOrd="0" presId="urn:microsoft.com/office/officeart/2005/8/layout/vList5"/>
    <dgm:cxn modelId="{03B1C457-C13E-49A5-8928-A333C952569D}" type="presParOf" srcId="{8BF8B452-2EBD-4011-8879-8FE2A2E86AA2}" destId="{CE1D3539-0349-4991-9012-CBE1FB09EF0B}" srcOrd="1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BBB741-B8EB-416D-83DC-B9064E302A21}">
      <dsp:nvSpPr>
        <dsp:cNvPr id="0" name=""/>
        <dsp:cNvSpPr/>
      </dsp:nvSpPr>
      <dsp:spPr>
        <a:xfrm rot="5400000">
          <a:off x="5012703" y="-1901980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Медицина</a:t>
          </a:r>
          <a:endParaRPr lang="ru-RU" sz="2500" kern="1200" dirty="0"/>
        </a:p>
      </dsp:txBody>
      <dsp:txXfrm rot="5400000">
        <a:off x="5012703" y="-1901980"/>
        <a:ext cx="1166849" cy="5266944"/>
      </dsp:txXfrm>
    </dsp:sp>
    <dsp:sp modelId="{7AEB7C09-7853-402A-A80D-EB357C853679}">
      <dsp:nvSpPr>
        <dsp:cNvPr id="0" name=""/>
        <dsp:cNvSpPr/>
      </dsp:nvSpPr>
      <dsp:spPr>
        <a:xfrm>
          <a:off x="0" y="2209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0" kern="1200" dirty="0" smtClean="0"/>
            <a:t>8-10%</a:t>
          </a:r>
          <a:endParaRPr lang="ru-RU" sz="6000" kern="1200" dirty="0"/>
        </a:p>
      </dsp:txBody>
      <dsp:txXfrm>
        <a:off x="0" y="2209"/>
        <a:ext cx="2962656" cy="1458562"/>
      </dsp:txXfrm>
    </dsp:sp>
    <dsp:sp modelId="{9A8F62D2-7D34-44FD-8FE8-1C4D2E0C57A9}">
      <dsp:nvSpPr>
        <dsp:cNvPr id="0" name=""/>
        <dsp:cNvSpPr/>
      </dsp:nvSpPr>
      <dsp:spPr>
        <a:xfrm rot="5400000">
          <a:off x="5012703" y="-370490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Природно-климатические условия</a:t>
          </a:r>
          <a:endParaRPr lang="ru-RU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Генетика</a:t>
          </a:r>
          <a:endParaRPr lang="ru-RU" sz="2500" kern="1200" dirty="0"/>
        </a:p>
      </dsp:txBody>
      <dsp:txXfrm rot="5400000">
        <a:off x="5012703" y="-370490"/>
        <a:ext cx="1166849" cy="5266944"/>
      </dsp:txXfrm>
    </dsp:sp>
    <dsp:sp modelId="{9D7C7126-93BF-46DA-8123-6FCB4001140D}">
      <dsp:nvSpPr>
        <dsp:cNvPr id="0" name=""/>
        <dsp:cNvSpPr/>
      </dsp:nvSpPr>
      <dsp:spPr>
        <a:xfrm>
          <a:off x="0" y="1533700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0" kern="1200" dirty="0" smtClean="0"/>
            <a:t>17-20%</a:t>
          </a:r>
          <a:endParaRPr lang="ru-RU" sz="6000" kern="1200" dirty="0"/>
        </a:p>
      </dsp:txBody>
      <dsp:txXfrm>
        <a:off x="0" y="1533700"/>
        <a:ext cx="2962656" cy="1458562"/>
      </dsp:txXfrm>
    </dsp:sp>
    <dsp:sp modelId="{CE1D3539-0349-4991-9012-CBE1FB09EF0B}">
      <dsp:nvSpPr>
        <dsp:cNvPr id="0" name=""/>
        <dsp:cNvSpPr/>
      </dsp:nvSpPr>
      <dsp:spPr>
        <a:xfrm rot="5400000">
          <a:off x="5012703" y="1160999"/>
          <a:ext cx="116684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Образ жизни </a:t>
          </a:r>
          <a:endParaRPr lang="ru-RU" sz="2500" kern="1200" dirty="0"/>
        </a:p>
      </dsp:txBody>
      <dsp:txXfrm rot="5400000">
        <a:off x="5012703" y="1160999"/>
        <a:ext cx="1166849" cy="5266944"/>
      </dsp:txXfrm>
    </dsp:sp>
    <dsp:sp modelId="{65858902-CFD8-4D72-8E5B-357A58599789}">
      <dsp:nvSpPr>
        <dsp:cNvPr id="0" name=""/>
        <dsp:cNvSpPr/>
      </dsp:nvSpPr>
      <dsp:spPr>
        <a:xfrm>
          <a:off x="0" y="3047994"/>
          <a:ext cx="2962656" cy="1458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0" kern="1200" dirty="0" smtClean="0"/>
            <a:t>49-53%</a:t>
          </a:r>
          <a:endParaRPr lang="ru-RU" sz="6000" kern="1200" dirty="0"/>
        </a:p>
      </dsp:txBody>
      <dsp:txXfrm>
        <a:off x="0" y="3047994"/>
        <a:ext cx="2962656" cy="14585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24FCF3-871E-429F-8D06-35F2C02372CD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C2E342-D99E-472D-8805-48DD1FCA711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4819EF8-5818-409B-9BBB-164DE93FD218}" type="slidenum">
              <a:rPr lang="ru-RU" smtClean="0"/>
              <a:pPr>
                <a:defRPr/>
              </a:pPr>
              <a:t>46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45932-7D55-4745-BAB8-9C5CD0B343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4294967295"/>
          </p:nvPr>
        </p:nvSpPr>
        <p:spPr>
          <a:xfrm>
            <a:off x="1828800" y="4648200"/>
            <a:ext cx="6477000" cy="17526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dirty="0" smtClean="0"/>
              <a:t>Разработала:</a:t>
            </a:r>
          </a:p>
          <a:p>
            <a:pPr algn="r">
              <a:buNone/>
            </a:pPr>
            <a:r>
              <a:rPr lang="ru-RU" dirty="0" smtClean="0"/>
              <a:t>педагог-психолог 1 категории</a:t>
            </a:r>
          </a:p>
          <a:p>
            <a:pPr algn="r">
              <a:buNone/>
            </a:pPr>
            <a:r>
              <a:rPr lang="ru-RU" dirty="0" smtClean="0"/>
              <a:t>Л.Н. Кузнецова</a:t>
            </a:r>
            <a:endParaRPr lang="ru-RU" dirty="0"/>
          </a:p>
        </p:txBody>
      </p:sp>
      <p:pic>
        <p:nvPicPr>
          <p:cNvPr id="2" name="Рисунок 1" descr="image_image_45544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0"/>
            <a:ext cx="7391400" cy="4648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Выберите: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4800" dirty="0" smtClean="0"/>
              <a:t>- 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Любовь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- Дружба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Здоровье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Богатство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- Слава</a:t>
            </a:r>
          </a:p>
          <a:p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Счастье</a:t>
            </a: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- Семья </a:t>
            </a:r>
          </a:p>
          <a:p>
            <a:endParaRPr lang="ru-RU" dirty="0"/>
          </a:p>
        </p:txBody>
      </p:sp>
      <p:pic>
        <p:nvPicPr>
          <p:cNvPr id="4" name="Рисунок 3" descr="1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1400" y="1447800"/>
            <a:ext cx="5562600" cy="51282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Тест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Твое здоровье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81000" y="1600200"/>
            <a:ext cx="8458200" cy="4525963"/>
          </a:xfrm>
        </p:spPr>
        <p:txBody>
          <a:bodyPr/>
          <a:lstStyle/>
          <a:p>
            <a:pPr algn="just"/>
            <a:r>
              <a:rPr lang="ru-RU" dirty="0" smtClean="0"/>
              <a:t>1.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меня часто плохой аппетит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После нескольких часов работы у меня часто болит голова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Часто выгляжу усталым и подавленным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Периодически у меня бывают серьезные заболевания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Я почти не занимаюсь спортом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57200" y="1905000"/>
            <a:ext cx="8458200" cy="4221163"/>
          </a:xfrm>
        </p:spPr>
        <p:txBody>
          <a:bodyPr>
            <a:normAutofit fontScale="92500" lnSpcReduction="1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6. В последнее время я несколько прибавил в весе.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7. У меня часто кружится голова.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8. В настоящее время я курю.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9. В детстве я перенес несколько тяжелых заболеваний.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10. У меня плохой сон и неприятные ощущения утром после пробуждения.</a:t>
            </a:r>
          </a:p>
          <a:p>
            <a:endParaRPr lang="ru-RU" dirty="0"/>
          </a:p>
        </p:txBody>
      </p:sp>
      <p:pic>
        <p:nvPicPr>
          <p:cNvPr id="4" name="Рисунок 3" descr="0703958b60e94c6b16c778e247f400a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52043" y="0"/>
            <a:ext cx="3091956" cy="1905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Условия, влияющие на состояние здоровья</a:t>
            </a:r>
            <a:endParaRPr lang="ru-RU" b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Здоровье - это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981200"/>
            <a:ext cx="3733799" cy="365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962400" y="1905000"/>
            <a:ext cx="4648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нормальное психосоматическое состояние человека, отражающее его полное физическое, психическое и социальное благополучие, обеспечивающее полноценное выполнение трудовых, социальных и биологических функций.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1474532233_img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1000"/>
            <a:ext cx="5410200" cy="1143000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Режим дня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нормативная основа жизнедеятельности для всех студентов. В то же время он должен быть индивидуальным. т.е. соответствовать состоянию здоровья, интересам и ценностным ориентациям личности.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480758796_-dny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8400" y="0"/>
            <a:ext cx="2895600" cy="1981200"/>
          </a:xfrm>
          <a:prstGeom prst="rect">
            <a:avLst/>
          </a:prstGeom>
        </p:spPr>
      </p:pic>
      <p:pic>
        <p:nvPicPr>
          <p:cNvPr id="5" name="Рисунок 4" descr="img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648200"/>
            <a:ext cx="6781800" cy="2209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Организация сна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Сон – обязательная и наиболее полноценная форма отдыха. Общая норма сна – 8 часов.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Сон бывает: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                   - глубокий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                    - поверхностный</a:t>
            </a:r>
          </a:p>
          <a:p>
            <a:endParaRPr lang="ru-RU" dirty="0"/>
          </a:p>
        </p:txBody>
      </p:sp>
      <p:pic>
        <p:nvPicPr>
          <p:cNvPr id="4" name="Рисунок 3" descr="871bee4eac15a5fd0b8346c4ee89ab24-800x9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0"/>
            <a:ext cx="2667000" cy="2590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Режим питания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a6fca616156240e181e80396ce4a413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4525963" cy="4525963"/>
          </a:xfrm>
        </p:spPr>
      </p:pic>
      <p:sp>
        <p:nvSpPr>
          <p:cNvPr id="5" name="TextBox 4"/>
          <p:cNvSpPr txBox="1"/>
          <p:nvPr/>
        </p:nvSpPr>
        <p:spPr>
          <a:xfrm>
            <a:off x="4495800" y="2133600"/>
            <a:ext cx="4038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Рациональное питание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 это физиологически полноценный прием пищи с учетом пола, характера труда и других факторов.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Принципы  питания: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zozh3-1024x7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2133599"/>
            <a:ext cx="3200400" cy="3124201"/>
          </a:xfrm>
        </p:spPr>
      </p:pic>
      <p:sp>
        <p:nvSpPr>
          <p:cNvPr id="5" name="TextBox 4"/>
          <p:cNvSpPr txBox="1"/>
          <p:nvPr/>
        </p:nvSpPr>
        <p:spPr>
          <a:xfrm>
            <a:off x="3200400" y="1600200"/>
            <a:ext cx="5638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Достижение энергетического баланса;</a:t>
            </a:r>
          </a:p>
          <a:p>
            <a:pPr>
              <a:buFontTx/>
              <a:buChar char="-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Установление правильного соотношения между белками, жирами и углеводами;</a:t>
            </a:r>
          </a:p>
          <a:p>
            <a:pPr>
              <a:buFontTx/>
              <a:buChar char="-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Сбалансированность минералов и витаминов;</a:t>
            </a:r>
          </a:p>
          <a:p>
            <a:pPr>
              <a:buFontTx/>
              <a:buChar char="-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Ритмичность приема пищи.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360363" y="287338"/>
            <a:ext cx="8283575" cy="61404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32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Рациональное питание – одна из главных  проблем у студентов.</a:t>
            </a:r>
          </a:p>
          <a:p>
            <a:pPr marL="341313" indent="-341313">
              <a:spcBef>
                <a:spcPts val="800"/>
              </a:spcBef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32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Постоянная нехватка времени вынуждает студента не соблюдать правильный режим питания. </a:t>
            </a:r>
          </a:p>
          <a:p>
            <a:pPr marL="342900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32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Кроме того остро стоит проблема и  сбалансированности пищевого рациона.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488" y="4089400"/>
            <a:ext cx="4679950" cy="2654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500063" y="142875"/>
            <a:ext cx="8001000" cy="4500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8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32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В среднестатистическому  человеку при умеренно активном образе жизни необходимо потреблять около 2000-2500 ккал. в сутки. </a:t>
            </a:r>
          </a:p>
          <a:p>
            <a:pPr marL="342900" indent="-341313">
              <a:spcBef>
                <a:spcPts val="8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32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Студенту  жизненно необходимо употреблять большее количество килокалорий, (3000-3500ккал)</a:t>
            </a:r>
          </a:p>
          <a:p>
            <a:pPr marL="342900" indent="-341313">
              <a:spcBef>
                <a:spcPts val="8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32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Из-за повышенной умственной деятельности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4786313"/>
            <a:ext cx="6786563" cy="1714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214313" y="214313"/>
            <a:ext cx="8243887" cy="15382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u="sng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Что делать категорически нельзя</a:t>
            </a:r>
            <a:br>
              <a:rPr lang="ru-RU" sz="4400" b="1" u="sng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</a:br>
            <a:endParaRPr lang="ru-RU" sz="4400" b="1" u="sng" dirty="0">
              <a:solidFill>
                <a:srgbClr val="000000"/>
              </a:solidFill>
              <a:ea typeface="Lucida Sans Unicode" charset="0"/>
              <a:cs typeface="Lucida Sans Unicode" charset="0"/>
            </a:endParaRP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214313" y="1285875"/>
            <a:ext cx="8243887" cy="4810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 algn="ctr">
              <a:spcBef>
                <a:spcPts val="8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800" b="1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лишать себя завтрака. </a:t>
            </a:r>
          </a:p>
          <a:p>
            <a:pPr marL="342900" indent="-341313">
              <a:spcBef>
                <a:spcPts val="6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8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Что мы получаем, стабильно пропуская завтраки:</a:t>
            </a:r>
          </a:p>
          <a:p>
            <a:pPr marL="741363" lvl="1" indent="-284163">
              <a:spcBef>
                <a:spcPts val="600"/>
              </a:spcBef>
              <a:buFont typeface="Times New Roman" pitchFamily="16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8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резкое падение сахара в крови(вероятность развития сахарного диабета возрастает );</a:t>
            </a:r>
          </a:p>
          <a:p>
            <a:pPr marL="741363" lvl="1" indent="-284163">
              <a:spcBef>
                <a:spcPts val="600"/>
              </a:spcBef>
              <a:buFont typeface="Times New Roman" pitchFamily="16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800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нарушение всех обменных процессов, замедление скорости обмена веществ и, как следствие, повышение вероятности появления лишнего веса;</a:t>
            </a:r>
          </a:p>
          <a:p>
            <a:pPr marL="741363" lvl="1" indent="-284163">
              <a:spcBef>
                <a:spcPts val="600"/>
              </a:spcBef>
              <a:buFont typeface="Times New Roman" pitchFamily="16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800" b="1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НО(!) самое актуальное для любого студента  резкое снижение внимания, ухудшение памяти, </a:t>
            </a:r>
            <a:r>
              <a:rPr lang="ru-RU" sz="2800" b="1" dirty="0" err="1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обучаемости</a:t>
            </a:r>
            <a:r>
              <a:rPr lang="ru-RU" sz="2800" b="1" dirty="0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, низкая работоспособность.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>
                <a:solidFill>
                  <a:srgbClr val="000000"/>
                </a:solidFill>
                <a:ea typeface="Lucida Sans Unicode" charset="0"/>
                <a:cs typeface="Lucida Sans Unicode" charset="0"/>
              </a:rPr>
              <a:t>Нельзя заменять завтрак чашкой горячего ароматного кофе или чая</a:t>
            </a: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42875" y="2357438"/>
            <a:ext cx="8315325" cy="18573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lvl="1" indent="-284163">
              <a:spcBef>
                <a:spcPts val="6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600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Это приведет к тому, что организм начнет работать"на износ", что быстро скажется на здоровье нервной и </a:t>
            </a:r>
            <a:r>
              <a:rPr lang="ru-RU" sz="2600" dirty="0" err="1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сердечно-сосудистой</a:t>
            </a:r>
            <a:r>
              <a:rPr lang="ru-RU" sz="2600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 системы. Употреблять кофе или чай желательно уже после завтрака.</a:t>
            </a:r>
          </a:p>
          <a:p>
            <a:pPr marL="341313" indent="-341313"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ru-RU" dirty="0">
              <a:solidFill>
                <a:srgbClr val="000000"/>
              </a:solidFill>
              <a:ea typeface="Lucida Sans Unicode" charset="0"/>
              <a:cs typeface="Lucida Sans Unicode" charset="0"/>
            </a:endParaRPr>
          </a:p>
          <a:p>
            <a:pPr marL="341313" indent="-341313"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ru-RU" dirty="0">
              <a:solidFill>
                <a:srgbClr val="000000"/>
              </a:solidFill>
              <a:ea typeface="Lucida Sans Unicode" charset="0"/>
              <a:cs typeface="Lucida Sans Unicode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3" y="4616450"/>
            <a:ext cx="3235325" cy="18192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4500563"/>
            <a:ext cx="2974975" cy="18589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1"/>
          <p:cNvSpPr txBox="1">
            <a:spLocks noChangeArrowheads="1"/>
          </p:cNvSpPr>
          <p:nvPr/>
        </p:nvSpPr>
        <p:spPr bwMode="auto">
          <a:xfrm>
            <a:off x="755650" y="333375"/>
            <a:ext cx="7772400" cy="1143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Биоритмы активности ферментов в течении дня</a:t>
            </a:r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571500" y="1676400"/>
            <a:ext cx="8351838" cy="19843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lnSpc>
                <a:spcPct val="80000"/>
              </a:lnSpc>
              <a:spcBef>
                <a:spcPts val="500"/>
              </a:spcBef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7-8 часов пищеварительные ферменты приходят в боевую готовность. 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13-15 часов, активность пищеварительной системы несколько снижается.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18-19 часов происходит ее резкий спад. </a:t>
            </a: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20-21 -система пищеварения «засыпает». 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6363" y="3357563"/>
            <a:ext cx="9105901" cy="33385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1"/>
          <p:cNvSpPr txBox="1">
            <a:spLocks noChangeArrowheads="1"/>
          </p:cNvSpPr>
          <p:nvPr/>
        </p:nvSpPr>
        <p:spPr bwMode="auto">
          <a:xfrm>
            <a:off x="1371600" y="404813"/>
            <a:ext cx="7772400" cy="1143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Пища возбуждающая организм</a:t>
            </a:r>
          </a:p>
        </p:txBody>
      </p:sp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03238" y="1584325"/>
            <a:ext cx="5075237" cy="45164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lnSpc>
                <a:spcPct val="80000"/>
              </a:lnSpc>
              <a:spcBef>
                <a:spcPts val="600"/>
              </a:spcBef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Красная, оранжевая, желтая пища возбуждает и питает энергией организм, очищает кровь, улучшает ее состав, поддерживает иммунную систему укрепляет физическое состояние, помогает обретать положительный взгляд на жизнь, ограждает организм от инфекций и заболеваний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1844675"/>
            <a:ext cx="2971800" cy="198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4149725"/>
            <a:ext cx="2971800" cy="198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971550" y="404813"/>
            <a:ext cx="7772400" cy="1143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Пища </a:t>
            </a:r>
            <a:r>
              <a:rPr lang="ru-RU" sz="4400" b="1" dirty="0" err="1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гармонизирущая</a:t>
            </a:r>
            <a:r>
              <a:rPr lang="ru-RU" sz="44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 организм</a:t>
            </a:r>
          </a:p>
        </p:txBody>
      </p:sp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576263" y="1800225"/>
            <a:ext cx="4932362" cy="4581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600"/>
              </a:spcBef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Зеленая пища считается натуральной и здоровой, предохраняет от сердечных заболеваний; нормализует пониженное давление, снимает нервное напряжение, облегчает стресс, избавляет от головной боли, улучшает настроение, гармонизирует нашу энергию.</a:t>
            </a: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1773238"/>
            <a:ext cx="2971800" cy="198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4005263"/>
            <a:ext cx="2971800" cy="198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1"/>
          <p:cNvSpPr txBox="1">
            <a:spLocks noChangeArrowheads="1"/>
          </p:cNvSpPr>
          <p:nvPr/>
        </p:nvSpPr>
        <p:spPr bwMode="auto">
          <a:xfrm>
            <a:off x="1547813" y="188913"/>
            <a:ext cx="7772400" cy="1143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800" b="1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Вдохновляющая  пища</a:t>
            </a:r>
          </a:p>
        </p:txBody>
      </p:sp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71438" y="1152525"/>
            <a:ext cx="5221287" cy="4940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600"/>
              </a:spcBef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Ее полезно есть, когда не хватает вдохновения, она охлаждает и успокаивает, питает нервную систему, мозг и высшую психическую деятельность, она является </a:t>
            </a:r>
            <a:r>
              <a:rPr lang="ru-RU" sz="3200" dirty="0" err="1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антигрибковой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ea typeface="Lucida Sans Unicode" charset="0"/>
                <a:cs typeface="Times New Roman" pitchFamily="18" charset="0"/>
              </a:rPr>
              <a:t> и бактерицидной, помогает уснуть, способствует пищеварению, очищению и укреплению</a:t>
            </a:r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1557338"/>
            <a:ext cx="2971800" cy="198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3644900"/>
            <a:ext cx="2971800" cy="198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1905000"/>
            <a:ext cx="77724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Врачи-  диетологи всего мира выявили пятерку самых вредных для человека продуктов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09800"/>
            <a:ext cx="2609850" cy="209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276600" y="762000"/>
            <a:ext cx="49031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Сладкие батончики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71800" y="1752600"/>
            <a:ext cx="5257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содержат большое количество сахара и химические добавки, высочайшая калорийность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810000"/>
            <a:ext cx="2667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4191000"/>
            <a:ext cx="35814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71600"/>
            <a:ext cx="4495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029200" y="1295400"/>
            <a:ext cx="35052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Жирные сорта мяса, особенно в жареном виде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4572000"/>
            <a:ext cx="2925763" cy="194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762000"/>
            <a:ext cx="83477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Профилактика вредных привычек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0400" y="1828800"/>
            <a:ext cx="5181600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Вредные привычки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курение, употребление алкоголя и наркотиков – оказывают пагубное влияние на организм человека, снижают умственную работоспособность.  Они не совместимы со здоровым образом жизни.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57400"/>
            <a:ext cx="32004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428999"/>
            <a:ext cx="4343400" cy="3429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124200" y="533400"/>
            <a:ext cx="5715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Курение – вредная и опасная привычка, которая развивается по принципу условного рефлекса. При курении вместе с табачным дымом поступают многие ядовитые продукты.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57801" y="3581400"/>
            <a:ext cx="37338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Смертельная доза для человека – 50 мг никотина (при выкуривании  1 сигареты в организм  поступает около 1 мг никотина)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0" y="304800"/>
            <a:ext cx="578254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Открытие Америки (1492 г. ) подарило человечеству два знаменитых растения – картофель и табак. 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3600"/>
            <a:ext cx="3121025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572000"/>
            <a:ext cx="3352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048000" y="3429000"/>
            <a:ext cx="4343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Гете заметил, что картофель стал для человека благословением ,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19400" y="5257800"/>
            <a:ext cx="30480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  табак – карой.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0" y="384175"/>
            <a:ext cx="3657600" cy="1036638"/>
          </a:xfrm>
        </p:spPr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3962400" cy="6858000"/>
          </a:xfrm>
        </p:spPr>
        <p:txBody>
          <a:bodyPr/>
          <a:lstStyle/>
          <a:p>
            <a:pPr eaLnBrk="1" hangingPunct="1"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Наркомания- это физическая и психологическая зависимость от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наркосодержащих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веществ, которая постепенно разрушает человеческий организм</a:t>
            </a:r>
            <a:br>
              <a:rPr lang="ru-RU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  <p:pic>
        <p:nvPicPr>
          <p:cNvPr id="4100" name="Picture 6" descr="narkotikiti-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304800"/>
            <a:ext cx="4953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3733800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Люди знакомы с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наркосодержащими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веществами уже давно. Тысячелетия назад при различных обрядах шаманы и иные служители культа вводили себя в транс при помощи наркотических веществ. Еще наркотики употребляли воины для поддержания боевого духа и чтобы не чувствовать боль. Тогда это были ядовитые грибы, травы. Однако, среди населения наркомании практически не было.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/>
              <a:t/>
            </a:r>
            <a:br>
              <a:rPr lang="ru-RU" sz="2400" i="1" dirty="0" smtClean="0"/>
            </a:br>
            <a:endParaRPr lang="ru-RU" sz="2400" i="1" dirty="0" smtClean="0"/>
          </a:p>
        </p:txBody>
      </p:sp>
      <p:pic>
        <p:nvPicPr>
          <p:cNvPr id="5123" name="Picture 5" descr="narkomani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685800"/>
            <a:ext cx="51054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657600" cy="2392362"/>
          </a:xfrm>
        </p:spPr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14800" y="0"/>
            <a:ext cx="5029200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i="1" smtClean="0"/>
              <a:t>Количество наркоманов во всем мире стремительно выросло за кратчайший промежуток времени. И аж до девяностых годов количество наркоманов в Америке и Европе росло. Приостановился это процесс тогда, когда по миру пошла новая эпидемия – эпидемия СПИДА. Затем появилась мода на здоровый образ жизни и количество наркоманов пошло на спад.</a:t>
            </a:r>
            <a:br>
              <a:rPr lang="ru-RU" sz="2800" i="1" smtClean="0"/>
            </a:br>
            <a:r>
              <a:rPr lang="ru-RU" sz="2800" smtClean="0"/>
              <a:t/>
            </a:r>
            <a:br>
              <a:rPr lang="ru-RU" sz="2800" smtClean="0"/>
            </a:br>
            <a:endParaRPr lang="ru-RU" sz="2800" smtClean="0"/>
          </a:p>
        </p:txBody>
      </p:sp>
      <p:pic>
        <p:nvPicPr>
          <p:cNvPr id="7172" name="Picture 5" descr="17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 descr="ANd9GcTESL7LodpzcGyNwqPNKHxK-7rJ_ssz8jnojnwmxRz9VSPCJEp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505200"/>
            <a:ext cx="37338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i="1" dirty="0" smtClean="0"/>
              <a:t>Влияние наркотиков на организм человека.</a:t>
            </a:r>
            <a:endParaRPr lang="ru-RU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1268" name="Picture 5" descr="lomka-01-595x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00200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i="1" dirty="0" smtClean="0"/>
              <a:t>Влияние наркотиков на организм человека.</a:t>
            </a:r>
            <a:endParaRPr lang="ru-RU" dirty="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2292" name="Picture 7" descr="Vliyanie-narkotikov-na-organizm-podrost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71600"/>
            <a:ext cx="8229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Влияние наркотиков на организм человека.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narkotiki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00200"/>
            <a:ext cx="8077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Меры профилактики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12875"/>
            <a:ext cx="4038600" cy="3744913"/>
          </a:xfrm>
        </p:spPr>
        <p:txBody>
          <a:bodyPr/>
          <a:lstStyle/>
          <a:p>
            <a:pPr eaLnBrk="1" hangingPunct="1"/>
            <a:r>
              <a:rPr lang="ru-RU" sz="2500" b="1" dirty="0" smtClean="0"/>
              <a:t>пропаганда ЗОЖ;</a:t>
            </a:r>
          </a:p>
          <a:p>
            <a:pPr eaLnBrk="1" hangingPunct="1"/>
            <a:r>
              <a:rPr lang="ru-RU" sz="2500" b="1" dirty="0" smtClean="0"/>
              <a:t>воспитание нравственно –этических качеств;</a:t>
            </a:r>
          </a:p>
          <a:p>
            <a:pPr eaLnBrk="1" hangingPunct="1"/>
            <a:r>
              <a:rPr lang="ru-RU" sz="2500" b="1" dirty="0" smtClean="0"/>
              <a:t>занятие спортом;</a:t>
            </a:r>
          </a:p>
          <a:p>
            <a:pPr eaLnBrk="1" hangingPunct="1"/>
            <a:r>
              <a:rPr lang="ru-RU" sz="2500" b="1" dirty="0" smtClean="0"/>
              <a:t>запрет на производство и распространение наркотиков</a:t>
            </a:r>
          </a:p>
        </p:txBody>
      </p:sp>
      <p:pic>
        <p:nvPicPr>
          <p:cNvPr id="18436" name="Picture 4" descr="Изображение 13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61263" y="1196975"/>
            <a:ext cx="1582737" cy="2185988"/>
          </a:xfrm>
          <a:noFill/>
        </p:spPr>
      </p:pic>
      <p:pic>
        <p:nvPicPr>
          <p:cNvPr id="18437" name="Picture 5" descr="Копия Изображение 1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3500438"/>
            <a:ext cx="1763712" cy="236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Изображение 1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58100" y="4076700"/>
            <a:ext cx="1485900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Изображение 13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8400" y="1484313"/>
            <a:ext cx="2382838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8" descr="Копия Изображение 13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3800" y="4652963"/>
            <a:ext cx="1262063" cy="203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 descr="Изображение 13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4438" y="4581525"/>
            <a:ext cx="2468562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0" descr="Изображение 13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8" cstate="print"/>
          <a:srcRect/>
          <a:stretch>
            <a:fillRect/>
          </a:stretch>
        </p:blipFill>
        <p:spPr>
          <a:xfrm>
            <a:off x="5616575" y="1268413"/>
            <a:ext cx="2001838" cy="22320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500063" y="2000250"/>
            <a:ext cx="807243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altLang="ru-RU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3600" b="1" i="1">
                <a:solidFill>
                  <a:srgbClr val="083763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altLang="ru-RU" sz="3600" b="1" i="1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0" hangingPunct="0"/>
            <a:endParaRPr lang="ru-RU" altLang="ru-RU" b="1" i="1">
              <a:solidFill>
                <a:srgbClr val="083763"/>
              </a:solidFill>
            </a:endParaRPr>
          </a:p>
        </p:txBody>
      </p:sp>
      <p:pic>
        <p:nvPicPr>
          <p:cNvPr id="6147" name="Picture 5" descr="E:\Documents and Settings\Администрация\Рабочий стол\nasekomoe-5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41093">
            <a:off x="171450" y="4278313"/>
            <a:ext cx="2003425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6" descr="E:\Documents and Settings\Администрация\Рабочий стол\chernaja-babochk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8984181">
            <a:off x="5951319" y="189086"/>
            <a:ext cx="2238375" cy="214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228600" y="2819400"/>
            <a:ext cx="84582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450850" algn="ctr" eaLnBrk="0" hangingPunct="0"/>
            <a:r>
              <a:rPr lang="ru-RU" sz="5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214</TotalTime>
  <Words>900</Words>
  <Application>Microsoft Office PowerPoint</Application>
  <PresentationFormat>Экран (4:3)</PresentationFormat>
  <Paragraphs>100</Paragraphs>
  <Slides>46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Office Theme</vt:lpstr>
      <vt:lpstr>Слайд 1</vt:lpstr>
      <vt:lpstr>Выберите:</vt:lpstr>
      <vt:lpstr>Тест “Твое здоровье”</vt:lpstr>
      <vt:lpstr>Слайд 4</vt:lpstr>
      <vt:lpstr>Условия, влияющие на состояние здоровья</vt:lpstr>
      <vt:lpstr>Здоровье - это</vt:lpstr>
      <vt:lpstr>Слайд 7</vt:lpstr>
      <vt:lpstr>Слайд 8</vt:lpstr>
      <vt:lpstr>Режим дня </vt:lpstr>
      <vt:lpstr>Организация сна</vt:lpstr>
      <vt:lpstr>Режим питания</vt:lpstr>
      <vt:lpstr>Принципы  питания: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Влияние наркотиков на организм человека.</vt:lpstr>
      <vt:lpstr>Влияние наркотиков на организм человека.</vt:lpstr>
      <vt:lpstr>Влияние наркотиков на организм человека.</vt:lpstr>
      <vt:lpstr>Меры профилактики</vt:lpstr>
      <vt:lpstr>Слайд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Быть здоровым - это стильно!</dc:title>
  <dc:creator>Коля</dc:creator>
  <cp:lastModifiedBy>lkuznecova</cp:lastModifiedBy>
  <cp:revision>63</cp:revision>
  <dcterms:created xsi:type="dcterms:W3CDTF">2018-10-01T12:39:24Z</dcterms:created>
  <dcterms:modified xsi:type="dcterms:W3CDTF">2022-01-19T12:38:10Z</dcterms:modified>
</cp:coreProperties>
</file>