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36"/>
  </p:notesMasterIdLst>
  <p:sldIdLst>
    <p:sldId id="325" r:id="rId2"/>
    <p:sldId id="276" r:id="rId3"/>
    <p:sldId id="294" r:id="rId4"/>
    <p:sldId id="307" r:id="rId5"/>
    <p:sldId id="260" r:id="rId6"/>
    <p:sldId id="295" r:id="rId7"/>
    <p:sldId id="293" r:id="rId8"/>
    <p:sldId id="296" r:id="rId9"/>
    <p:sldId id="308" r:id="rId10"/>
    <p:sldId id="300" r:id="rId11"/>
    <p:sldId id="301" r:id="rId12"/>
    <p:sldId id="258" r:id="rId13"/>
    <p:sldId id="326" r:id="rId14"/>
    <p:sldId id="327" r:id="rId15"/>
    <p:sldId id="302" r:id="rId16"/>
    <p:sldId id="303" r:id="rId17"/>
    <p:sldId id="328" r:id="rId18"/>
    <p:sldId id="329" r:id="rId19"/>
    <p:sldId id="330" r:id="rId20"/>
    <p:sldId id="331" r:id="rId21"/>
    <p:sldId id="309" r:id="rId22"/>
    <p:sldId id="297" r:id="rId23"/>
    <p:sldId id="310" r:id="rId24"/>
    <p:sldId id="304" r:id="rId25"/>
    <p:sldId id="311" r:id="rId26"/>
    <p:sldId id="332" r:id="rId27"/>
    <p:sldId id="306" r:id="rId28"/>
    <p:sldId id="319" r:id="rId29"/>
    <p:sldId id="313" r:id="rId30"/>
    <p:sldId id="314" r:id="rId31"/>
    <p:sldId id="315" r:id="rId32"/>
    <p:sldId id="316" r:id="rId33"/>
    <p:sldId id="317" r:id="rId34"/>
    <p:sldId id="334" r:id="rId3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41" autoAdjust="0"/>
    <p:restoredTop sz="92718" autoAdjust="0"/>
  </p:normalViewPr>
  <p:slideViewPr>
    <p:cSldViewPr>
      <p:cViewPr varScale="1">
        <p:scale>
          <a:sx n="81" d="100"/>
          <a:sy n="81" d="100"/>
        </p:scale>
        <p:origin x="-1584" y="-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AF4E930-B5AD-40E7-9B08-ECF4D16D935A}" type="datetimeFigureOut">
              <a:rPr lang="ru-RU"/>
              <a:pPr>
                <a:defRPr/>
              </a:pPr>
              <a:t>27.03.2022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2E00F95-5C6D-4794-9826-DC9BD0ECF36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638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AAD8B3-BFC0-441B-A5BB-A6F2CC3F7866}" type="slidenum">
              <a:rPr lang="ru-RU" smtClean="0"/>
              <a:pPr/>
              <a:t>2</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150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A4A7F9-D5B7-4BFD-9AE8-4D8141B0622E}" type="slidenum">
              <a:rPr lang="ru-RU" smtClean="0"/>
              <a:pPr/>
              <a:t>5</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bwMode="auto">
          <a:noFill/>
          <a:ln>
            <a:solidFill>
              <a:srgbClr val="000000"/>
            </a:solidFill>
            <a:miter lim="800000"/>
            <a:headEnd/>
            <a:tailEnd/>
          </a:ln>
        </p:spPr>
      </p:sp>
      <p:sp>
        <p:nvSpPr>
          <p:cNvPr id="2765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765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27C2D38-66DA-435B-B427-38F5ED7EF6E8}" type="slidenum">
              <a:rPr lang="ru-RU" smtClean="0"/>
              <a:pPr/>
              <a:t>12</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D5DAD6A3-DD6C-485D-B5AE-135467F3CF59}" type="slidenum">
              <a:rPr lang="ru-RU" smtClean="0"/>
              <a:pPr>
                <a:defRPr/>
              </a:pPr>
              <a:t>18</a:t>
            </a:fld>
            <a:endParaRPr lang="ru-RU"/>
          </a:p>
        </p:txBody>
      </p:sp>
    </p:spTree>
    <p:extLst>
      <p:ext uri="{BB962C8B-B14F-4D97-AF65-F5344CB8AC3E}">
        <p14:creationId xmlns="" xmlns:p14="http://schemas.microsoft.com/office/powerpoint/2010/main" val="2299053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pPr>
              <a:defRPr/>
            </a:pPr>
            <a:fld id="{7A21A5B1-CFDF-4FBC-A6FE-FFC87DB975E8}" type="datetimeFigureOut">
              <a:rPr lang="ru-RU" smtClean="0"/>
              <a:pPr>
                <a:defRPr/>
              </a:pPr>
              <a:t>27.03.2022</a:t>
            </a:fld>
            <a:endParaRPr lang="ru-RU"/>
          </a:p>
        </p:txBody>
      </p:sp>
      <p:sp>
        <p:nvSpPr>
          <p:cNvPr id="16" name="Номер слайда 15"/>
          <p:cNvSpPr>
            <a:spLocks noGrp="1"/>
          </p:cNvSpPr>
          <p:nvPr>
            <p:ph type="sldNum" sz="quarter" idx="11"/>
          </p:nvPr>
        </p:nvSpPr>
        <p:spPr/>
        <p:txBody>
          <a:bodyPr/>
          <a:lstStyle/>
          <a:p>
            <a:pPr>
              <a:defRPr/>
            </a:pPr>
            <a:fld id="{18271C16-21C5-4502-AB9C-6BE8567155A6}" type="slidenum">
              <a:rPr lang="ru-RU" smtClean="0"/>
              <a:pPr>
                <a:defRPr/>
              </a:pPr>
              <a:t>‹#›</a:t>
            </a:fld>
            <a:endParaRPr lang="ru-RU"/>
          </a:p>
        </p:txBody>
      </p:sp>
      <p:sp>
        <p:nvSpPr>
          <p:cNvPr id="17" name="Нижний колонтитул 16"/>
          <p:cNvSpPr>
            <a:spLocks noGrp="1"/>
          </p:cNvSpPr>
          <p:nvPr>
            <p:ph type="ftr" sz="quarter" idx="12"/>
          </p:nvPr>
        </p:nvSpPr>
        <p:spPr/>
        <p:txBody>
          <a:body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F98433B-B080-4815-B8A2-469E4FB9E940}" type="datetimeFigureOut">
              <a:rPr lang="ru-RU" smtClean="0"/>
              <a:pPr>
                <a:defRPr/>
              </a:pPr>
              <a:t>27.03.2022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28E77E3F-CAB1-4969-903A-1C4ACC92F252}"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438C02E-CE55-44D0-8A2E-C19061899634}" type="datetimeFigureOut">
              <a:rPr lang="ru-RU" smtClean="0"/>
              <a:pPr>
                <a:defRPr/>
              </a:pPr>
              <a:t>27.03.2022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99819556-830C-4502-9D6D-163FDD4A8343}"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pPr>
              <a:defRPr/>
            </a:pPr>
            <a:fld id="{1D1B354B-7446-4D21-89A6-A1731DE0B449}" type="datetimeFigureOut">
              <a:rPr lang="ru-RU" smtClean="0"/>
              <a:pPr>
                <a:defRPr/>
              </a:pPr>
              <a:t>27.03.2022</a:t>
            </a:fld>
            <a:endParaRPr lang="ru-RU"/>
          </a:p>
        </p:txBody>
      </p:sp>
      <p:sp>
        <p:nvSpPr>
          <p:cNvPr id="15" name="Номер слайда 14"/>
          <p:cNvSpPr>
            <a:spLocks noGrp="1"/>
          </p:cNvSpPr>
          <p:nvPr>
            <p:ph type="sldNum" sz="quarter" idx="15"/>
          </p:nvPr>
        </p:nvSpPr>
        <p:spPr/>
        <p:txBody>
          <a:bodyPr/>
          <a:lstStyle>
            <a:lvl1pPr algn="ctr">
              <a:defRPr/>
            </a:lvl1pPr>
          </a:lstStyle>
          <a:p>
            <a:pPr>
              <a:defRPr/>
            </a:pPr>
            <a:fld id="{665B9CF9-8721-4C17-9005-14425AB2D85C}" type="slidenum">
              <a:rPr lang="ru-RU" smtClean="0"/>
              <a:pPr>
                <a:defRPr/>
              </a:pPr>
              <a:t>‹#›</a:t>
            </a:fld>
            <a:endParaRPr lang="ru-RU"/>
          </a:p>
        </p:txBody>
      </p:sp>
      <p:sp>
        <p:nvSpPr>
          <p:cNvPr id="16" name="Нижний колонтитул 15"/>
          <p:cNvSpPr>
            <a:spLocks noGrp="1"/>
          </p:cNvSpPr>
          <p:nvPr>
            <p:ph type="ftr" sz="quarter" idx="16"/>
          </p:nvPr>
        </p:nvSpPr>
        <p:spPr/>
        <p:txBody>
          <a:bodyPr/>
          <a:lstStyle/>
          <a:p>
            <a:pPr>
              <a:defRPr/>
            </a:pPr>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pPr>
              <a:defRPr/>
            </a:pPr>
            <a:fld id="{1F4DE172-80D1-4EF7-A219-7D0578C53D2F}" type="datetimeFigureOut">
              <a:rPr lang="ru-RU" smtClean="0"/>
              <a:pPr>
                <a:defRPr/>
              </a:pPr>
              <a:t>27.03.2022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2094D6A1-9170-4E1B-9596-E425DDA7122E}" type="slidenum">
              <a:rPr lang="ru-RU" smtClean="0"/>
              <a:pPr>
                <a:defRPr/>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pPr>
              <a:defRPr/>
            </a:pPr>
            <a:fld id="{6C00B0AC-D108-48F2-8E57-D53393D411DB}" type="datetimeFigureOut">
              <a:rPr lang="ru-RU" smtClean="0"/>
              <a:pPr>
                <a:defRPr/>
              </a:pPr>
              <a:t>27.03.2022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24F3CE1F-DE1C-47D3-AC47-AAD99BAFB140}" type="slidenum">
              <a:rPr lang="ru-RU" smtClean="0"/>
              <a:pPr>
                <a:defRPr/>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pPr>
              <a:defRPr/>
            </a:pPr>
            <a:fld id="{004FD2F7-289A-4FD0-9A58-92256C30FF43}" type="slidenum">
              <a:rPr lang="ru-RU" smtClean="0"/>
              <a:pPr>
                <a:defRPr/>
              </a:pPr>
              <a:t>‹#›</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7" name="Дата 6"/>
          <p:cNvSpPr>
            <a:spLocks noGrp="1"/>
          </p:cNvSpPr>
          <p:nvPr>
            <p:ph type="dt" sz="half" idx="10"/>
          </p:nvPr>
        </p:nvSpPr>
        <p:spPr/>
        <p:txBody>
          <a:bodyPr/>
          <a:lstStyle/>
          <a:p>
            <a:pPr>
              <a:defRPr/>
            </a:pPr>
            <a:fld id="{A086318B-480D-4545-A737-DD80BB453FE2}" type="datetimeFigureOut">
              <a:rPr lang="ru-RU" smtClean="0"/>
              <a:pPr>
                <a:defRPr/>
              </a:pPr>
              <a:t>27.03.2022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pPr>
              <a:defRPr/>
            </a:pPr>
            <a:fld id="{29255A94-8566-4982-B9CE-4F113EA21EC5}" type="datetimeFigureOut">
              <a:rPr lang="ru-RU" smtClean="0"/>
              <a:pPr>
                <a:defRPr/>
              </a:pPr>
              <a:t>27.03.2022</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9C1C3587-90D9-41AD-A0CE-D269D314FB5E}" type="slidenum">
              <a:rPr lang="ru-RU" smtClean="0"/>
              <a:pPr>
                <a:defRPr/>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C9D275FE-CB2B-4E33-8649-F740BDF49070}" type="datetimeFigureOut">
              <a:rPr lang="ru-RU" smtClean="0"/>
              <a:pPr>
                <a:defRPr/>
              </a:pPr>
              <a:t>27.03.2022</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4916B984-E907-4AFD-BE63-A5A84E800CAF}"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pPr>
              <a:defRPr/>
            </a:pPr>
            <a:fld id="{0D1B7995-26C5-4725-8713-04A8F2A7BCC2}" type="datetimeFigureOut">
              <a:rPr lang="ru-RU" smtClean="0"/>
              <a:pPr>
                <a:defRPr/>
              </a:pPr>
              <a:t>27.03.2022</a:t>
            </a:fld>
            <a:endParaRPr lang="ru-RU"/>
          </a:p>
        </p:txBody>
      </p:sp>
      <p:sp>
        <p:nvSpPr>
          <p:cNvPr id="9" name="Номер слайда 8"/>
          <p:cNvSpPr>
            <a:spLocks noGrp="1"/>
          </p:cNvSpPr>
          <p:nvPr>
            <p:ph type="sldNum" sz="quarter" idx="15"/>
          </p:nvPr>
        </p:nvSpPr>
        <p:spPr/>
        <p:txBody>
          <a:bodyPr/>
          <a:lstStyle/>
          <a:p>
            <a:pPr>
              <a:defRPr/>
            </a:pPr>
            <a:fld id="{E09CFAF7-F327-40CD-9AFF-6CABD7E7305C}" type="slidenum">
              <a:rPr lang="ru-RU" smtClean="0"/>
              <a:pPr>
                <a:defRPr/>
              </a:pPr>
              <a:t>‹#›</a:t>
            </a:fld>
            <a:endParaRPr lang="ru-RU"/>
          </a:p>
        </p:txBody>
      </p:sp>
      <p:sp>
        <p:nvSpPr>
          <p:cNvPr id="10" name="Нижний колонтитул 9"/>
          <p:cNvSpPr>
            <a:spLocks noGrp="1"/>
          </p:cNvSpPr>
          <p:nvPr>
            <p:ph type="ftr" sz="quarter" idx="16"/>
          </p:nvPr>
        </p:nvSpPr>
        <p:spPr/>
        <p:txBody>
          <a:bodyPr/>
          <a:lstStyle/>
          <a:p>
            <a:pPr>
              <a:defRPr/>
            </a:pP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pPr>
              <a:defRPr/>
            </a:pPr>
            <a:fld id="{4C088922-D196-450C-9830-F7056CFA70F4}" type="datetimeFigureOut">
              <a:rPr lang="ru-RU" smtClean="0"/>
              <a:pPr>
                <a:defRPr/>
              </a:pPr>
              <a:t>27.03.2022</a:t>
            </a:fld>
            <a:endParaRPr lang="ru-RU"/>
          </a:p>
        </p:txBody>
      </p:sp>
      <p:sp>
        <p:nvSpPr>
          <p:cNvPr id="9" name="Номер слайда 8"/>
          <p:cNvSpPr>
            <a:spLocks noGrp="1"/>
          </p:cNvSpPr>
          <p:nvPr>
            <p:ph type="sldNum" sz="quarter" idx="11"/>
          </p:nvPr>
        </p:nvSpPr>
        <p:spPr/>
        <p:txBody>
          <a:bodyPr/>
          <a:lstStyle/>
          <a:p>
            <a:pPr>
              <a:defRPr/>
            </a:pPr>
            <a:fld id="{58EAC6A2-D9AB-4F2B-8A0F-ECB405EC38C1}" type="slidenum">
              <a:rPr lang="ru-RU" smtClean="0"/>
              <a:pPr>
                <a:defRPr/>
              </a:pPr>
              <a:t>‹#›</a:t>
            </a:fld>
            <a:endParaRPr lang="ru-RU"/>
          </a:p>
        </p:txBody>
      </p:sp>
      <p:sp>
        <p:nvSpPr>
          <p:cNvPr id="10" name="Нижний колонтитул 9"/>
          <p:cNvSpPr>
            <a:spLocks noGrp="1"/>
          </p:cNvSpPr>
          <p:nvPr>
            <p:ph type="ftr" sz="quarter" idx="12"/>
          </p:nvPr>
        </p:nvSpPr>
        <p:spPr/>
        <p:txBody>
          <a:body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pPr>
              <a:defRPr/>
            </a:pPr>
            <a:fld id="{3AC6E5A4-0DEB-4CB4-81A3-95EC4C2E233B}" type="datetimeFigureOut">
              <a:rPr lang="ru-RU" smtClean="0"/>
              <a:pPr>
                <a:defRPr/>
              </a:pPr>
              <a:t>27.03.2022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a:defRPr/>
            </a:pPr>
            <a:fld id="{7AA6E6DC-2550-4C5E-8492-722671CFB858}" type="slidenum">
              <a:rPr lang="ru-RU" smtClean="0"/>
              <a:pPr>
                <a:defRPr/>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13317" y="401445"/>
            <a:ext cx="7631091" cy="2585323"/>
          </a:xfrm>
          <a:prstGeom prst="rect">
            <a:avLst/>
          </a:prstGeom>
          <a:noFill/>
        </p:spPr>
        <p:txBody>
          <a:bodyPr wrap="square" lIns="91440" tIns="45720" rIns="91440" bIns="45720">
            <a:spAutoFit/>
          </a:bodyPr>
          <a:lstStyle/>
          <a:p>
            <a:pPr algn="ctr"/>
            <a:r>
              <a:rPr lang="ru-RU" sz="54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rPr>
              <a:t>СТРАНИЦЫ БОЕВОЙ СЛАВЫ ГОРОДА ДОНСКОЙ</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6" name="Рисунок 5" descr="F:\Для Даши\б-гора вечный огонь.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79712" y="3174757"/>
            <a:ext cx="2808312" cy="3287340"/>
          </a:xfrm>
          <a:prstGeom prst="rect">
            <a:avLst/>
          </a:prstGeom>
          <a:ln>
            <a:noFill/>
          </a:ln>
          <a:effectLst>
            <a:softEdge rad="112500"/>
          </a:effectLst>
        </p:spPr>
      </p:pic>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9512" y="3143925"/>
            <a:ext cx="2397463" cy="31303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Рисунок 7" descr="F:\Для Даши\герцена.JPG"/>
          <p:cNvPicPr/>
          <p:nvPr/>
        </p:nvPicPr>
        <p:blipFill>
          <a:blip r:embed="rId4" cstate="print"/>
          <a:srcRect/>
          <a:stretch>
            <a:fillRect/>
          </a:stretch>
        </p:blipFill>
        <p:spPr bwMode="auto">
          <a:xfrm>
            <a:off x="6356195" y="3174757"/>
            <a:ext cx="2553629" cy="2848187"/>
          </a:xfrm>
          <a:prstGeom prst="rect">
            <a:avLst/>
          </a:prstGeom>
          <a:ln>
            <a:noFill/>
          </a:ln>
          <a:effectLst>
            <a:softEdge rad="112500"/>
          </a:effectLst>
        </p:spPr>
      </p:pic>
      <p:pic>
        <p:nvPicPr>
          <p:cNvPr id="1027"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428862" y="3760177"/>
            <a:ext cx="2284076" cy="27019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p:cNvSpPr>
          <p:nvPr>
            <p:ph idx="1"/>
          </p:nvPr>
        </p:nvSpPr>
        <p:spPr>
          <a:xfrm>
            <a:off x="4572000" y="1341438"/>
            <a:ext cx="4176713" cy="4824412"/>
          </a:xfrm>
        </p:spPr>
        <p:txBody>
          <a:bodyPr/>
          <a:lstStyle/>
          <a:p>
            <a:pPr algn="just">
              <a:buFont typeface="Wingdings 2" pitchFamily="18" charset="2"/>
              <a:buNone/>
            </a:pPr>
            <a:r>
              <a:rPr lang="ru-RU" dirty="0" smtClean="0"/>
              <a:t>      </a:t>
            </a:r>
            <a:r>
              <a:rPr lang="ru-RU" sz="2400" dirty="0" smtClean="0"/>
              <a:t>Сформирована в марте 1941г. на Дальнем Востоке, как 239-я моторизованная дивизия, в августе 1941 переформирована в стрелковую.</a:t>
            </a:r>
          </a:p>
          <a:p>
            <a:pPr algn="just">
              <a:buFont typeface="Wingdings 2" pitchFamily="18" charset="2"/>
              <a:buNone/>
            </a:pPr>
            <a:r>
              <a:rPr lang="ru-RU" sz="2400" dirty="0" smtClean="0"/>
              <a:t>     Командир</a:t>
            </a:r>
            <a:r>
              <a:rPr lang="ru-RU" dirty="0" smtClean="0"/>
              <a:t> – </a:t>
            </a:r>
            <a:r>
              <a:rPr lang="ru-RU" sz="2400" dirty="0" smtClean="0"/>
              <a:t>полковник </a:t>
            </a:r>
            <a:r>
              <a:rPr lang="ru-RU" sz="2400" dirty="0" err="1" smtClean="0"/>
              <a:t>Гайк</a:t>
            </a:r>
            <a:r>
              <a:rPr lang="ru-RU" sz="2400" dirty="0" smtClean="0"/>
              <a:t> </a:t>
            </a:r>
            <a:r>
              <a:rPr lang="ru-RU" sz="2400" dirty="0" err="1" smtClean="0"/>
              <a:t>Оганесович</a:t>
            </a:r>
            <a:r>
              <a:rPr lang="ru-RU" sz="2400" dirty="0" smtClean="0"/>
              <a:t> </a:t>
            </a:r>
            <a:r>
              <a:rPr lang="ru-RU" sz="2400" dirty="0" err="1" smtClean="0"/>
              <a:t>Мартиросян</a:t>
            </a:r>
            <a:endParaRPr lang="ru-RU" dirty="0" smtClean="0"/>
          </a:p>
          <a:p>
            <a:pPr algn="just">
              <a:buFont typeface="Wingdings 2" pitchFamily="18" charset="2"/>
              <a:buNone/>
            </a:pPr>
            <a:r>
              <a:rPr lang="ru-RU" dirty="0" smtClean="0"/>
              <a:t> </a:t>
            </a:r>
          </a:p>
        </p:txBody>
      </p:sp>
      <p:sp>
        <p:nvSpPr>
          <p:cNvPr id="29697" name="Rectangle 2"/>
          <p:cNvSpPr>
            <a:spLocks noGrp="1"/>
          </p:cNvSpPr>
          <p:nvPr>
            <p:ph type="title"/>
          </p:nvPr>
        </p:nvSpPr>
        <p:spPr>
          <a:xfrm>
            <a:off x="1476375" y="274638"/>
            <a:ext cx="6911975" cy="850900"/>
          </a:xfrm>
        </p:spPr>
        <p:txBody>
          <a:bodyPr/>
          <a:lstStyle/>
          <a:p>
            <a:r>
              <a:rPr lang="ru-RU" dirty="0" smtClean="0"/>
              <a:t>  </a:t>
            </a:r>
            <a:r>
              <a:rPr lang="ru-RU" sz="3600" b="1" dirty="0" smtClean="0">
                <a:latin typeface="Times New Roman" pitchFamily="18" charset="0"/>
                <a:cs typeface="Times New Roman" pitchFamily="18" charset="0"/>
              </a:rPr>
              <a:t>239 - я стрелковая дивизия</a:t>
            </a:r>
          </a:p>
        </p:txBody>
      </p:sp>
      <p:pic>
        <p:nvPicPr>
          <p:cNvPr id="29699" name="Picture 7" descr="https://upload.wikimedia.org/wikipedia/ru/6/61/%D0%9C%D0%B0%D1%80%D1%82%D0%B8%D1%80%D0%BE%D1%81%D1%8F%D0%BD%2C_%D0%93%D0%B0%D0%B9%D0%BA_%D0%9E%D0%B3%D0%B0%D0%BD%D0%B5%D1%81%D0%BE%D0%B2%D0%B8%D1%87.jpg"/>
          <p:cNvPicPr>
            <a:picLocks noChangeAspect="1" noChangeArrowheads="1"/>
          </p:cNvPicPr>
          <p:nvPr/>
        </p:nvPicPr>
        <p:blipFill>
          <a:blip r:embed="rId2" cstate="print"/>
          <a:srcRect/>
          <a:stretch>
            <a:fillRect/>
          </a:stretch>
        </p:blipFill>
        <p:spPr bwMode="auto">
          <a:xfrm>
            <a:off x="611188" y="1196975"/>
            <a:ext cx="3744912" cy="489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p:cNvSpPr>
          <p:nvPr>
            <p:ph idx="1"/>
          </p:nvPr>
        </p:nvSpPr>
        <p:spPr>
          <a:xfrm>
            <a:off x="250825" y="836613"/>
            <a:ext cx="3889375" cy="5688012"/>
          </a:xfrm>
        </p:spPr>
        <p:txBody>
          <a:bodyPr/>
          <a:lstStyle/>
          <a:p>
            <a:pPr algn="just">
              <a:lnSpc>
                <a:spcPct val="90000"/>
              </a:lnSpc>
              <a:buFont typeface="Wingdings 2" pitchFamily="18" charset="2"/>
              <a:buNone/>
            </a:pPr>
            <a:r>
              <a:rPr lang="ru-RU" sz="2100" smtClean="0"/>
              <a:t>   </a:t>
            </a:r>
            <a:r>
              <a:rPr lang="en-US" sz="2100" smtClean="0"/>
              <a:t>   </a:t>
            </a:r>
            <a:r>
              <a:rPr lang="ru-RU" sz="2100" smtClean="0">
                <a:solidFill>
                  <a:srgbClr val="FFFFFF"/>
                </a:solidFill>
              </a:rPr>
              <a:t>14 ноября 1941 года дивизия начала разгрузку на станции Узловая (юго-восточнее Тулы) и фактически с колёс вступила в бой. На 18.11.1941. находилась в составе 3-й армии удерживая Ильинку и  Фёдоровку, проводя контрнаступление в направлении Дедилово, Киреевка, Луневка. В течение недели вела ожесточённые бои с группировкой генерал-полковника Г. Гудериана. </a:t>
            </a:r>
          </a:p>
        </p:txBody>
      </p:sp>
      <p:pic>
        <p:nvPicPr>
          <p:cNvPr id="30722" name="Рисунок 8" descr="fdf4c918-4ccd-4a58-877b-07c13866f41c.jpg"/>
          <p:cNvPicPr>
            <a:picLocks noChangeAspect="1" noChangeArrowheads="1"/>
          </p:cNvPicPr>
          <p:nvPr/>
        </p:nvPicPr>
        <p:blipFill>
          <a:blip r:embed="rId2" cstate="print"/>
          <a:srcRect/>
          <a:stretch>
            <a:fillRect/>
          </a:stretch>
        </p:blipFill>
        <p:spPr bwMode="auto">
          <a:xfrm rot="-544557">
            <a:off x="4144963" y="836613"/>
            <a:ext cx="4999037" cy="4992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16632"/>
            <a:ext cx="8075240" cy="864096"/>
          </a:xfrm>
        </p:spPr>
        <p:txBody>
          <a:bodyPr>
            <a:normAutofit fontScale="90000"/>
          </a:bodyPr>
          <a:lstStyle/>
          <a:p>
            <a:pPr algn="ctr" eaLnBrk="1" fontAlgn="auto" hangingPunct="1">
              <a:spcAft>
                <a:spcPts val="0"/>
              </a:spcAft>
              <a:defRPr/>
            </a:pPr>
            <a:r>
              <a:rPr lang="ru-RU" sz="3600" b="1" dirty="0" smtClean="0">
                <a:solidFill>
                  <a:srgbClr val="92D050"/>
                </a:solidFill>
              </a:rPr>
              <a:t/>
            </a:r>
            <a:br>
              <a:rPr lang="ru-RU" sz="3600" b="1" dirty="0" smtClean="0">
                <a:solidFill>
                  <a:srgbClr val="92D050"/>
                </a:solidFill>
              </a:rPr>
            </a:br>
            <a:r>
              <a:rPr lang="ru-RU" sz="3600" b="1" dirty="0" smtClean="0">
                <a:solidFill>
                  <a:srgbClr val="92D050"/>
                </a:solidFill>
              </a:rPr>
              <a:t/>
            </a:r>
            <a:br>
              <a:rPr lang="ru-RU" sz="3600" b="1" dirty="0" smtClean="0">
                <a:solidFill>
                  <a:srgbClr val="92D050"/>
                </a:solidFill>
              </a:rPr>
            </a:br>
            <a:r>
              <a:rPr lang="ru-RU" sz="3600" b="1" dirty="0" smtClean="0">
                <a:solidFill>
                  <a:srgbClr val="92D050"/>
                </a:solidFill>
              </a:rPr>
              <a:t/>
            </a:r>
            <a:br>
              <a:rPr lang="ru-RU" sz="3600" b="1" dirty="0" smtClean="0">
                <a:solidFill>
                  <a:srgbClr val="92D050"/>
                </a:solidFill>
              </a:rPr>
            </a:br>
            <a:r>
              <a:rPr lang="ru-RU" sz="3600" b="1" dirty="0" smtClean="0">
                <a:solidFill>
                  <a:srgbClr val="92D050"/>
                </a:solidFill>
              </a:rPr>
              <a:t/>
            </a:r>
            <a:br>
              <a:rPr lang="ru-RU" sz="3600" b="1" dirty="0" smtClean="0">
                <a:solidFill>
                  <a:srgbClr val="92D050"/>
                </a:solidFill>
              </a:rPr>
            </a:br>
            <a:r>
              <a:rPr lang="ru-RU" sz="3600" b="1" dirty="0" err="1" smtClean="0">
                <a:solidFill>
                  <a:srgbClr val="92D050"/>
                </a:solidFill>
                <a:latin typeface="Times New Roman" pitchFamily="18" charset="0"/>
                <a:cs typeface="Times New Roman" pitchFamily="18" charset="0"/>
              </a:rPr>
              <a:t>Гейнц</a:t>
            </a:r>
            <a:r>
              <a:rPr lang="ru-RU" sz="3600" b="1" dirty="0" smtClean="0">
                <a:solidFill>
                  <a:srgbClr val="92D050"/>
                </a:solidFill>
                <a:latin typeface="Times New Roman" pitchFamily="18" charset="0"/>
                <a:cs typeface="Times New Roman" pitchFamily="18" charset="0"/>
              </a:rPr>
              <a:t> Вильгельм Гудериан </a:t>
            </a:r>
            <a:br>
              <a:rPr lang="ru-RU" sz="3600" b="1" dirty="0" smtClean="0">
                <a:solidFill>
                  <a:srgbClr val="92D050"/>
                </a:solidFill>
                <a:latin typeface="Times New Roman" pitchFamily="18" charset="0"/>
                <a:cs typeface="Times New Roman" pitchFamily="18" charset="0"/>
              </a:rPr>
            </a:br>
            <a:r>
              <a:rPr lang="ru-RU" sz="3600" b="1" dirty="0" smtClean="0">
                <a:solidFill>
                  <a:srgbClr val="92D050"/>
                </a:solidFill>
                <a:latin typeface="Times New Roman" pitchFamily="18" charset="0"/>
                <a:cs typeface="Times New Roman" pitchFamily="18" charset="0"/>
              </a:rPr>
              <a:t>(1888-1954)</a:t>
            </a:r>
            <a:endParaRPr lang="ru-RU" sz="3600" b="1" dirty="0">
              <a:solidFill>
                <a:srgbClr val="92D050"/>
              </a:solidFill>
              <a:latin typeface="Times New Roman" pitchFamily="18" charset="0"/>
              <a:cs typeface="Times New Roman" pitchFamily="18" charset="0"/>
            </a:endParaRPr>
          </a:p>
        </p:txBody>
      </p:sp>
      <p:pic>
        <p:nvPicPr>
          <p:cNvPr id="26626" name="Содержимое 4" descr="Тула 19.jpg"/>
          <p:cNvPicPr>
            <a:picLocks noGrp="1" noChangeAspect="1"/>
          </p:cNvPicPr>
          <p:nvPr>
            <p:ph sz="half" idx="1"/>
          </p:nvPr>
        </p:nvPicPr>
        <p:blipFill>
          <a:blip r:embed="rId3" cstate="print"/>
          <a:stretch>
            <a:fillRect/>
          </a:stretch>
        </p:blipFill>
        <p:spPr>
          <a:xfrm>
            <a:off x="755576" y="1556792"/>
            <a:ext cx="2941320" cy="4191000"/>
          </a:xfrm>
        </p:spPr>
      </p:pic>
      <p:sp>
        <p:nvSpPr>
          <p:cNvPr id="4" name="Содержимое 3"/>
          <p:cNvSpPr>
            <a:spLocks noGrp="1"/>
          </p:cNvSpPr>
          <p:nvPr>
            <p:ph sz="half" idx="2"/>
          </p:nvPr>
        </p:nvSpPr>
        <p:spPr>
          <a:xfrm>
            <a:off x="3635375" y="1125538"/>
            <a:ext cx="5329238" cy="5543550"/>
          </a:xfrm>
        </p:spPr>
        <p:txBody>
          <a:bodyPr>
            <a:normAutofit fontScale="85000" lnSpcReduction="20000"/>
          </a:bodyPr>
          <a:lstStyle/>
          <a:p>
            <a:pPr marL="420624" indent="-384048" eaLnBrk="1" fontAlgn="auto" hangingPunct="1">
              <a:spcAft>
                <a:spcPts val="0"/>
              </a:spcAft>
              <a:buFont typeface="Wingdings 2" pitchFamily="18" charset="2"/>
              <a:buNone/>
              <a:defRPr/>
            </a:pPr>
            <a:r>
              <a:rPr lang="ru-RU" dirty="0" smtClean="0"/>
              <a:t>     </a:t>
            </a:r>
            <a:r>
              <a:rPr lang="ru-RU" sz="3300" dirty="0" smtClean="0"/>
              <a:t>Генерал- полковник германской армии, военный теоретик. Считался одним из родоначальников моторизованных способов ведения войны.</a:t>
            </a:r>
          </a:p>
          <a:p>
            <a:pPr marL="420624" indent="-384048" eaLnBrk="1" fontAlgn="auto" hangingPunct="1">
              <a:spcAft>
                <a:spcPts val="0"/>
              </a:spcAft>
              <a:buFont typeface="Wingdings 2" pitchFamily="18" charset="2"/>
              <a:buNone/>
              <a:defRPr/>
            </a:pPr>
            <a:r>
              <a:rPr lang="ru-RU" sz="3300" dirty="0" smtClean="0"/>
              <a:t>     С июня 1940 года –командующий 2-й танковой группой. </a:t>
            </a:r>
          </a:p>
          <a:p>
            <a:pPr marL="420624" indent="-384048" eaLnBrk="1" fontAlgn="auto" hangingPunct="1">
              <a:spcAft>
                <a:spcPts val="0"/>
              </a:spcAft>
              <a:buFont typeface="Wingdings 2" pitchFamily="18" charset="2"/>
              <a:buNone/>
              <a:defRPr/>
            </a:pPr>
            <a:r>
              <a:rPr lang="ru-RU" sz="3300" dirty="0" smtClean="0"/>
              <a:t>     В декабре 1941 г.за поражение под Москвой Гудериан был снят с должности и отчислен в резерв.</a:t>
            </a:r>
            <a:endParaRPr lang="ru-RU" sz="33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фото к видеопроекту\Хмелев.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5980" y="1412776"/>
            <a:ext cx="2755900" cy="3816424"/>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F:\фото к видеопроекту\Рисунок Хмелева.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148255" y="908720"/>
            <a:ext cx="4339334" cy="406472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167268" y="5241073"/>
            <a:ext cx="3780264" cy="1200329"/>
          </a:xfrm>
          <a:prstGeom prst="rect">
            <a:avLst/>
          </a:prstGeom>
          <a:noFill/>
        </p:spPr>
        <p:txBody>
          <a:bodyPr wrap="square" rtlCol="0">
            <a:spAutoFit/>
          </a:bodyPr>
          <a:lstStyle/>
          <a:p>
            <a:pPr algn="just"/>
            <a:r>
              <a:rPr lang="ru-RU" dirty="0" smtClean="0"/>
              <a:t>Георгий Хмелев - житель Бобрик-Горы, очевидец событий, происходивших там в ноябре-декабре 1941 года.</a:t>
            </a:r>
            <a:endParaRPr lang="ru-RU" dirty="0"/>
          </a:p>
        </p:txBody>
      </p:sp>
      <p:sp>
        <p:nvSpPr>
          <p:cNvPr id="5" name="TextBox 4"/>
          <p:cNvSpPr txBox="1"/>
          <p:nvPr/>
        </p:nvSpPr>
        <p:spPr>
          <a:xfrm>
            <a:off x="5148064" y="5373216"/>
            <a:ext cx="3153570" cy="369332"/>
          </a:xfrm>
          <a:prstGeom prst="rect">
            <a:avLst/>
          </a:prstGeom>
          <a:noFill/>
        </p:spPr>
        <p:txBody>
          <a:bodyPr wrap="square" rtlCol="0">
            <a:spAutoFit/>
          </a:bodyPr>
          <a:lstStyle/>
          <a:p>
            <a:r>
              <a:rPr lang="ru-RU" dirty="0" smtClean="0"/>
              <a:t>Рисунок Г. Хмелева.</a:t>
            </a:r>
            <a:endParaRPr lang="ru-RU" dirty="0"/>
          </a:p>
        </p:txBody>
      </p:sp>
    </p:spTree>
    <p:extLst>
      <p:ext uri="{BB962C8B-B14F-4D97-AF65-F5344CB8AC3E}">
        <p14:creationId xmlns="" xmlns:p14="http://schemas.microsoft.com/office/powerpoint/2010/main" val="7157986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199" y="758284"/>
            <a:ext cx="8218449" cy="5367880"/>
          </a:xfrm>
        </p:spPr>
        <p:txBody>
          <a:bodyPr/>
          <a:lstStyle/>
          <a:p>
            <a:pPr algn="just"/>
            <a:r>
              <a:rPr lang="ru-RU" sz="2000" dirty="0"/>
              <a:t>Из письма очевидца - жителя  Бобрик - Горы Георгия Хмелева однокласснику Олегу Алтухову, написанного осенью 1941 </a:t>
            </a:r>
            <a:r>
              <a:rPr lang="ru-RU" sz="2000" dirty="0" smtClean="0"/>
              <a:t>года:</a:t>
            </a:r>
          </a:p>
          <a:p>
            <a:pPr marL="36512" indent="0">
              <a:buNone/>
            </a:pPr>
            <a:endParaRPr lang="ru-RU" sz="2000" dirty="0"/>
          </a:p>
          <a:p>
            <a:pPr algn="just"/>
            <a:r>
              <a:rPr lang="ru-RU" sz="2400" dirty="0"/>
              <a:t>"...Друг! Я видел то, что раньше с любопытством рассматривал на мрачных фотографиях и рисунках в газетах. В 10 шагах от меня стоял настоящий тяжелый танк с орудиями, людьми, веселыми и жизнерадостными. Я видел вереницы танкеток и танков, спешащих на фронт. Было как-то радостно. Может быть, еще дрогнет враг и побежит, и заживем мы тыловой жизнью. Я говорил с бойцами-сибиряками. Они встречались с врагом, они знали силу, и они не боялись его, и верили в победу».</a:t>
            </a:r>
          </a:p>
          <a:p>
            <a:endParaRPr lang="ru-RU" dirty="0"/>
          </a:p>
        </p:txBody>
      </p:sp>
    </p:spTree>
    <p:extLst>
      <p:ext uri="{BB962C8B-B14F-4D97-AF65-F5344CB8AC3E}">
        <p14:creationId xmlns="" xmlns:p14="http://schemas.microsoft.com/office/powerpoint/2010/main" val="12306853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p:cNvSpPr>
          <p:nvPr>
            <p:ph idx="1"/>
          </p:nvPr>
        </p:nvSpPr>
        <p:spPr>
          <a:xfrm>
            <a:off x="0" y="333375"/>
            <a:ext cx="5364163" cy="5792788"/>
          </a:xfrm>
        </p:spPr>
        <p:txBody>
          <a:bodyPr/>
          <a:lstStyle/>
          <a:p>
            <a:pPr algn="just">
              <a:lnSpc>
                <a:spcPct val="80000"/>
              </a:lnSpc>
              <a:buFont typeface="Wingdings 2" pitchFamily="18" charset="2"/>
              <a:buNone/>
            </a:pPr>
            <a:r>
              <a:rPr lang="ru-RU" sz="2100" smtClean="0"/>
              <a:t>         21 ноября</a:t>
            </a:r>
            <a:r>
              <a:rPr lang="en-US" sz="2100" smtClean="0"/>
              <a:t> </a:t>
            </a:r>
            <a:r>
              <a:rPr lang="ru-RU" sz="2100" smtClean="0"/>
              <a:t>1941г.дивизия  была передана в состав 50-й армии и направлена непосредственно на усиление обороны станции Узловая.</a:t>
            </a:r>
            <a:endParaRPr lang="ru-RU" sz="2100" b="1" smtClean="0"/>
          </a:p>
          <a:p>
            <a:pPr algn="just">
              <a:lnSpc>
                <a:spcPct val="80000"/>
              </a:lnSpc>
              <a:buFont typeface="Wingdings 2" pitchFamily="18" charset="2"/>
              <a:buNone/>
            </a:pPr>
            <a:r>
              <a:rPr lang="ru-RU" sz="2100" smtClean="0"/>
              <a:t>        С 22.11.1941 по 25.11.1941   различные части дивизии вели бои за Сталиногорск (ныне Новомосковск), Михайлов, Епифань. На  239-й полк полковника Соловьёва была возложена  защита </a:t>
            </a:r>
            <a:r>
              <a:rPr lang="en-US" sz="2100" smtClean="0"/>
              <a:t> </a:t>
            </a:r>
            <a:r>
              <a:rPr lang="ru-RU" sz="2100" smtClean="0"/>
              <a:t>города Донского. </a:t>
            </a:r>
          </a:p>
          <a:p>
            <a:pPr algn="just">
              <a:lnSpc>
                <a:spcPct val="80000"/>
              </a:lnSpc>
              <a:buFont typeface="Wingdings 2" pitchFamily="18" charset="2"/>
              <a:buNone/>
            </a:pPr>
            <a:r>
              <a:rPr lang="ru-RU" sz="2100" smtClean="0"/>
              <a:t>        24 ноября после ожесточённых боёв остатки 239-й стрелковой дивизии отошли на рубеж по левому берегу Дона. Группа, прикрывавшая отход, была окружена немцами в деревне Урванка и после двухчасового боя уничтожена. 25 ноября Сталиногорск и  Донской были полностью заняты частями вермахта.</a:t>
            </a:r>
          </a:p>
        </p:txBody>
      </p:sp>
      <p:pic>
        <p:nvPicPr>
          <p:cNvPr id="31746" name="Рисунок 7" descr="1257525800_71.jpeg"/>
          <p:cNvPicPr>
            <a:picLocks noChangeAspect="1" noChangeArrowheads="1"/>
          </p:cNvPicPr>
          <p:nvPr/>
        </p:nvPicPr>
        <p:blipFill>
          <a:blip r:embed="rId2" cstate="print"/>
          <a:srcRect/>
          <a:stretch>
            <a:fillRect/>
          </a:stretch>
        </p:blipFill>
        <p:spPr bwMode="auto">
          <a:xfrm>
            <a:off x="5580063" y="188913"/>
            <a:ext cx="3563937" cy="3600450"/>
          </a:xfrm>
          <a:prstGeom prst="rect">
            <a:avLst/>
          </a:prstGeom>
          <a:noFill/>
          <a:ln w="9525">
            <a:noFill/>
            <a:miter lim="800000"/>
            <a:headEnd/>
            <a:tailEnd/>
          </a:ln>
        </p:spPr>
      </p:pic>
      <p:pic>
        <p:nvPicPr>
          <p:cNvPr id="31747" name="Рисунок 6" descr="0_22a67_6be6fc03_XL.jpg"/>
          <p:cNvPicPr>
            <a:picLocks noChangeAspect="1" noChangeArrowheads="1"/>
          </p:cNvPicPr>
          <p:nvPr/>
        </p:nvPicPr>
        <p:blipFill>
          <a:blip r:embed="rId3" cstate="print"/>
          <a:srcRect/>
          <a:stretch>
            <a:fillRect/>
          </a:stretch>
        </p:blipFill>
        <p:spPr bwMode="auto">
          <a:xfrm rot="722126">
            <a:off x="5270500" y="3282950"/>
            <a:ext cx="3681413" cy="3617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p:cNvSpPr>
          <p:nvPr>
            <p:ph idx="1"/>
          </p:nvPr>
        </p:nvSpPr>
        <p:spPr>
          <a:xfrm>
            <a:off x="395536" y="620688"/>
            <a:ext cx="4463802" cy="5505475"/>
          </a:xfrm>
        </p:spPr>
        <p:txBody>
          <a:bodyPr>
            <a:normAutofit lnSpcReduction="10000"/>
          </a:bodyPr>
          <a:lstStyle/>
          <a:p>
            <a:pPr algn="just">
              <a:lnSpc>
                <a:spcPct val="80000"/>
              </a:lnSpc>
              <a:buFont typeface="Wingdings 2" pitchFamily="18" charset="2"/>
              <a:buNone/>
            </a:pPr>
            <a:r>
              <a:rPr lang="ru-RU" sz="2100" dirty="0" smtClean="0"/>
              <a:t>        27 ноября 1941г. дивизия успешно прорвала кольцо окружения противника в районе Красное Солнцево (восточнее Сокольников) и вышла из него в восточном направлении, но оставила тяжёлое вооружение. Однако за восемь дней непрерывных боев  дивизия уничтожила пять  самолетов, 41 танк, 43 орудия, 47 пулеметов и 74 миномета противника </a:t>
            </a:r>
          </a:p>
          <a:p>
            <a:pPr algn="just">
              <a:lnSpc>
                <a:spcPct val="80000"/>
              </a:lnSpc>
              <a:buFont typeface="Wingdings 2" pitchFamily="18" charset="2"/>
              <a:buNone/>
            </a:pPr>
            <a:r>
              <a:rPr lang="ru-RU" sz="2100" dirty="0" smtClean="0"/>
              <a:t>         Вышедшие из окружения бойцы дивизии (около 9 тыс. человек без тяжёлого вооружения) передислоцированы в район </a:t>
            </a:r>
            <a:r>
              <a:rPr lang="ru-RU" sz="2100" dirty="0" err="1" smtClean="0"/>
              <a:t>Пронска</a:t>
            </a:r>
            <a:r>
              <a:rPr lang="ru-RU" sz="2100" dirty="0" smtClean="0"/>
              <a:t> (Рязанская область), где доукомплектованная дивизия вошла в состав 10-й армии под командованием генерал-лейтенанта Ф. И. Голикова.</a:t>
            </a:r>
          </a:p>
        </p:txBody>
      </p:sp>
      <p:pic>
        <p:nvPicPr>
          <p:cNvPr id="32770" name="Рисунок 4" descr="14342f2a7a7f5e19dd2d9c25cf7_prev.jpg"/>
          <p:cNvPicPr>
            <a:picLocks noChangeAspect="1" noChangeArrowheads="1"/>
          </p:cNvPicPr>
          <p:nvPr/>
        </p:nvPicPr>
        <p:blipFill>
          <a:blip r:embed="rId2" cstate="print"/>
          <a:srcRect/>
          <a:stretch>
            <a:fillRect/>
          </a:stretch>
        </p:blipFill>
        <p:spPr bwMode="auto">
          <a:xfrm rot="-497347">
            <a:off x="4932363" y="115888"/>
            <a:ext cx="3975100" cy="4203700"/>
          </a:xfrm>
          <a:prstGeom prst="rect">
            <a:avLst/>
          </a:prstGeom>
          <a:noFill/>
          <a:ln w="9525">
            <a:noFill/>
            <a:miter lim="800000"/>
            <a:headEnd/>
            <a:tailEnd/>
          </a:ln>
        </p:spPr>
      </p:pic>
      <p:pic>
        <p:nvPicPr>
          <p:cNvPr id="32771" name="Рисунок 4" descr="1190020510757818546_c8f1a207138daf9385f8716afa07460f.jpg"/>
          <p:cNvPicPr>
            <a:picLocks noChangeAspect="1" noChangeArrowheads="1"/>
          </p:cNvPicPr>
          <p:nvPr/>
        </p:nvPicPr>
        <p:blipFill>
          <a:blip r:embed="rId3" cstate="print"/>
          <a:srcRect/>
          <a:stretch>
            <a:fillRect/>
          </a:stretch>
        </p:blipFill>
        <p:spPr bwMode="auto">
          <a:xfrm rot="824638">
            <a:off x="5076825" y="3357563"/>
            <a:ext cx="3565525" cy="3305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457200" y="548680"/>
            <a:ext cx="7939668" cy="5577483"/>
          </a:xfrm>
        </p:spPr>
        <p:txBody>
          <a:bodyPr/>
          <a:lstStyle/>
          <a:p>
            <a:pPr marL="36512" indent="0" algn="just">
              <a:buNone/>
            </a:pPr>
            <a:r>
              <a:rPr lang="ru-RU" sz="1800" dirty="0"/>
              <a:t> </a:t>
            </a:r>
            <a:r>
              <a:rPr lang="ru-RU" sz="1800" dirty="0" smtClean="0"/>
              <a:t>   Алексей Мелихов, </a:t>
            </a:r>
            <a:r>
              <a:rPr lang="ru-RU" sz="1800" dirty="0"/>
              <a:t>бывший внештатный корреспондент «Донской газеты», проделал большую поисковую работу. Прошел по следам боевых частей, выявил погибших в шахтерском Подмосковье и определил их могилы. Опубликовал обширные и полные списки захороненных солдат и командиров в могилах возле Новомосковска, Узловой, Донского, Северо-Задонска и других городов</a:t>
            </a:r>
            <a:r>
              <a:rPr lang="ru-RU" sz="1800" dirty="0" smtClean="0"/>
              <a:t>.</a:t>
            </a:r>
          </a:p>
          <a:p>
            <a:pPr marL="36512" indent="0" algn="just">
              <a:buNone/>
            </a:pPr>
            <a:r>
              <a:rPr lang="ru-RU" sz="1800" dirty="0"/>
              <a:t> </a:t>
            </a:r>
            <a:r>
              <a:rPr lang="ru-RU" sz="1800" dirty="0" smtClean="0"/>
              <a:t> </a:t>
            </a:r>
            <a:r>
              <a:rPr lang="ru-RU" sz="1800" dirty="0"/>
              <a:t> О 239-й стрелковой дивизии А.В. Мелихов написал документальную повесть «Дивизия стояла насмерть». В основу этой повести легли реальные события, происшедшие с 17 по 27 ноября 1941 года. В ней нет ни одного выдуманного лица. Здесь использованы документы Центрального архива Министерства Обороны СССР, воспоминания очевидцев и самих участников тех горьких, трагических боев, когда решалась судьба Москвы, Родины</a:t>
            </a:r>
            <a:r>
              <a:rPr lang="ru-RU" sz="1800" dirty="0" smtClean="0"/>
              <a:t>.</a:t>
            </a:r>
          </a:p>
          <a:p>
            <a:pPr marL="36512" indent="0" algn="just">
              <a:buNone/>
            </a:pPr>
            <a:r>
              <a:rPr lang="ru-RU" sz="1800" dirty="0"/>
              <a:t> </a:t>
            </a:r>
            <a:r>
              <a:rPr lang="ru-RU" sz="1800" dirty="0" smtClean="0"/>
              <a:t> </a:t>
            </a:r>
            <a:r>
              <a:rPr lang="ru-RU" sz="1800" dirty="0"/>
              <a:t> В главе "Подвиг артиллеристов" А.В. Мелихов подробно описывает события боя 20 ноября 1941 года под деревней Родинка, которая находится за Подлесным поселком неподалеку от 26-й и 44-й шахт. В этом бою артиллеристы совершили поистине сверхчеловеческий подвиг, сдерживая напор гитлеровских танков на подступах к  </a:t>
            </a:r>
            <a:r>
              <a:rPr lang="ru-RU" sz="1800" dirty="0" smtClean="0"/>
              <a:t>Донскому.</a:t>
            </a:r>
            <a:endParaRPr lang="ru-RU" sz="1800" dirty="0"/>
          </a:p>
        </p:txBody>
      </p:sp>
    </p:spTree>
    <p:extLst>
      <p:ext uri="{BB962C8B-B14F-4D97-AF65-F5344CB8AC3E}">
        <p14:creationId xmlns="" xmlns:p14="http://schemas.microsoft.com/office/powerpoint/2010/main" val="20592637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60648"/>
            <a:ext cx="5688631" cy="6264696"/>
          </a:xfrm>
        </p:spPr>
        <p:txBody>
          <a:bodyPr>
            <a:normAutofit fontScale="92500" lnSpcReduction="10000"/>
          </a:bodyPr>
          <a:lstStyle/>
          <a:p>
            <a:pPr marL="36512" indent="0" algn="just">
              <a:buNone/>
            </a:pPr>
            <a:r>
              <a:rPr lang="ru-RU" sz="1100" dirty="0" smtClean="0"/>
              <a:t>     "</a:t>
            </a:r>
            <a:r>
              <a:rPr lang="ru-RU" sz="1100" dirty="0"/>
              <a:t>К рассвету 20 ноября огневая позиция была оборудована&lt;...&gt; </a:t>
            </a:r>
          </a:p>
          <a:p>
            <a:pPr marL="36512" indent="0" algn="just">
              <a:buNone/>
            </a:pPr>
            <a:r>
              <a:rPr lang="ru-RU" sz="1100" dirty="0"/>
              <a:t> &lt;...&gt;  На горизонте появилась немецкая «рама». Самолет летел со стороны оставленных ночью позиций. Летел прямо на батарею на высоте 150—200 метров. И на подлете с него понеслись пулеметные струи</a:t>
            </a:r>
            <a:r>
              <a:rPr lang="ru-RU" sz="1100" dirty="0" smtClean="0"/>
              <a:t>&lt;...&gt;</a:t>
            </a:r>
            <a:endParaRPr lang="ru-RU" sz="1100" dirty="0"/>
          </a:p>
          <a:p>
            <a:pPr marL="36512" indent="0" algn="just">
              <a:buNone/>
            </a:pPr>
            <a:r>
              <a:rPr lang="ru-RU" sz="1100" dirty="0"/>
              <a:t> &lt;...&gt; Все! — сказал сержант Алексей Нехорошев. — Теперь жди «гостей» посолидней</a:t>
            </a:r>
            <a:r>
              <a:rPr lang="ru-RU" sz="1100" dirty="0" smtClean="0"/>
              <a:t>.</a:t>
            </a:r>
            <a:endParaRPr lang="ru-RU" sz="1100" dirty="0"/>
          </a:p>
          <a:p>
            <a:pPr marL="36512" indent="0" algn="just">
              <a:buNone/>
            </a:pPr>
            <a:r>
              <a:rPr lang="ru-RU" sz="1100" dirty="0"/>
              <a:t>Командир батареи старший лейтенант Аркадий Чазов спрыгнул в окопчик, куда из-под горящего стога соломы перебрались связисты. Телефонист Тупицын сидел, пригнув голову к аппарату, придерживая одной рукой трубку, привязанную к голове тесемочкой.</a:t>
            </a:r>
          </a:p>
          <a:p>
            <a:pPr marL="36512" indent="0" algn="just">
              <a:buNone/>
            </a:pPr>
            <a:endParaRPr lang="ru-RU" sz="1100" dirty="0"/>
          </a:p>
          <a:p>
            <a:pPr marL="36512" indent="0" algn="just">
              <a:buNone/>
            </a:pPr>
            <a:r>
              <a:rPr lang="ru-RU" sz="1100" dirty="0"/>
              <a:t>— Связь с комбатом есть? Дай трубку, Тупицын!</a:t>
            </a:r>
          </a:p>
          <a:p>
            <a:pPr marL="36512" indent="0" algn="just">
              <a:buNone/>
            </a:pPr>
            <a:endParaRPr lang="ru-RU" sz="1100" dirty="0"/>
          </a:p>
          <a:p>
            <a:pPr marL="36512" indent="0" algn="just">
              <a:buNone/>
            </a:pPr>
            <a:r>
              <a:rPr lang="ru-RU" sz="1100" dirty="0"/>
              <a:t>— Есть, товарищ старший лейтенант. Только никто... — и в это время  пронесся надрывный крик:</a:t>
            </a:r>
          </a:p>
          <a:p>
            <a:pPr marL="36512" indent="0" algn="just">
              <a:buNone/>
            </a:pPr>
            <a:endParaRPr lang="ru-RU" sz="1100" dirty="0"/>
          </a:p>
          <a:p>
            <a:pPr marL="36512" indent="0" algn="just">
              <a:buNone/>
            </a:pPr>
            <a:r>
              <a:rPr lang="ru-RU" sz="1100" dirty="0"/>
              <a:t>    — Та-а-а-</a:t>
            </a:r>
            <a:r>
              <a:rPr lang="ru-RU" sz="1100" dirty="0" err="1"/>
              <a:t>нки</a:t>
            </a:r>
            <a:r>
              <a:rPr lang="ru-RU" sz="1100" dirty="0"/>
              <a:t>! </a:t>
            </a:r>
          </a:p>
          <a:p>
            <a:pPr marL="36512" indent="0" algn="just">
              <a:buNone/>
            </a:pPr>
            <a:endParaRPr lang="ru-RU" sz="1100" dirty="0"/>
          </a:p>
          <a:p>
            <a:pPr marL="36512" indent="0" algn="just">
              <a:buNone/>
            </a:pPr>
            <a:r>
              <a:rPr lang="ru-RU" sz="1100" dirty="0"/>
              <a:t>    — К орудиям! - крикнул Чазов, внезапно звенящим голосом, который самому показался непреклонно страшным, неумолимым для себя и других.</a:t>
            </a:r>
          </a:p>
          <a:p>
            <a:pPr marL="36512" indent="0" algn="just">
              <a:buNone/>
            </a:pPr>
            <a:r>
              <a:rPr lang="ru-RU" sz="1100" dirty="0"/>
              <a:t>    — К бою! &lt;...&gt; </a:t>
            </a:r>
          </a:p>
          <a:p>
            <a:pPr marL="36512" indent="0" algn="just">
              <a:buNone/>
            </a:pPr>
            <a:endParaRPr lang="ru-RU" sz="1100" dirty="0"/>
          </a:p>
          <a:p>
            <a:pPr marL="36512" indent="0" algn="just">
              <a:buNone/>
            </a:pPr>
            <a:r>
              <a:rPr lang="ru-RU" sz="1100" dirty="0"/>
              <a:t>&lt;...&gt; Боковым зрением Чазов увидел, как расчет Дмитрия </a:t>
            </a:r>
            <a:r>
              <a:rPr lang="ru-RU" sz="1100" dirty="0" err="1"/>
              <a:t>Колпашникова</a:t>
            </a:r>
            <a:r>
              <a:rPr lang="ru-RU" sz="1100" dirty="0"/>
              <a:t> мгновенно развернул свое орудие, двумя выстрелами подряд сотряс, толкнул танк в бок и пылающий фонтан взрыва встал над ним.</a:t>
            </a:r>
          </a:p>
          <a:p>
            <a:pPr marL="36512" indent="0" algn="just">
              <a:buNone/>
            </a:pPr>
            <a:endParaRPr lang="ru-RU" sz="1100" dirty="0"/>
          </a:p>
          <a:p>
            <a:pPr marL="36512" indent="0" algn="just">
              <a:buNone/>
            </a:pPr>
            <a:r>
              <a:rPr lang="ru-RU" sz="1100" dirty="0"/>
              <a:t>Услышал далекий вскрик:</a:t>
            </a:r>
          </a:p>
          <a:p>
            <a:pPr marL="36512" indent="0" algn="just">
              <a:buNone/>
            </a:pPr>
            <a:endParaRPr lang="ru-RU" sz="1100" dirty="0"/>
          </a:p>
          <a:p>
            <a:pPr marL="36512" indent="0" algn="just">
              <a:buNone/>
            </a:pPr>
            <a:r>
              <a:rPr lang="ru-RU" sz="1100" dirty="0"/>
              <a:t>— Танки слева! Прорвались</a:t>
            </a:r>
            <a:r>
              <a:rPr lang="ru-RU" sz="1100" dirty="0" smtClean="0"/>
              <a:t>...</a:t>
            </a:r>
            <a:endParaRPr lang="ru-RU" sz="1100" dirty="0"/>
          </a:p>
          <a:p>
            <a:pPr marL="36512" indent="0" algn="just">
              <a:buNone/>
            </a:pPr>
            <a:r>
              <a:rPr lang="ru-RU" sz="1100" dirty="0"/>
              <a:t>Да, три танка в полукилометре слева надвигались на окопы, где лежали бойцы капитана Мартынова. Завязался бой...&lt;...&gt; </a:t>
            </a:r>
          </a:p>
          <a:p>
            <a:pPr marL="36512" indent="0" algn="just">
              <a:buNone/>
            </a:pPr>
            <a:r>
              <a:rPr lang="ru-RU" sz="1100" dirty="0"/>
              <a:t>&lt;...&gt; Сержант Родионов с криком и стоном перевалился на правый бок, приподнял голову. Прямо перед ним, обнявши лоток, лежал Сергей Конорев. А у небольшой кучки ящиков, закинув голову навзничь, сидел Артем Булавка и с усилием пытался приподнять густые, беловатые брови.</a:t>
            </a:r>
          </a:p>
          <a:p>
            <a:pPr marL="36512" indent="0" algn="just">
              <a:buNone/>
            </a:pPr>
            <a:endParaRPr lang="ru-RU" sz="1100"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21251290">
            <a:off x="5724128" y="459140"/>
            <a:ext cx="3168352" cy="31984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809785" y="2996952"/>
            <a:ext cx="3119071" cy="31219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985293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8721" y="78060"/>
            <a:ext cx="5964812" cy="6103862"/>
          </a:xfrm>
        </p:spPr>
        <p:txBody>
          <a:bodyPr>
            <a:normAutofit fontScale="92500" lnSpcReduction="10000"/>
          </a:bodyPr>
          <a:lstStyle/>
          <a:p>
            <a:pPr marL="36512" indent="0">
              <a:buNone/>
            </a:pPr>
            <a:r>
              <a:rPr lang="ru-RU" sz="1100" dirty="0" smtClean="0"/>
              <a:t>— </a:t>
            </a:r>
            <a:r>
              <a:rPr lang="ru-RU" sz="1100" dirty="0"/>
              <a:t>«Жив!» — с радостью и с облегчением подумал Леонид, и по его впалым щекам потекла струйка слезинок.</a:t>
            </a:r>
          </a:p>
          <a:p>
            <a:pPr marL="36512" indent="0">
              <a:buNone/>
            </a:pPr>
            <a:endParaRPr lang="ru-RU" sz="1100" dirty="0"/>
          </a:p>
          <a:p>
            <a:pPr marL="36512" indent="0">
              <a:buNone/>
            </a:pPr>
            <a:r>
              <a:rPr lang="ru-RU" sz="1100" dirty="0"/>
              <a:t>— Жив Артемка! — Он позвал его раз, второй, третий. Тот не откликнулся, не пошевелился. Тогда Родионов, чуть не крича от боли, подхватив винтовку, подполз к нему и ужаснулся: левая рука, начисто оторванная разрывом мины, лежала рядом, будто опытный костоправ выдернул ее из ключицы. Сняв с винтовки ремень, сержант жгутом стянул ему артерию возле предплечья&lt;...&gt; </a:t>
            </a:r>
          </a:p>
          <a:p>
            <a:pPr marL="36512" indent="0">
              <a:buNone/>
            </a:pPr>
            <a:r>
              <a:rPr lang="ru-RU" sz="1100" dirty="0"/>
              <a:t>&lt;...&gt; Снарядов оставалось только два в лотке, на котором лежал </a:t>
            </a:r>
            <a:r>
              <a:rPr lang="ru-RU" sz="1100" dirty="0" err="1"/>
              <a:t>Конарев</a:t>
            </a:r>
            <a:r>
              <a:rPr lang="ru-RU" sz="1100" dirty="0"/>
              <a:t>. Нужно во чтобы то ни стало добраться к своим, которые отошли за лесок к шахтерскому поселку (бывший поселок шахты №№ 23 — А. М.). Но уйти нельзя и потому, что нужно задержать танки немцев, и потому, что оставались еще два снаряда, значит, если посчастливится, два танка.</a:t>
            </a:r>
          </a:p>
          <a:p>
            <a:pPr marL="36512" indent="0">
              <a:buNone/>
            </a:pPr>
            <a:r>
              <a:rPr lang="ru-RU" sz="1100" dirty="0"/>
              <a:t>Надежда была только на Артема&lt;...&gt;</a:t>
            </a:r>
          </a:p>
          <a:p>
            <a:pPr marL="36512" indent="0">
              <a:buNone/>
            </a:pPr>
            <a:endParaRPr lang="ru-RU" sz="1100" dirty="0"/>
          </a:p>
          <a:p>
            <a:pPr marL="36512" indent="0">
              <a:buNone/>
            </a:pPr>
            <a:r>
              <a:rPr lang="ru-RU" sz="1100" dirty="0"/>
              <a:t>&lt;...&gt;— Артем, — сказал сержант, — друг, встань! Ну, тебе только лесок пересечь. Ты только пошевелись, а там поползешь! Стрелять ты не можешь, с рукой у тебя... а донесение доставь: так, мол, и так, орудие </a:t>
            </a:r>
            <a:r>
              <a:rPr lang="ru-RU" sz="1100" dirty="0" smtClean="0"/>
              <a:t>исправное, </a:t>
            </a:r>
            <a:r>
              <a:rPr lang="ru-RU" sz="1100" dirty="0"/>
              <a:t>требуются снаряды</a:t>
            </a:r>
            <a:r>
              <a:rPr lang="ru-RU" sz="1100" dirty="0" smtClean="0"/>
              <a:t>&lt;...&gt;</a:t>
            </a:r>
          </a:p>
          <a:p>
            <a:pPr marL="36512" indent="0">
              <a:buNone/>
            </a:pPr>
            <a:endParaRPr lang="ru-RU" sz="1100" dirty="0"/>
          </a:p>
          <a:p>
            <a:pPr marL="36512" indent="0">
              <a:buNone/>
            </a:pPr>
            <a:r>
              <a:rPr lang="ru-RU" sz="1100" dirty="0"/>
              <a:t>&lt;...&gt;То-ли от выстрела орудия, то-ли от голоса сержанта, но свершилось чудо: Артем Булавка повернулся на бок, потом встал на колени. Так он стоял минуты две, пока к нему не подполз изумленный Родионов. Потом уперся уцелевшей рукой в землю и... поднялся. Долго раскачивался, а в это время Леонид торопливо засунул ему в сапог, сложенный вчетверо листок </a:t>
            </a:r>
            <a:r>
              <a:rPr lang="ru-RU" sz="1100" dirty="0" smtClean="0"/>
              <a:t>папиросной  </a:t>
            </a:r>
            <a:r>
              <a:rPr lang="ru-RU" sz="1100" dirty="0"/>
              <a:t>бумаги, которую берег на цигарку.</a:t>
            </a:r>
          </a:p>
          <a:p>
            <a:pPr marL="36512" indent="0">
              <a:buNone/>
            </a:pPr>
            <a:endParaRPr lang="ru-RU" sz="1100" dirty="0"/>
          </a:p>
          <a:p>
            <a:pPr marL="36512" indent="0">
              <a:buNone/>
            </a:pPr>
            <a:r>
              <a:rPr lang="ru-RU" sz="1100" dirty="0"/>
              <a:t>— </a:t>
            </a:r>
            <a:r>
              <a:rPr lang="ru-RU" sz="1100" dirty="0" err="1"/>
              <a:t>Артюша</a:t>
            </a:r>
            <a:r>
              <a:rPr lang="ru-RU" sz="1100" dirty="0"/>
              <a:t>! — прошептал он, — ты ползи.</a:t>
            </a:r>
          </a:p>
          <a:p>
            <a:pPr marL="36512" indent="0">
              <a:buNone/>
            </a:pPr>
            <a:endParaRPr lang="ru-RU" sz="1100" dirty="0"/>
          </a:p>
          <a:p>
            <a:pPr marL="36512" indent="0">
              <a:buNone/>
            </a:pPr>
            <a:r>
              <a:rPr lang="ru-RU" sz="1100" dirty="0"/>
              <a:t>Но Артем не слышал. Он пошел, выпрямившись во весь свой большой рост. Шел, пошатываясь, сплевывая сквозь зубы кровавую слюну. И от этого на застывшей земле, словно зацветали алые цветы. Он вступил на лесную тропинку, голый лес вздымался перед ним буграми, качался перед ним, будто и впрямь Артем был пьяным&lt;...&gt;</a:t>
            </a:r>
          </a:p>
          <a:p>
            <a:pPr marL="36512" indent="0">
              <a:buNone/>
            </a:pPr>
            <a:endParaRPr lang="ru-RU" sz="1100" dirty="0"/>
          </a:p>
          <a:p>
            <a:pPr marL="36512" indent="0">
              <a:buNone/>
            </a:pPr>
            <a:r>
              <a:rPr lang="ru-RU" sz="1100" dirty="0"/>
              <a:t>&lt;...&gt;Он даже не заметил, как лес кончился, как к нему подошли два красноармейца, и только, когда они подхватили его, он понял, что дошел. Тогда он наклонился и, по-прежнему оплевывая липкую слюну, вынул из-за голенища, вчетверо сложенное донесение. В нем было только три слова</a:t>
            </a:r>
            <a:r>
              <a:rPr lang="ru-RU" sz="1100" dirty="0" smtClean="0"/>
              <a:t>:</a:t>
            </a:r>
            <a:endParaRPr lang="ru-RU" sz="1100" dirty="0"/>
          </a:p>
          <a:p>
            <a:pPr marL="36512" indent="0">
              <a:buNone/>
            </a:pPr>
            <a:r>
              <a:rPr lang="ru-RU" sz="1100" dirty="0"/>
              <a:t>    Давайте снарядов. Родионов. </a:t>
            </a:r>
          </a:p>
          <a:p>
            <a:pPr marL="36512" indent="0">
              <a:buNone/>
            </a:pPr>
            <a:endParaRPr lang="ru-RU" sz="1100"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26142" y="490654"/>
            <a:ext cx="2866338" cy="2866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348140" y="2924944"/>
            <a:ext cx="2781612" cy="29264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676180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1886777000db4d14b33fbf17b7836f27cd4312531b.jpg"/>
          <p:cNvPicPr>
            <a:picLocks noGrp="1" noChangeAspect="1"/>
          </p:cNvPicPr>
          <p:nvPr>
            <p:ph type="pic" idx="1"/>
          </p:nvPr>
        </p:nvPicPr>
        <p:blipFill>
          <a:blip r:embed="rId3" cstate="print"/>
          <a:srcRect l="14388" r="14388"/>
          <a:stretch>
            <a:fillRect/>
          </a:stretch>
        </p:blipFill>
        <p:spPr>
          <a:xfrm>
            <a:off x="251520" y="823455"/>
            <a:ext cx="4680520" cy="5040560"/>
          </a:xfrm>
          <a:prstGeom prst="round2DiagRect">
            <a:avLst>
              <a:gd name="adj1" fmla="val 16667"/>
              <a:gd name="adj2" fmla="val 0"/>
            </a:avLst>
          </a:prstGeom>
          <a:ln w="88900" cap="sq">
            <a:solidFill>
              <a:srgbClr val="FFFFFF"/>
            </a:solidFill>
          </a:ln>
          <a:effectLst>
            <a:outerShdw blurRad="254000" algn="tl" rotWithShape="0">
              <a:srgbClr val="000000">
                <a:alpha val="43000"/>
              </a:srgbClr>
            </a:outerShdw>
          </a:effectLst>
        </p:spPr>
      </p:pic>
      <p:sp>
        <p:nvSpPr>
          <p:cNvPr id="15362" name="TextBox 1"/>
          <p:cNvSpPr txBox="1">
            <a:spLocks noChangeArrowheads="1"/>
          </p:cNvSpPr>
          <p:nvPr/>
        </p:nvSpPr>
        <p:spPr bwMode="auto">
          <a:xfrm>
            <a:off x="5148263" y="333375"/>
            <a:ext cx="3887787" cy="5816977"/>
          </a:xfrm>
          <a:prstGeom prst="rect">
            <a:avLst/>
          </a:prstGeom>
          <a:noFill/>
          <a:ln w="9525">
            <a:noFill/>
            <a:miter lim="800000"/>
            <a:headEnd/>
            <a:tailEnd/>
          </a:ln>
        </p:spPr>
        <p:txBody>
          <a:bodyPr>
            <a:spAutoFit/>
          </a:bodyPr>
          <a:lstStyle/>
          <a:p>
            <a:pPr algn="ctr"/>
            <a:r>
              <a:rPr lang="ru-RU" sz="3200" dirty="0">
                <a:solidFill>
                  <a:srgbClr val="FFC000"/>
                </a:solidFill>
              </a:rPr>
              <a:t>Осень 1941 года… </a:t>
            </a:r>
            <a:endParaRPr lang="en-US" sz="3200" dirty="0">
              <a:solidFill>
                <a:srgbClr val="FFC000"/>
              </a:solidFill>
            </a:endParaRPr>
          </a:p>
          <a:p>
            <a:pPr algn="ctr"/>
            <a:endParaRPr lang="en-US" sz="2800" dirty="0"/>
          </a:p>
          <a:p>
            <a:r>
              <a:rPr lang="ru-RU" sz="2400" dirty="0">
                <a:latin typeface="+mj-lt"/>
              </a:rPr>
              <a:t>Огонь войны уже полыхал от Баренцева моря до Чёрного. Советские воины мужественно противостояли бешеному натиску гитлеровцев. Но преимущество было на стороне врага. Красная Армия с боями пятилась на восток.</a:t>
            </a:r>
            <a:endParaRPr lang="en-US" sz="2400" dirty="0">
              <a:latin typeface="+mj-lt"/>
            </a:endParaRPr>
          </a:p>
          <a:p>
            <a:endParaRPr lang="ru-RU" sz="2400" dirty="0">
              <a:latin typeface="+mj-lt"/>
            </a:endParaRPr>
          </a:p>
          <a:p>
            <a:pPr algn="ctr"/>
            <a:r>
              <a:rPr lang="ru-RU" sz="2400" dirty="0">
                <a:latin typeface="+mj-lt"/>
              </a:rPr>
              <a:t>Фронт дошел и до нашего Тульского края…</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1" y="188640"/>
            <a:ext cx="5329191" cy="5937523"/>
          </a:xfrm>
        </p:spPr>
        <p:txBody>
          <a:bodyPr>
            <a:normAutofit fontScale="92500" lnSpcReduction="20000"/>
          </a:bodyPr>
          <a:lstStyle/>
          <a:p>
            <a:pPr marL="36512" indent="0" algn="just">
              <a:buNone/>
            </a:pPr>
            <a:endParaRPr lang="ru-RU" sz="1050" dirty="0"/>
          </a:p>
          <a:p>
            <a:pPr marL="36512" indent="0" algn="just">
              <a:buNone/>
            </a:pPr>
            <a:r>
              <a:rPr lang="ru-RU" sz="1050" dirty="0"/>
              <a:t>(Я потом разыскал это донесение среди тысяч других документов 239-й стрелковой дивизии, написано оно, действительно, на папиросной бумаге, но чем? Листок размером 8 на 5 сантиметров. Как раз на махорочную закрутку. Мы измерили этот листок в архиве. И написаны те слова были сухим стебельком какой-то травы. Не чернилами — кровью воина).</a:t>
            </a:r>
          </a:p>
          <a:p>
            <a:pPr marL="36512" indent="0" algn="just">
              <a:buNone/>
            </a:pPr>
            <a:endParaRPr lang="ru-RU" sz="1050" dirty="0"/>
          </a:p>
          <a:p>
            <a:pPr marL="36512" indent="0" algn="just">
              <a:buNone/>
            </a:pPr>
            <a:r>
              <a:rPr lang="ru-RU" sz="1050" dirty="0"/>
              <a:t>Доставая это донесение, Артем Булавка наклонился, а вот разогнуться уже не смог. И бессильно упал он, уткнувшись лицом в землю, и осенняя трава, порыжевшая от дождей, приняла его большое тело в свои объятия, приласкала свое родимое дитя.</a:t>
            </a:r>
          </a:p>
          <a:p>
            <a:pPr marL="36512" indent="0" algn="just">
              <a:buNone/>
            </a:pPr>
            <a:endParaRPr lang="ru-RU" sz="1050" dirty="0"/>
          </a:p>
          <a:p>
            <a:pPr marL="36512" indent="0" algn="just">
              <a:buNone/>
            </a:pPr>
            <a:r>
              <a:rPr lang="ru-RU" sz="1050" dirty="0"/>
              <a:t>Он жил еще несколько минут. Бойцы видели, как еще осмысленно глядели его серые глаза, как шевелились губы, запекшиеся в крови, стараясь выговорить какое-то слово... Какое же? Оно, наверное, было здесь, но Артем не мог его вспомнить. В последние минуты, он, вероятно, слышал, как рядом журчал небольшой ручеек. Оно было так — это слово, но Артем не мог поймать его. Он слышал, как ветер шуршал в вершинах деревьев, слово было там, как шепот, а Артем не мог разобрать его — угасал мозг, угасало сознание.</a:t>
            </a:r>
          </a:p>
          <a:p>
            <a:pPr marL="36512" indent="0" algn="just">
              <a:buNone/>
            </a:pPr>
            <a:endParaRPr lang="ru-RU" sz="1050" dirty="0"/>
          </a:p>
          <a:p>
            <a:pPr marL="36512" indent="0" algn="just">
              <a:buNone/>
            </a:pPr>
            <a:r>
              <a:rPr lang="ru-RU" sz="1050" dirty="0"/>
              <a:t>Он уже, наверное, отчаялся, потому что остался один уголок, где он не искал. Этот уголок — его сердце. И тогда последним усилием Артем поднял свою единственную руку и широкой ладонью накрыл его. И сердце его последними толчками-ударами, выбило по буквам телеграфным языком азбуки Морзе:</a:t>
            </a:r>
          </a:p>
          <a:p>
            <a:pPr marL="36512" indent="0" algn="just">
              <a:buNone/>
            </a:pPr>
            <a:endParaRPr lang="ru-RU" sz="1050" dirty="0"/>
          </a:p>
          <a:p>
            <a:pPr marL="36512" indent="0" algn="just">
              <a:buNone/>
            </a:pPr>
            <a:r>
              <a:rPr lang="ru-RU" sz="1050" dirty="0"/>
              <a:t>    Р-О-Д-И-Н-А! </a:t>
            </a:r>
          </a:p>
          <a:p>
            <a:pPr marL="36512" indent="0" algn="just">
              <a:buNone/>
            </a:pPr>
            <a:endParaRPr lang="ru-RU" sz="1050" dirty="0"/>
          </a:p>
          <a:p>
            <a:pPr marL="36512" indent="0" algn="just">
              <a:buNone/>
            </a:pPr>
            <a:r>
              <a:rPr lang="ru-RU" sz="1050" dirty="0"/>
              <a:t>Так умер боец орудийного расчета 817-го стрелкового полка 239-й стрелковой дивизии Булавка Артем Гаврилович, 1918 года рождения...</a:t>
            </a:r>
          </a:p>
          <a:p>
            <a:pPr marL="36512" indent="0" algn="just">
              <a:buNone/>
            </a:pPr>
            <a:endParaRPr lang="ru-RU" sz="1050" dirty="0"/>
          </a:p>
          <a:p>
            <a:pPr marL="36512" indent="0" algn="just">
              <a:buNone/>
            </a:pPr>
            <a:r>
              <a:rPr lang="ru-RU" sz="1050" dirty="0"/>
              <a:t>Но он дошел. И это была его победа, потому что на другой стороне леса командир погибшего орудийного расчета сержант Леонид Родионов в эти минуты доставленными снарядами сдерживал напор гитлеровских танков, которые рвались к Донскому..."</a:t>
            </a:r>
          </a:p>
          <a:p>
            <a:pPr marL="36512" indent="0" algn="just">
              <a:buNone/>
            </a:pPr>
            <a:endParaRPr lang="ru-RU" sz="1050" dirty="0"/>
          </a:p>
          <a:p>
            <a:pPr marL="36512" indent="0" algn="just">
              <a:buNone/>
            </a:pPr>
            <a:r>
              <a:rPr lang="ru-RU" sz="1050" dirty="0"/>
              <a:t>Мелихов А. В. Дивизия стояла насмерть! // «Донская газета» №№ 132 (8286) - 155 (8309) 5 ноября  - 26 декабря 1985.</a:t>
            </a:r>
          </a:p>
          <a:p>
            <a:pPr marL="36512" indent="0" algn="just">
              <a:buNone/>
            </a:pPr>
            <a:endParaRPr lang="ru-RU" dirty="0"/>
          </a:p>
          <a:p>
            <a:pPr marL="36512" indent="0" algn="just">
              <a:buNone/>
            </a:pPr>
            <a:endParaRPr lang="ru-RU"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4015" y="154609"/>
            <a:ext cx="3317996" cy="36344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561438" y="2852936"/>
            <a:ext cx="3340573" cy="35283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785196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p:cNvSpPr>
          <p:nvPr>
            <p:ph idx="1"/>
          </p:nvPr>
        </p:nvSpPr>
        <p:spPr>
          <a:xfrm>
            <a:off x="457200" y="476250"/>
            <a:ext cx="8291513" cy="5649913"/>
          </a:xfrm>
        </p:spPr>
        <p:txBody>
          <a:bodyPr/>
          <a:lstStyle/>
          <a:p>
            <a:pPr algn="just">
              <a:buFont typeface="Wingdings 2" pitchFamily="18" charset="2"/>
              <a:buNone/>
            </a:pPr>
            <a:r>
              <a:rPr lang="ru-RU" smtClean="0"/>
              <a:t>       После отхода 239-й стрелковой дивизии обороняемый ею участок Донской — Бобрик-Гора — Дубовое оказался полностью в руках оккупантов. За 17 дней, что пробыли здесь фашистские захватчики, они сеяли на своем пути горе и смерть. В результате неоднократных бомбежек были разрушены Дом культуры имени Артема, железнодорожный вокзал на станции Бобрик-Донской, многие магазины и жилые дома.</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9144000" cy="1143000"/>
          </a:xfrm>
        </p:spPr>
        <p:txBody>
          <a:bodyPr>
            <a:normAutofit fontScale="90000"/>
            <a:scene3d>
              <a:camera prst="orthographicFront"/>
              <a:lightRig rig="soft" dir="t">
                <a:rot lat="0" lon="0" rev="16800000"/>
              </a:lightRig>
            </a:scene3d>
            <a:sp3d prstMaterial="softEdge">
              <a:bevelT w="38100" h="38100"/>
            </a:sp3d>
          </a:bodyPr>
          <a:lstStyle/>
          <a:p>
            <a:pPr algn="ctr" eaLnBrk="1" fontAlgn="auto" hangingPunct="1">
              <a:spcAft>
                <a:spcPts val="0"/>
              </a:spcAft>
              <a:defRPr/>
            </a:pPr>
            <a:r>
              <a:rPr lang="ru-RU" sz="4100" b="1" dirty="0" smtClean="0">
                <a:ln w="6350">
                  <a:noFill/>
                </a:ln>
                <a:solidFill>
                  <a:srgbClr val="FFFF99"/>
                </a:solidFill>
                <a:effectLst>
                  <a:outerShdw blurRad="114300" dist="101600" dir="2700000" algn="tl" rotWithShape="0">
                    <a:srgbClr val="000000">
                      <a:alpha val="40000"/>
                    </a:srgbClr>
                  </a:outerShdw>
                </a:effectLst>
              </a:rPr>
              <a:t>Тульская наступательная операция </a:t>
            </a:r>
            <a:br>
              <a:rPr lang="ru-RU" sz="4100" b="1" dirty="0" smtClean="0">
                <a:ln w="6350">
                  <a:noFill/>
                </a:ln>
                <a:solidFill>
                  <a:srgbClr val="FFFF99"/>
                </a:solidFill>
                <a:effectLst>
                  <a:outerShdw blurRad="114300" dist="101600" dir="2700000" algn="tl" rotWithShape="0">
                    <a:srgbClr val="000000">
                      <a:alpha val="40000"/>
                    </a:srgbClr>
                  </a:outerShdw>
                </a:effectLst>
              </a:rPr>
            </a:br>
            <a:r>
              <a:rPr lang="ru-RU" sz="4100" b="1" dirty="0" smtClean="0">
                <a:ln w="6350">
                  <a:noFill/>
                </a:ln>
                <a:solidFill>
                  <a:srgbClr val="FFFF99"/>
                </a:solidFill>
                <a:effectLst>
                  <a:outerShdw blurRad="114300" dist="101600" dir="2700000" algn="tl" rotWithShape="0">
                    <a:srgbClr val="000000">
                      <a:alpha val="40000"/>
                    </a:srgbClr>
                  </a:outerShdw>
                </a:effectLst>
              </a:rPr>
              <a:t>(6 – 16 декабря 1941 г.)</a:t>
            </a:r>
            <a:endParaRPr lang="ru-RU" sz="4100" b="1" dirty="0">
              <a:ln w="6350">
                <a:noFill/>
              </a:ln>
              <a:solidFill>
                <a:srgbClr val="FFFF99"/>
              </a:solidFill>
              <a:effectLst>
                <a:outerShdw blurRad="114300" dist="101600" dir="2700000" algn="tl" rotWithShape="0">
                  <a:srgbClr val="000000">
                    <a:alpha val="40000"/>
                  </a:srgbClr>
                </a:outerShdw>
              </a:effectLst>
            </a:endParaRPr>
          </a:p>
        </p:txBody>
      </p:sp>
      <p:sp>
        <p:nvSpPr>
          <p:cNvPr id="34818" name="Содержимое 2"/>
          <p:cNvSpPr>
            <a:spLocks noGrp="1"/>
          </p:cNvSpPr>
          <p:nvPr>
            <p:ph idx="4294967295"/>
          </p:nvPr>
        </p:nvSpPr>
        <p:spPr>
          <a:xfrm>
            <a:off x="5038725" y="1600200"/>
            <a:ext cx="4105275" cy="4525963"/>
          </a:xfrm>
        </p:spPr>
        <p:txBody>
          <a:bodyPr/>
          <a:lstStyle/>
          <a:p>
            <a:pPr marL="547688" indent="-411163">
              <a:buFont typeface="Wingdings 2" pitchFamily="18" charset="2"/>
              <a:buNone/>
            </a:pPr>
            <a:r>
              <a:rPr lang="ru-RU" smtClean="0">
                <a:solidFill>
                  <a:srgbClr val="FFFF99"/>
                </a:solidFill>
              </a:rPr>
              <a:t>это операция войск</a:t>
            </a:r>
          </a:p>
          <a:p>
            <a:pPr marL="547688" indent="-411163">
              <a:buFont typeface="Wingdings 2" pitchFamily="18" charset="2"/>
              <a:buNone/>
            </a:pPr>
            <a:r>
              <a:rPr lang="ru-RU" smtClean="0">
                <a:solidFill>
                  <a:srgbClr val="FFFF99"/>
                </a:solidFill>
              </a:rPr>
              <a:t>левого крыла Западного</a:t>
            </a:r>
          </a:p>
          <a:p>
            <a:pPr marL="547688" indent="-411163">
              <a:buFont typeface="Wingdings 2" pitchFamily="18" charset="2"/>
              <a:buNone/>
            </a:pPr>
            <a:r>
              <a:rPr lang="ru-RU" smtClean="0">
                <a:solidFill>
                  <a:srgbClr val="FFFF99"/>
                </a:solidFill>
              </a:rPr>
              <a:t>фронта, часть</a:t>
            </a:r>
          </a:p>
          <a:p>
            <a:pPr marL="547688" indent="-411163">
              <a:buFont typeface="Wingdings 2" pitchFamily="18" charset="2"/>
              <a:buNone/>
            </a:pPr>
            <a:r>
              <a:rPr lang="ru-RU" smtClean="0">
                <a:solidFill>
                  <a:srgbClr val="FFFF99"/>
                </a:solidFill>
              </a:rPr>
              <a:t>контрнаступления,</a:t>
            </a:r>
          </a:p>
          <a:p>
            <a:pPr marL="547688" indent="-411163">
              <a:buFont typeface="Wingdings 2" pitchFamily="18" charset="2"/>
              <a:buNone/>
            </a:pPr>
            <a:r>
              <a:rPr lang="ru-RU" smtClean="0">
                <a:solidFill>
                  <a:srgbClr val="FFFF99"/>
                </a:solidFill>
              </a:rPr>
              <a:t>осуществлённого в ходе</a:t>
            </a:r>
          </a:p>
          <a:p>
            <a:pPr marL="547688" indent="-411163">
              <a:buFont typeface="Wingdings 2" pitchFamily="18" charset="2"/>
              <a:buNone/>
            </a:pPr>
            <a:r>
              <a:rPr lang="ru-RU" smtClean="0">
                <a:solidFill>
                  <a:srgbClr val="FFFF99"/>
                </a:solidFill>
              </a:rPr>
              <a:t>Московской битвы</a:t>
            </a:r>
          </a:p>
          <a:p>
            <a:pPr marL="547688" indent="-411163">
              <a:buFont typeface="Wingdings 2" pitchFamily="18" charset="2"/>
              <a:buNone/>
            </a:pPr>
            <a:r>
              <a:rPr lang="ru-RU" smtClean="0">
                <a:solidFill>
                  <a:srgbClr val="FFFF99"/>
                </a:solidFill>
              </a:rPr>
              <a:t>1941–</a:t>
            </a:r>
            <a:r>
              <a:rPr lang="en-US" smtClean="0">
                <a:solidFill>
                  <a:srgbClr val="FFFF99"/>
                </a:solidFill>
              </a:rPr>
              <a:t>19</a:t>
            </a:r>
            <a:r>
              <a:rPr lang="ru-RU" smtClean="0">
                <a:solidFill>
                  <a:srgbClr val="FFFF99"/>
                </a:solidFill>
              </a:rPr>
              <a:t>42</a:t>
            </a:r>
            <a:r>
              <a:rPr lang="en-US" smtClean="0">
                <a:solidFill>
                  <a:srgbClr val="FFFF99"/>
                </a:solidFill>
              </a:rPr>
              <a:t> </a:t>
            </a:r>
            <a:r>
              <a:rPr lang="ru-RU" smtClean="0">
                <a:solidFill>
                  <a:srgbClr val="FFFF99"/>
                </a:solidFill>
              </a:rPr>
              <a:t>г.г.</a:t>
            </a:r>
          </a:p>
        </p:txBody>
      </p:sp>
      <p:pic>
        <p:nvPicPr>
          <p:cNvPr id="34819" name="Picture 2" descr="http://ims.biblioclub.ru/services/fks.php?fks_action=get_file&amp;fks_flag=2&amp;fks_id=VOV_img_vovo732c.jpg"/>
          <p:cNvPicPr>
            <a:picLocks noChangeAspect="1" noChangeArrowheads="1"/>
          </p:cNvPicPr>
          <p:nvPr/>
        </p:nvPicPr>
        <p:blipFill>
          <a:blip r:embed="rId2" cstate="print"/>
          <a:srcRect/>
          <a:stretch>
            <a:fillRect/>
          </a:stretch>
        </p:blipFill>
        <p:spPr bwMode="auto">
          <a:xfrm>
            <a:off x="323850" y="1628775"/>
            <a:ext cx="3929063" cy="4678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p:cNvSpPr>
          <p:nvPr>
            <p:ph idx="1"/>
          </p:nvPr>
        </p:nvSpPr>
        <p:spPr>
          <a:xfrm>
            <a:off x="457200" y="404813"/>
            <a:ext cx="8147050" cy="5721350"/>
          </a:xfrm>
        </p:spPr>
        <p:txBody>
          <a:bodyPr/>
          <a:lstStyle/>
          <a:p>
            <a:pPr algn="just">
              <a:lnSpc>
                <a:spcPct val="80000"/>
              </a:lnSpc>
              <a:buFont typeface="Wingdings 2" pitchFamily="18" charset="2"/>
              <a:buNone/>
            </a:pPr>
            <a:r>
              <a:rPr lang="ru-RU" sz="2600" smtClean="0"/>
              <a:t>       Начала свое наступление на Епифань и Донской 10-я армия генерал-лейтенанта Ф. И. Голикова. 330-я стрелковая дивизия полковника Г. Д. Соколова повернула на юго-запад в направлении Северо-Задонска, Бобрик-Горы и Донского.</a:t>
            </a:r>
          </a:p>
          <a:p>
            <a:pPr algn="just">
              <a:lnSpc>
                <a:spcPct val="80000"/>
              </a:lnSpc>
              <a:buFont typeface="Wingdings 2" pitchFamily="18" charset="2"/>
              <a:buNone/>
            </a:pPr>
            <a:r>
              <a:rPr lang="ru-RU" sz="2600" smtClean="0"/>
              <a:t>       Утром 12 декабря входящий в состав этой дивизии 1109-й полк начал стремительное наступление на деревню Задонье и Бобрик-Гору, с которой был хороший обзор окружающей местности. Здесь немцы установили с десяток дзотов, используя здание музея в качестве наблюдательного пункта.</a:t>
            </a:r>
          </a:p>
          <a:p>
            <a:pPr algn="just">
              <a:lnSpc>
                <a:spcPct val="80000"/>
              </a:lnSpc>
              <a:buFont typeface="Wingdings 2" pitchFamily="18" charset="2"/>
              <a:buNone/>
            </a:pPr>
            <a:r>
              <a:rPr lang="ru-RU" sz="2600" smtClean="0"/>
              <a:t>       Выбить их сразу оттуда не удалось, пришлось форсировать Дон. Только тогда под угрозой окружения фашистов вынудили оставить Бобрик-Гору и отойти к Сталиногорску.</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p:cNvSpPr>
          <p:nvPr>
            <p:ph idx="1"/>
          </p:nvPr>
        </p:nvSpPr>
        <p:spPr>
          <a:xfrm>
            <a:off x="4211638" y="1412875"/>
            <a:ext cx="4932362" cy="4713288"/>
          </a:xfrm>
        </p:spPr>
        <p:txBody>
          <a:bodyPr/>
          <a:lstStyle/>
          <a:p>
            <a:pPr>
              <a:buFont typeface="Wingdings 2" pitchFamily="18" charset="2"/>
              <a:buNone/>
            </a:pPr>
            <a:r>
              <a:rPr lang="ru-RU" smtClean="0"/>
              <a:t>      </a:t>
            </a:r>
            <a:r>
              <a:rPr lang="ru-RU" sz="2400" smtClean="0"/>
              <a:t>328-я стрелковая дивизия, сформированная в окрестностях города Костромы из военнообязанных Ярославской области, в период с 16 августа по 24 октября 1941 года  была включена в состав 10-й армии. </a:t>
            </a:r>
          </a:p>
          <a:p>
            <a:pPr>
              <a:buFont typeface="Wingdings 2" pitchFamily="18" charset="2"/>
              <a:buNone/>
            </a:pPr>
            <a:r>
              <a:rPr lang="ru-RU" sz="2400" smtClean="0"/>
              <a:t>        Командиром дивизии был назначен полковник </a:t>
            </a:r>
            <a:r>
              <a:rPr lang="ru-RU" sz="2800" b="1" smtClean="0"/>
              <a:t>Петр Анатольевич Еремин</a:t>
            </a:r>
          </a:p>
        </p:txBody>
      </p:sp>
      <p:sp>
        <p:nvSpPr>
          <p:cNvPr id="36865" name="Rectangle 2"/>
          <p:cNvSpPr>
            <a:spLocks noGrp="1"/>
          </p:cNvSpPr>
          <p:nvPr>
            <p:ph type="title"/>
          </p:nvPr>
        </p:nvSpPr>
        <p:spPr>
          <a:xfrm>
            <a:off x="611560" y="-171400"/>
            <a:ext cx="7776790" cy="1224136"/>
          </a:xfrm>
        </p:spPr>
        <p:txBody>
          <a:bodyPr/>
          <a:lstStyle/>
          <a:p>
            <a:pPr algn="ctr"/>
            <a:r>
              <a:rPr lang="ru-RU" sz="4000" b="1" dirty="0" smtClean="0">
                <a:latin typeface="Times New Roman" pitchFamily="18" charset="0"/>
                <a:cs typeface="Times New Roman" pitchFamily="18" charset="0"/>
              </a:rPr>
              <a:t>328 –я стрелковая дивизия</a:t>
            </a:r>
          </a:p>
        </p:txBody>
      </p:sp>
      <p:pic>
        <p:nvPicPr>
          <p:cNvPr id="36867" name="Picture 5" descr="https://upload.wikimedia.org/wikipedia/ru/0/00/%D0%9F.%D0%90.%D0%95%D1%80%D1%91%D0%BC%D0%B8%D0%BD.jpg"/>
          <p:cNvPicPr>
            <a:picLocks noChangeAspect="1" noChangeArrowheads="1"/>
          </p:cNvPicPr>
          <p:nvPr/>
        </p:nvPicPr>
        <p:blipFill>
          <a:blip r:embed="rId2" cstate="print"/>
          <a:srcRect/>
          <a:stretch>
            <a:fillRect/>
          </a:stretch>
        </p:blipFill>
        <p:spPr bwMode="auto">
          <a:xfrm>
            <a:off x="611188" y="1484313"/>
            <a:ext cx="3887787"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p:cNvSpPr>
          <p:nvPr>
            <p:ph idx="1"/>
          </p:nvPr>
        </p:nvSpPr>
        <p:spPr>
          <a:xfrm>
            <a:off x="395536" y="620687"/>
            <a:ext cx="8424614" cy="5505475"/>
          </a:xfrm>
        </p:spPr>
        <p:txBody>
          <a:bodyPr/>
          <a:lstStyle/>
          <a:p>
            <a:pPr algn="just">
              <a:lnSpc>
                <a:spcPct val="90000"/>
              </a:lnSpc>
              <a:buFont typeface="Wingdings 2" pitchFamily="18" charset="2"/>
              <a:buNone/>
            </a:pPr>
            <a:r>
              <a:rPr lang="ru-RU" dirty="0" smtClean="0"/>
              <a:t>        Дивизии была  поставлена задача — освободить деревню Дубовое, город Донской, а затем </a:t>
            </a:r>
            <a:r>
              <a:rPr lang="ru-RU" dirty="0" err="1" smtClean="0"/>
              <a:t>Смородино</a:t>
            </a:r>
            <a:r>
              <a:rPr lang="ru-RU" dirty="0" smtClean="0"/>
              <a:t> и село Черная Грязь. В ночь на 13 декабря деревня Дубовое с боем была взята, а утром того же дня освобожден город Донской.</a:t>
            </a:r>
          </a:p>
          <a:p>
            <a:pPr algn="just">
              <a:lnSpc>
                <a:spcPct val="90000"/>
              </a:lnSpc>
              <a:buFont typeface="Wingdings 2" pitchFamily="18" charset="2"/>
              <a:buNone/>
            </a:pPr>
            <a:r>
              <a:rPr lang="ru-RU" dirty="0" smtClean="0"/>
              <a:t>       Освободители города — командир 328-й стрелковой дивизии генерал-майор запаса Петр Антонович Еремин и ее комиссар полковник в отставке Дмитрий Иванович Малков — по праву стали в 1966 году первыми Почетными гражданами</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8291264" cy="5505475"/>
          </a:xfrm>
        </p:spPr>
        <p:txBody>
          <a:bodyPr>
            <a:normAutofit fontScale="92500" lnSpcReduction="10000"/>
          </a:bodyPr>
          <a:lstStyle/>
          <a:p>
            <a:pPr marL="36512" indent="0">
              <a:buNone/>
            </a:pPr>
            <a:r>
              <a:rPr lang="ru-RU" sz="2000" dirty="0" smtClean="0"/>
              <a:t>  Из </a:t>
            </a:r>
            <a:r>
              <a:rPr lang="ru-RU" sz="2000" dirty="0"/>
              <a:t>дневниковых записей очевидца -  жителя  Бобрик - Горы Георгия Хмелева</a:t>
            </a:r>
            <a:r>
              <a:rPr lang="ru-RU" sz="2000" dirty="0" smtClean="0"/>
              <a:t>:</a:t>
            </a:r>
          </a:p>
          <a:p>
            <a:pPr marL="36512" indent="0">
              <a:buNone/>
            </a:pPr>
            <a:r>
              <a:rPr lang="ru-RU" sz="2000" dirty="0"/>
              <a:t>12 декабря 1941 </a:t>
            </a:r>
            <a:r>
              <a:rPr lang="ru-RU" sz="2000" dirty="0" smtClean="0"/>
              <a:t>года</a:t>
            </a:r>
            <a:endParaRPr lang="ru-RU" sz="2000" dirty="0"/>
          </a:p>
          <a:p>
            <a:pPr marL="36512" indent="0" algn="just">
              <a:buNone/>
            </a:pPr>
            <a:r>
              <a:rPr lang="ru-RU" sz="2000" dirty="0" smtClean="0"/>
              <a:t>Всю </a:t>
            </a:r>
            <a:r>
              <a:rPr lang="ru-RU" sz="2000" dirty="0"/>
              <a:t>ночь в доме не спали. Уже рассвело, но никто не снимал светомаскировочных ставней… У зеркала сложены зеленые мешки с одеялами. Чего-то ждут уже давно, и готовы к отъезду. Из комнаты мамы доносятся приказы, которые слово в слово выкрикиваются в телефон. Через некоторое время после каждой такой передачи следуют выстрелы орудий, стоящих на стадионе… Видно корректируют стрельбу нескольких пушек. Пулемет стучит правее Дубового. Ему отвечает более громкими выстрелами другой пулемет, стоящий за Домом техники.</a:t>
            </a:r>
          </a:p>
          <a:p>
            <a:pPr marL="36512" indent="0" algn="just">
              <a:buNone/>
            </a:pPr>
            <a:r>
              <a:rPr lang="ru-RU" sz="2000" dirty="0"/>
              <a:t>Сегодня стреляют еще ближе. Рявканье минометов совсем рядом. Пулемет бьет </a:t>
            </a:r>
            <a:r>
              <a:rPr lang="ru-RU" sz="2000"/>
              <a:t>у </a:t>
            </a:r>
            <a:r>
              <a:rPr lang="ru-RU" sz="2000" smtClean="0"/>
              <a:t>стадиона</a:t>
            </a:r>
            <a:r>
              <a:rPr lang="ru-RU" sz="2000" dirty="0"/>
              <a:t>, слышится рев самолета… Все яростнее стрельба, несколько пулеметов надрываются вокруг Горы, кажется, что вот  ворвутся наши</a:t>
            </a:r>
            <a:r>
              <a:rPr lang="ru-RU" sz="2000" dirty="0" smtClean="0"/>
              <a:t>…</a:t>
            </a:r>
            <a:endParaRPr lang="ru-RU" sz="2000" dirty="0"/>
          </a:p>
          <a:p>
            <a:pPr marL="36512" indent="0" algn="just">
              <a:buNone/>
            </a:pPr>
            <a:r>
              <a:rPr lang="ru-RU" sz="2000" dirty="0"/>
              <a:t>В сквере группы немцев, окружив офицера, оживленно переговариваются, указывая пальцем на Дубовое и </a:t>
            </a:r>
            <a:r>
              <a:rPr lang="ru-RU" sz="2000" dirty="0" err="1"/>
              <a:t>Задонье</a:t>
            </a:r>
            <a:r>
              <a:rPr lang="ru-RU" sz="2000" dirty="0"/>
              <a:t>. Да, оттуда шло то, чего мы так ждали».</a:t>
            </a:r>
          </a:p>
          <a:p>
            <a:pPr marL="36512" indent="0">
              <a:buNone/>
            </a:pPr>
            <a:endParaRPr lang="ru-RU" sz="2000" dirty="0"/>
          </a:p>
          <a:p>
            <a:pPr marL="36512" indent="0">
              <a:buNone/>
            </a:pPr>
            <a:endParaRPr lang="ru-RU" sz="2000" dirty="0"/>
          </a:p>
        </p:txBody>
      </p:sp>
    </p:spTree>
    <p:extLst>
      <p:ext uri="{BB962C8B-B14F-4D97-AF65-F5344CB8AC3E}">
        <p14:creationId xmlns="" xmlns:p14="http://schemas.microsoft.com/office/powerpoint/2010/main" val="4177238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p:cNvSpPr>
          <p:nvPr>
            <p:ph idx="1"/>
          </p:nvPr>
        </p:nvSpPr>
        <p:spPr>
          <a:xfrm>
            <a:off x="457200" y="620713"/>
            <a:ext cx="8218488" cy="5505450"/>
          </a:xfrm>
        </p:spPr>
        <p:txBody>
          <a:bodyPr/>
          <a:lstStyle/>
          <a:p>
            <a:pPr algn="just">
              <a:lnSpc>
                <a:spcPct val="90000"/>
              </a:lnSpc>
              <a:buFont typeface="Wingdings 2" pitchFamily="18" charset="2"/>
              <a:buNone/>
            </a:pPr>
            <a:r>
              <a:rPr lang="ru-RU" dirty="0" smtClean="0"/>
              <a:t>      За время прошедших боев противник потерял до 800 человек, бросив на станции Бобрик-Донской два десятка вагонов с боеприпасами, а также немало автомобилей и мотоциклов.</a:t>
            </a:r>
          </a:p>
          <a:p>
            <a:pPr algn="just">
              <a:lnSpc>
                <a:spcPct val="90000"/>
              </a:lnSpc>
              <a:buFont typeface="Wingdings 2" pitchFamily="18" charset="2"/>
              <a:buNone/>
            </a:pPr>
            <a:r>
              <a:rPr lang="ru-RU" sz="2800" dirty="0" smtClean="0"/>
              <a:t>       </a:t>
            </a:r>
            <a:r>
              <a:rPr lang="ru-RU" sz="2800" b="1" dirty="0" smtClean="0"/>
              <a:t>Ещё более недели советские войска продолжали теснить врага. </a:t>
            </a:r>
          </a:p>
          <a:p>
            <a:pPr algn="just" eaLnBrk="1" hangingPunct="1">
              <a:lnSpc>
                <a:spcPct val="90000"/>
              </a:lnSpc>
              <a:buFont typeface="Wingdings 2" pitchFamily="18" charset="2"/>
              <a:buNone/>
            </a:pPr>
            <a:r>
              <a:rPr lang="ru-RU" sz="2800" b="1" dirty="0" smtClean="0"/>
              <a:t>          24 декабря 1941г.</a:t>
            </a:r>
            <a:r>
              <a:rPr lang="ru-RU" sz="2800" b="1" dirty="0" smtClean="0">
                <a:solidFill>
                  <a:srgbClr val="FFC000"/>
                </a:solidFill>
              </a:rPr>
              <a:t> </a:t>
            </a:r>
            <a:r>
              <a:rPr lang="ru-RU" sz="2800" b="1" dirty="0" smtClean="0"/>
              <a:t>года фашисты навсегда покинули пределы всего Тульского края.</a:t>
            </a:r>
          </a:p>
          <a:p>
            <a:pPr eaLnBrk="1" hangingPunct="1">
              <a:lnSpc>
                <a:spcPct val="90000"/>
              </a:lnSpc>
            </a:pPr>
            <a:endParaRPr lang="ru-RU" sz="2800" b="1" dirty="0" smtClean="0"/>
          </a:p>
          <a:p>
            <a:pPr eaLnBrk="1" hangingPunct="1">
              <a:lnSpc>
                <a:spcPct val="90000"/>
              </a:lnSpc>
            </a:pPr>
            <a:endParaRPr lang="ru-RU" b="1" dirty="0" smtClean="0"/>
          </a:p>
          <a:p>
            <a:pPr>
              <a:lnSpc>
                <a:spcPct val="90000"/>
              </a:lnSpc>
              <a:buFont typeface="Wingdings 2" pitchFamily="18" charset="2"/>
              <a:buNone/>
            </a:pPr>
            <a:endParaRPr lang="ru-RU" b="1" dirty="0" smtClean="0"/>
          </a:p>
          <a:p>
            <a:pPr>
              <a:lnSpc>
                <a:spcPct val="90000"/>
              </a:lnSpc>
              <a:buFont typeface="Wingdings 2" pitchFamily="18" charset="2"/>
              <a:buNone/>
            </a:pPr>
            <a:endParaRPr lang="ru-RU" b="1"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3"/>
          <p:cNvSpPr>
            <a:spLocks noGrp="1"/>
          </p:cNvSpPr>
          <p:nvPr>
            <p:ph idx="1"/>
          </p:nvPr>
        </p:nvSpPr>
        <p:spPr>
          <a:xfrm>
            <a:off x="250825" y="260350"/>
            <a:ext cx="8281988" cy="2736850"/>
          </a:xfrm>
        </p:spPr>
        <p:txBody>
          <a:bodyPr/>
          <a:lstStyle/>
          <a:p>
            <a:pPr algn="just"/>
            <a:r>
              <a:rPr lang="ru-RU" sz="2400" b="1" dirty="0" smtClean="0">
                <a:latin typeface="Times New Roman" pitchFamily="18" charset="0"/>
                <a:cs typeface="Times New Roman" pitchFamily="18" charset="0"/>
              </a:rPr>
              <a:t>  В рядах защитников Отечества стойко и мужественно сражалось 12 628 </a:t>
            </a:r>
            <a:r>
              <a:rPr lang="ru-RU" sz="2400" b="1" dirty="0" err="1" smtClean="0">
                <a:latin typeface="Times New Roman" pitchFamily="18" charset="0"/>
                <a:cs typeface="Times New Roman" pitchFamily="18" charset="0"/>
              </a:rPr>
              <a:t>дончан</a:t>
            </a:r>
            <a:r>
              <a:rPr lang="ru-RU" sz="2400" b="1" dirty="0" smtClean="0">
                <a:latin typeface="Times New Roman" pitchFamily="18" charset="0"/>
                <a:cs typeface="Times New Roman" pitchFamily="18" charset="0"/>
              </a:rPr>
              <a:t>, 3 826 человек пали смертью храбрых. За отвагу и воинскую доблесть 8 600 человек награждены орденами и медалями. Пятеро </a:t>
            </a:r>
            <a:r>
              <a:rPr lang="ru-RU" sz="2400" b="1" dirty="0" err="1" smtClean="0">
                <a:latin typeface="Times New Roman" pitchFamily="18" charset="0"/>
                <a:cs typeface="Times New Roman" pitchFamily="18" charset="0"/>
              </a:rPr>
              <a:t>дончан</a:t>
            </a:r>
            <a:r>
              <a:rPr lang="ru-RU" sz="2400" b="1" dirty="0" smtClean="0">
                <a:latin typeface="Times New Roman" pitchFamily="18" charset="0"/>
                <a:cs typeface="Times New Roman" pitchFamily="18" charset="0"/>
              </a:rPr>
              <a:t> были удостоены звания  Героев Советского Союза</a:t>
            </a:r>
            <a:r>
              <a:rPr lang="ru-RU" sz="2600" dirty="0" smtClean="0">
                <a:latin typeface="Times New Roman" pitchFamily="18" charset="0"/>
                <a:cs typeface="Times New Roman" pitchFamily="18" charset="0"/>
              </a:rPr>
              <a:t>. </a:t>
            </a:r>
          </a:p>
        </p:txBody>
      </p:sp>
      <p:pic>
        <p:nvPicPr>
          <p:cNvPr id="39938" name="Picture 4" descr="мемориал"/>
          <p:cNvPicPr>
            <a:picLocks noChangeAspect="1" noChangeArrowheads="1"/>
          </p:cNvPicPr>
          <p:nvPr/>
        </p:nvPicPr>
        <p:blipFill>
          <a:blip r:embed="rId2" cstate="print"/>
          <a:srcRect/>
          <a:stretch>
            <a:fillRect/>
          </a:stretch>
        </p:blipFill>
        <p:spPr bwMode="auto">
          <a:xfrm>
            <a:off x="2195513" y="2708275"/>
            <a:ext cx="4535487" cy="388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http://archive.li/XSRnz/2222e7dd73785b4235a72e9ca084a778b4ae26d2.JPG"/>
          <p:cNvPicPr>
            <a:picLocks noChangeAspect="1" noChangeArrowheads="1"/>
          </p:cNvPicPr>
          <p:nvPr/>
        </p:nvPicPr>
        <p:blipFill>
          <a:blip r:embed="rId2" cstate="print"/>
          <a:srcRect/>
          <a:stretch>
            <a:fillRect/>
          </a:stretch>
        </p:blipFill>
        <p:spPr bwMode="auto">
          <a:xfrm>
            <a:off x="684213" y="260350"/>
            <a:ext cx="3924300" cy="5476875"/>
          </a:xfrm>
          <a:prstGeom prst="rect">
            <a:avLst/>
          </a:prstGeom>
          <a:noFill/>
          <a:ln w="9525">
            <a:noFill/>
            <a:miter lim="800000"/>
            <a:headEnd/>
            <a:tailEnd/>
          </a:ln>
        </p:spPr>
      </p:pic>
      <p:sp>
        <p:nvSpPr>
          <p:cNvPr id="40962" name="Text Box 3"/>
          <p:cNvSpPr txBox="1">
            <a:spLocks noChangeArrowheads="1"/>
          </p:cNvSpPr>
          <p:nvPr/>
        </p:nvSpPr>
        <p:spPr bwMode="auto">
          <a:xfrm>
            <a:off x="539750" y="6021388"/>
            <a:ext cx="4176713" cy="822325"/>
          </a:xfrm>
          <a:prstGeom prst="rect">
            <a:avLst/>
          </a:prstGeom>
          <a:noFill/>
          <a:ln w="9525">
            <a:noFill/>
            <a:miter lim="800000"/>
            <a:headEnd/>
            <a:tailEnd/>
          </a:ln>
        </p:spPr>
        <p:txBody>
          <a:bodyPr>
            <a:spAutoFit/>
          </a:bodyPr>
          <a:lstStyle/>
          <a:p>
            <a:pPr algn="ctr"/>
            <a:r>
              <a:rPr lang="ru-RU" sz="2400" b="1">
                <a:solidFill>
                  <a:srgbClr val="000000"/>
                </a:solidFill>
                <a:latin typeface="Times New Roman" pitchFamily="18" charset="0"/>
              </a:rPr>
              <a:t>Ваничкин Владимир Васильевич</a:t>
            </a:r>
          </a:p>
        </p:txBody>
      </p:sp>
      <p:sp>
        <p:nvSpPr>
          <p:cNvPr id="40963" name="Rectangle 3"/>
          <p:cNvSpPr>
            <a:spLocks noChangeArrowheads="1"/>
          </p:cNvSpPr>
          <p:nvPr/>
        </p:nvSpPr>
        <p:spPr bwMode="auto">
          <a:xfrm>
            <a:off x="4787900" y="303481"/>
            <a:ext cx="4032250" cy="6247864"/>
          </a:xfrm>
          <a:prstGeom prst="rect">
            <a:avLst/>
          </a:prstGeom>
          <a:noFill/>
          <a:ln w="9525">
            <a:noFill/>
            <a:miter lim="800000"/>
            <a:headEnd/>
            <a:tailEnd/>
          </a:ln>
        </p:spPr>
        <p:txBody>
          <a:bodyPr anchor="ctr">
            <a:spAutoFit/>
          </a:bodyPr>
          <a:lstStyle/>
          <a:p>
            <a:pPr algn="just"/>
            <a:r>
              <a:rPr lang="ru-RU" dirty="0"/>
              <a:t>   </a:t>
            </a:r>
            <a:r>
              <a:rPr lang="ru-RU" sz="2000" dirty="0">
                <a:latin typeface="Times New Roman" pitchFamily="18" charset="0"/>
                <a:cs typeface="Times New Roman" pitchFamily="18" charset="0"/>
              </a:rPr>
              <a:t>Родился в 1925 г. в д. </a:t>
            </a:r>
            <a:r>
              <a:rPr lang="ru-RU" sz="2000" dirty="0" err="1">
                <a:latin typeface="Times New Roman" pitchFamily="18" charset="0"/>
                <a:cs typeface="Times New Roman" pitchFamily="18" charset="0"/>
              </a:rPr>
              <a:t>Кондуки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Узловского</a:t>
            </a:r>
            <a:r>
              <a:rPr lang="ru-RU" sz="2000" dirty="0">
                <a:latin typeface="Times New Roman" pitchFamily="18" charset="0"/>
                <a:cs typeface="Times New Roman" pitchFamily="18" charset="0"/>
              </a:rPr>
              <a:t> района Тульской области.</a:t>
            </a:r>
          </a:p>
          <a:p>
            <a:pPr algn="just"/>
            <a:r>
              <a:rPr lang="ru-RU" sz="2000" dirty="0">
                <a:latin typeface="Times New Roman" pitchFamily="18" charset="0"/>
                <a:cs typeface="Times New Roman" pitchFamily="18" charset="0"/>
              </a:rPr>
              <a:t>   В феврале 1943г. добровольцем ушел на фронт. Прошел путь от рядового до лейтенанта гвардейской части. Командир стрелкового взвода.</a:t>
            </a:r>
          </a:p>
          <a:p>
            <a:pPr algn="just"/>
            <a:r>
              <a:rPr lang="ru-RU" sz="2000" dirty="0">
                <a:latin typeface="Times New Roman" pitchFamily="18" charset="0"/>
                <a:cs typeface="Times New Roman" pitchFamily="18" charset="0"/>
              </a:rPr>
              <a:t>   В  январе 1945г. вместе со взводом форсировал р. </a:t>
            </a:r>
            <a:r>
              <a:rPr lang="ru-RU" sz="2000" dirty="0" err="1">
                <a:latin typeface="Times New Roman" pitchFamily="18" charset="0"/>
                <a:cs typeface="Times New Roman" pitchFamily="18" charset="0"/>
              </a:rPr>
              <a:t>Варту</a:t>
            </a:r>
            <a:r>
              <a:rPr lang="ru-RU" sz="2000" dirty="0">
                <a:latin typeface="Times New Roman" pitchFamily="18" charset="0"/>
                <a:cs typeface="Times New Roman" pitchFamily="18" charset="0"/>
              </a:rPr>
              <a:t> (Польша), захватил плацдарм и удерживал его в течение двадцати часов, отражая атаки противника. Звание Героя Советского Союза присвоено 24 марта 1945 года.</a:t>
            </a:r>
          </a:p>
          <a:p>
            <a:pPr algn="just"/>
            <a:r>
              <a:rPr lang="ru-RU" sz="2000" dirty="0">
                <a:latin typeface="Times New Roman" pitchFamily="18" charset="0"/>
                <a:cs typeface="Times New Roman" pitchFamily="18" charset="0"/>
              </a:rPr>
              <a:t>  После войны жил и работал в Донском.</a:t>
            </a:r>
          </a:p>
          <a:p>
            <a:pPr algn="just"/>
            <a:r>
              <a:rPr lang="ru-RU" sz="2000" dirty="0">
                <a:latin typeface="Times New Roman" pitchFamily="18" charset="0"/>
                <a:cs typeface="Times New Roman" pitchFamily="18" charset="0"/>
              </a:rPr>
              <a:t>  Награжден орденом Ленина, орденом Красной звезды, медалями.</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Autofit/>
            <a:scene3d>
              <a:camera prst="orthographicFront"/>
              <a:lightRig rig="soft" dir="t">
                <a:rot lat="0" lon="0" rev="16800000"/>
              </a:lightRig>
            </a:scene3d>
            <a:sp3d prstMaterial="softEdge">
              <a:bevelT w="38100" h="38100"/>
            </a:sp3d>
          </a:bodyPr>
          <a:lstStyle/>
          <a:p>
            <a:pPr algn="ctr" eaLnBrk="1" fontAlgn="auto" hangingPunct="1">
              <a:spcAft>
                <a:spcPts val="0"/>
              </a:spcAft>
              <a:defRPr/>
            </a:pPr>
            <a:r>
              <a:rPr lang="ru-RU" sz="3200" b="1" dirty="0" smtClean="0">
                <a:ln w="6350">
                  <a:noFill/>
                </a:ln>
                <a:solidFill>
                  <a:srgbClr val="FFFF99"/>
                </a:solidFill>
                <a:effectLst>
                  <a:outerShdw blurRad="114300" dist="101600" dir="2700000" algn="tl" rotWithShape="0">
                    <a:srgbClr val="000000">
                      <a:alpha val="40000"/>
                    </a:srgbClr>
                  </a:outerShdw>
                </a:effectLst>
              </a:rPr>
              <a:t>22 октября 1941 г. – создание Тульского городского комитета обороны</a:t>
            </a:r>
            <a:endParaRPr lang="ru-RU" sz="3200" b="1" dirty="0">
              <a:ln w="6350">
                <a:noFill/>
              </a:ln>
              <a:solidFill>
                <a:srgbClr val="FFFF99"/>
              </a:solidFill>
              <a:effectLst>
                <a:outerShdw blurRad="114300" dist="101600" dir="2700000" algn="tl" rotWithShape="0">
                  <a:srgbClr val="000000">
                    <a:alpha val="40000"/>
                  </a:srgbClr>
                </a:outerShdw>
              </a:effectLst>
            </a:endParaRPr>
          </a:p>
        </p:txBody>
      </p:sp>
      <p:sp>
        <p:nvSpPr>
          <p:cNvPr id="19458" name="Содержимое 2"/>
          <p:cNvSpPr>
            <a:spLocks noGrp="1"/>
          </p:cNvSpPr>
          <p:nvPr>
            <p:ph type="body" sz="half" idx="2"/>
          </p:nvPr>
        </p:nvSpPr>
        <p:spPr>
          <a:xfrm>
            <a:off x="5292081" y="1772817"/>
            <a:ext cx="3851920" cy="5085184"/>
          </a:xfrm>
        </p:spPr>
        <p:txBody>
          <a:bodyPr>
            <a:normAutofit fontScale="92500" lnSpcReduction="20000"/>
          </a:bodyPr>
          <a:lstStyle/>
          <a:p>
            <a:pPr marL="547688" indent="-411163">
              <a:buFont typeface="Wingdings 2" pitchFamily="18" charset="2"/>
              <a:buNone/>
            </a:pPr>
            <a:r>
              <a:rPr lang="ru-RU" sz="2400" dirty="0" smtClean="0">
                <a:solidFill>
                  <a:srgbClr val="FFFF99"/>
                </a:solidFill>
              </a:rPr>
              <a:t>Члены Тульского</a:t>
            </a:r>
          </a:p>
          <a:p>
            <a:pPr marL="547688" indent="-411163">
              <a:buFont typeface="Wingdings 2" pitchFamily="18" charset="2"/>
              <a:buNone/>
            </a:pPr>
            <a:r>
              <a:rPr lang="ru-RU" sz="2400" dirty="0" smtClean="0">
                <a:solidFill>
                  <a:srgbClr val="FFFF99"/>
                </a:solidFill>
              </a:rPr>
              <a:t>городского </a:t>
            </a:r>
          </a:p>
          <a:p>
            <a:pPr marL="547688" indent="-411163">
              <a:buFont typeface="Wingdings 2" pitchFamily="18" charset="2"/>
              <a:buNone/>
            </a:pPr>
            <a:r>
              <a:rPr lang="ru-RU" sz="2400" dirty="0" smtClean="0">
                <a:solidFill>
                  <a:srgbClr val="FFFF99"/>
                </a:solidFill>
              </a:rPr>
              <a:t>комитета обороны:</a:t>
            </a:r>
          </a:p>
          <a:p>
            <a:pPr marL="547688" indent="-411163">
              <a:buFont typeface="Wingdings 2" pitchFamily="18" charset="2"/>
              <a:buNone/>
            </a:pPr>
            <a:endParaRPr lang="ru-RU" sz="2400" dirty="0" smtClean="0">
              <a:solidFill>
                <a:srgbClr val="FFFF99"/>
              </a:solidFill>
            </a:endParaRPr>
          </a:p>
          <a:p>
            <a:pPr marL="547688" indent="-411163">
              <a:buFont typeface="Wingdings 2" pitchFamily="18" charset="2"/>
              <a:buNone/>
            </a:pPr>
            <a:r>
              <a:rPr lang="ru-RU" sz="2400" dirty="0" smtClean="0">
                <a:solidFill>
                  <a:srgbClr val="FFFF99"/>
                </a:solidFill>
              </a:rPr>
              <a:t>Н. И. </a:t>
            </a:r>
            <a:r>
              <a:rPr lang="ru-RU" sz="2400" dirty="0" err="1" smtClean="0">
                <a:solidFill>
                  <a:srgbClr val="FFFF99"/>
                </a:solidFill>
              </a:rPr>
              <a:t>Чмутов</a:t>
            </a:r>
            <a:r>
              <a:rPr lang="ru-RU" sz="2400" dirty="0" smtClean="0">
                <a:solidFill>
                  <a:srgbClr val="FFFF99"/>
                </a:solidFill>
              </a:rPr>
              <a:t>, </a:t>
            </a:r>
          </a:p>
          <a:p>
            <a:pPr marL="547688" indent="-411163">
              <a:buFont typeface="Wingdings 2" pitchFamily="18" charset="2"/>
              <a:buNone/>
            </a:pPr>
            <a:r>
              <a:rPr lang="ru-RU" sz="2400" dirty="0" smtClean="0">
                <a:solidFill>
                  <a:srgbClr val="FFFF99"/>
                </a:solidFill>
              </a:rPr>
              <a:t>В. Г. Жаворонков</a:t>
            </a:r>
          </a:p>
          <a:p>
            <a:pPr marL="547688" indent="-411163">
              <a:buFont typeface="Wingdings 2" pitchFamily="18" charset="2"/>
              <a:buNone/>
            </a:pPr>
            <a:r>
              <a:rPr lang="ru-RU" sz="2400" dirty="0" smtClean="0">
                <a:solidFill>
                  <a:srgbClr val="FFFF99"/>
                </a:solidFill>
              </a:rPr>
              <a:t>(председатель),  </a:t>
            </a:r>
          </a:p>
          <a:p>
            <a:pPr marL="547688" indent="-411163">
              <a:buFont typeface="Wingdings 2" pitchFamily="18" charset="2"/>
              <a:buNone/>
            </a:pPr>
            <a:r>
              <a:rPr lang="ru-RU" sz="2400" dirty="0" smtClean="0">
                <a:solidFill>
                  <a:srgbClr val="FFFF99"/>
                </a:solidFill>
              </a:rPr>
              <a:t>А.К. Мельников</a:t>
            </a:r>
            <a:r>
              <a:rPr lang="ru-RU" sz="2400" u="sng" dirty="0" smtClean="0">
                <a:solidFill>
                  <a:srgbClr val="FFFF99"/>
                </a:solidFill>
              </a:rPr>
              <a:t>, </a:t>
            </a:r>
          </a:p>
          <a:p>
            <a:pPr marL="547688" indent="-411163">
              <a:buFont typeface="Wingdings 2" pitchFamily="18" charset="2"/>
              <a:buNone/>
            </a:pPr>
            <a:r>
              <a:rPr lang="ru-RU" sz="2400" dirty="0" smtClean="0">
                <a:solidFill>
                  <a:srgbClr val="FFFF99"/>
                </a:solidFill>
              </a:rPr>
              <a:t>В. Н. Суходольский</a:t>
            </a:r>
          </a:p>
        </p:txBody>
      </p:sp>
      <p:pic>
        <p:nvPicPr>
          <p:cNvPr id="19459" name="Picture 4" descr="https://upload.wikimedia.org/wikipedia/commons/e/ef/Tula_City_Defense_Committee.jpg"/>
          <p:cNvPicPr>
            <a:picLocks noChangeAspect="1" noChangeArrowheads="1"/>
          </p:cNvPicPr>
          <p:nvPr/>
        </p:nvPicPr>
        <p:blipFill>
          <a:blip r:embed="rId2" cstate="print"/>
          <a:srcRect/>
          <a:stretch>
            <a:fillRect/>
          </a:stretch>
        </p:blipFill>
        <p:spPr bwMode="auto">
          <a:xfrm>
            <a:off x="323850" y="2276475"/>
            <a:ext cx="4857750" cy="3744913"/>
          </a:xfrm>
          <a:prstGeom prst="rect">
            <a:avLst/>
          </a:prstGeom>
          <a:noFill/>
          <a:ln w="9525">
            <a:noFill/>
            <a:miter lim="800000"/>
            <a:headEnd/>
            <a:tailEnd/>
          </a:ln>
        </p:spPr>
      </p:pic>
      <p:sp>
        <p:nvSpPr>
          <p:cNvPr id="19460" name="Rectangle 4"/>
          <p:cNvSpPr>
            <a:spLocks noChangeArrowheads="1"/>
          </p:cNvSpPr>
          <p:nvPr/>
        </p:nvSpPr>
        <p:spPr bwMode="auto">
          <a:xfrm>
            <a:off x="323850" y="1167239"/>
            <a:ext cx="8351838" cy="830997"/>
          </a:xfrm>
          <a:prstGeom prst="rect">
            <a:avLst/>
          </a:prstGeom>
          <a:noFill/>
          <a:ln w="9525">
            <a:noFill/>
            <a:miter lim="800000"/>
            <a:headEnd/>
            <a:tailEnd/>
          </a:ln>
        </p:spPr>
        <p:txBody>
          <a:bodyPr anchor="ctr">
            <a:spAutoFit/>
          </a:bodyPr>
          <a:lstStyle/>
          <a:p>
            <a:r>
              <a:rPr lang="ru-RU" dirty="0"/>
              <a:t> </a:t>
            </a:r>
            <a:r>
              <a:rPr lang="ru-RU" sz="2400" dirty="0">
                <a:latin typeface="+mj-lt"/>
              </a:rPr>
              <a:t>На него  была возложена вся полнота ответственности за оборону города и области.</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http://archive.li/XSRnz/623753c1125fa48296dd9636b900612732ea702c.JPG"/>
          <p:cNvPicPr>
            <a:picLocks noChangeAspect="1" noChangeArrowheads="1"/>
          </p:cNvPicPr>
          <p:nvPr/>
        </p:nvPicPr>
        <p:blipFill>
          <a:blip r:embed="rId2" cstate="print"/>
          <a:srcRect/>
          <a:stretch>
            <a:fillRect/>
          </a:stretch>
        </p:blipFill>
        <p:spPr bwMode="auto">
          <a:xfrm>
            <a:off x="250825" y="333375"/>
            <a:ext cx="3889375" cy="5476875"/>
          </a:xfrm>
          <a:prstGeom prst="rect">
            <a:avLst/>
          </a:prstGeom>
          <a:noFill/>
          <a:ln w="9525">
            <a:noFill/>
            <a:miter lim="800000"/>
            <a:headEnd/>
            <a:tailEnd/>
          </a:ln>
        </p:spPr>
      </p:pic>
      <p:sp>
        <p:nvSpPr>
          <p:cNvPr id="41986" name="Text Box 3"/>
          <p:cNvSpPr txBox="1">
            <a:spLocks noChangeArrowheads="1"/>
          </p:cNvSpPr>
          <p:nvPr/>
        </p:nvSpPr>
        <p:spPr bwMode="auto">
          <a:xfrm>
            <a:off x="0" y="5876925"/>
            <a:ext cx="4572000" cy="822325"/>
          </a:xfrm>
          <a:prstGeom prst="rect">
            <a:avLst/>
          </a:prstGeom>
          <a:noFill/>
          <a:ln w="9525">
            <a:noFill/>
            <a:miter lim="800000"/>
            <a:headEnd/>
            <a:tailEnd/>
          </a:ln>
        </p:spPr>
        <p:txBody>
          <a:bodyPr>
            <a:spAutoFit/>
          </a:bodyPr>
          <a:lstStyle/>
          <a:p>
            <a:pPr algn="ctr"/>
            <a:r>
              <a:rPr lang="ru-RU" sz="2400" b="1">
                <a:solidFill>
                  <a:srgbClr val="000000"/>
                </a:solidFill>
                <a:latin typeface="Times New Roman" pitchFamily="18" charset="0"/>
              </a:rPr>
              <a:t>Молодцов Владимир Александрович</a:t>
            </a:r>
          </a:p>
        </p:txBody>
      </p:sp>
      <p:sp>
        <p:nvSpPr>
          <p:cNvPr id="41987" name="Rectangle 3"/>
          <p:cNvSpPr>
            <a:spLocks noChangeArrowheads="1"/>
          </p:cNvSpPr>
          <p:nvPr/>
        </p:nvSpPr>
        <p:spPr bwMode="auto">
          <a:xfrm>
            <a:off x="4427538" y="742999"/>
            <a:ext cx="4248150" cy="5078313"/>
          </a:xfrm>
          <a:prstGeom prst="rect">
            <a:avLst/>
          </a:prstGeom>
          <a:noFill/>
          <a:ln w="9525">
            <a:noFill/>
            <a:miter lim="800000"/>
            <a:headEnd/>
            <a:tailEnd/>
          </a:ln>
        </p:spPr>
        <p:txBody>
          <a:bodyPr anchor="ctr">
            <a:spAutoFit/>
          </a:bodyPr>
          <a:lstStyle/>
          <a:p>
            <a:pPr algn="just"/>
            <a:r>
              <a:rPr lang="en-US" dirty="0"/>
              <a:t>  </a:t>
            </a:r>
            <a:r>
              <a:rPr lang="ru-RU" dirty="0">
                <a:latin typeface="Times New Roman" pitchFamily="18" charset="0"/>
                <a:cs typeface="Times New Roman" pitchFamily="18" charset="0"/>
              </a:rPr>
              <a:t>Родился в 1911 г. в с.Сасово (ныне г.Сасово Рязанской области).</a:t>
            </a:r>
          </a:p>
          <a:p>
            <a:pPr algn="just"/>
            <a:r>
              <a:rPr lang="ru-RU" dirty="0">
                <a:latin typeface="Times New Roman" pitchFamily="18" charset="0"/>
                <a:cs typeface="Times New Roman" pitchFamily="18" charset="0"/>
              </a:rPr>
              <a:t>  Окончил рабфак, работал на шахтах г.Донского. С 1933г. находился на учебе в Москве, затем работал в органах НКВД.</a:t>
            </a:r>
          </a:p>
          <a:p>
            <a:pPr algn="just"/>
            <a:r>
              <a:rPr lang="ru-RU" dirty="0">
                <a:latin typeface="Times New Roman" pitchFamily="18" charset="0"/>
                <a:cs typeface="Times New Roman" pitchFamily="18" charset="0"/>
              </a:rPr>
              <a:t> </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 В июле 1941г. направлен в г. Одессу, где возглавил разведывательно-диверсионную работу.</a:t>
            </a:r>
          </a:p>
          <a:p>
            <a:pPr algn="just"/>
            <a:r>
              <a:rPr lang="ru-RU" dirty="0">
                <a:latin typeface="Times New Roman" pitchFamily="18" charset="0"/>
                <a:cs typeface="Times New Roman" pitchFamily="18" charset="0"/>
              </a:rPr>
              <a:t>  12 июля 1942г. после жестоких пыток расстрелян фашистами. Звание Героя Советского Союза присвоено 5 нояб6ря 1944г. посмертно.</a:t>
            </a:r>
          </a:p>
          <a:p>
            <a:pPr algn="just"/>
            <a:r>
              <a:rPr lang="ru-RU" dirty="0">
                <a:latin typeface="Times New Roman" pitchFamily="18" charset="0"/>
                <a:cs typeface="Times New Roman" pitchFamily="18" charset="0"/>
              </a:rPr>
              <a:t>  Награжден орденом Ленина.</a:t>
            </a:r>
          </a:p>
          <a:p>
            <a:pPr algn="just"/>
            <a:r>
              <a:rPr lang="ru-RU" dirty="0">
                <a:latin typeface="Times New Roman" pitchFamily="18" charset="0"/>
                <a:cs typeface="Times New Roman" pitchFamily="18" charset="0"/>
              </a:rPr>
              <a:t>  Именем </a:t>
            </a:r>
            <a:r>
              <a:rPr lang="ru-RU" dirty="0" err="1">
                <a:latin typeface="Times New Roman" pitchFamily="18" charset="0"/>
                <a:cs typeface="Times New Roman" pitchFamily="18" charset="0"/>
              </a:rPr>
              <a:t>В.А.Молодцова</a:t>
            </a:r>
            <a:r>
              <a:rPr lang="ru-RU" dirty="0">
                <a:latin typeface="Times New Roman" pitchFamily="18" charset="0"/>
                <a:cs typeface="Times New Roman" pitchFamily="18" charset="0"/>
              </a:rPr>
              <a:t> в городе Донском названы: улица, Дом культуры, центральный стадион.</a:t>
            </a: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В г.Одессе имя Героя носит одна из улиц.</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http://archive.li/XSRnz/bc04a180623d5f32a8af473dec9c4033b8e92731.JPG"/>
          <p:cNvPicPr>
            <a:picLocks noChangeAspect="1" noChangeArrowheads="1"/>
          </p:cNvPicPr>
          <p:nvPr/>
        </p:nvPicPr>
        <p:blipFill>
          <a:blip r:embed="rId2" cstate="print"/>
          <a:srcRect/>
          <a:stretch>
            <a:fillRect/>
          </a:stretch>
        </p:blipFill>
        <p:spPr bwMode="auto">
          <a:xfrm>
            <a:off x="395288" y="188913"/>
            <a:ext cx="3571875" cy="5476875"/>
          </a:xfrm>
          <a:prstGeom prst="rect">
            <a:avLst/>
          </a:prstGeom>
          <a:noFill/>
          <a:ln w="9525">
            <a:noFill/>
            <a:miter lim="800000"/>
            <a:headEnd/>
            <a:tailEnd/>
          </a:ln>
        </p:spPr>
      </p:pic>
      <p:sp>
        <p:nvSpPr>
          <p:cNvPr id="43010" name="Text Box 3"/>
          <p:cNvSpPr txBox="1">
            <a:spLocks noChangeArrowheads="1"/>
          </p:cNvSpPr>
          <p:nvPr/>
        </p:nvSpPr>
        <p:spPr bwMode="auto">
          <a:xfrm>
            <a:off x="250825" y="5980113"/>
            <a:ext cx="4249738" cy="457200"/>
          </a:xfrm>
          <a:prstGeom prst="rect">
            <a:avLst/>
          </a:prstGeom>
          <a:noFill/>
          <a:ln w="9525">
            <a:noFill/>
            <a:miter lim="800000"/>
            <a:headEnd/>
            <a:tailEnd/>
          </a:ln>
        </p:spPr>
        <p:txBody>
          <a:bodyPr>
            <a:spAutoFit/>
          </a:bodyPr>
          <a:lstStyle/>
          <a:p>
            <a:r>
              <a:rPr lang="ru-RU" sz="2400" b="1">
                <a:solidFill>
                  <a:srgbClr val="000000"/>
                </a:solidFill>
                <a:latin typeface="Times New Roman" pitchFamily="18" charset="0"/>
              </a:rPr>
              <a:t>Пислегин Виктор Кузьмич</a:t>
            </a:r>
          </a:p>
        </p:txBody>
      </p:sp>
      <p:sp>
        <p:nvSpPr>
          <p:cNvPr id="43011" name="Rectangle 3"/>
          <p:cNvSpPr>
            <a:spLocks noChangeArrowheads="1"/>
          </p:cNvSpPr>
          <p:nvPr/>
        </p:nvSpPr>
        <p:spPr bwMode="auto">
          <a:xfrm>
            <a:off x="4140200" y="649953"/>
            <a:ext cx="4535488" cy="5016758"/>
          </a:xfrm>
          <a:prstGeom prst="rect">
            <a:avLst/>
          </a:prstGeom>
          <a:noFill/>
          <a:ln w="9525">
            <a:noFill/>
            <a:miter lim="800000"/>
            <a:headEnd/>
            <a:tailEnd/>
          </a:ln>
        </p:spPr>
        <p:txBody>
          <a:bodyPr anchor="ctr">
            <a:spAutoFit/>
          </a:bodyPr>
          <a:lstStyle/>
          <a:p>
            <a:pPr algn="just">
              <a:tabLst>
                <a:tab pos="2619375" algn="l"/>
              </a:tabLst>
            </a:pPr>
            <a:r>
              <a:rPr lang="en-US" dirty="0"/>
              <a:t>  </a:t>
            </a:r>
            <a:r>
              <a:rPr lang="ru-RU" sz="2000" dirty="0"/>
              <a:t>Родился в 1920г. в </a:t>
            </a:r>
            <a:r>
              <a:rPr lang="ru-RU" sz="2000" dirty="0" err="1"/>
              <a:t>д.Пуштовай</a:t>
            </a:r>
            <a:r>
              <a:rPr lang="ru-RU" sz="2000" dirty="0"/>
              <a:t> </a:t>
            </a:r>
            <a:r>
              <a:rPr lang="ru-RU" sz="2000" dirty="0" err="1"/>
              <a:t>Увинского</a:t>
            </a:r>
            <a:r>
              <a:rPr lang="ru-RU" sz="2000" dirty="0"/>
              <a:t> района Удмуртии. До призыва в армию работал в Донской районной заготовительной конторе «</a:t>
            </a:r>
            <a:r>
              <a:rPr lang="ru-RU" sz="2000" dirty="0" err="1"/>
              <a:t>Союзпродовощ</a:t>
            </a:r>
            <a:r>
              <a:rPr lang="ru-RU" sz="2000" dirty="0"/>
              <a:t>».</a:t>
            </a:r>
          </a:p>
          <a:p>
            <a:pPr algn="just">
              <a:tabLst>
                <a:tab pos="2619375" algn="l"/>
              </a:tabLst>
            </a:pPr>
            <a:r>
              <a:rPr lang="ru-RU" sz="2000" dirty="0"/>
              <a:t>  В 1939г. окончил бронетанковое училище.</a:t>
            </a:r>
          </a:p>
          <a:p>
            <a:pPr algn="just">
              <a:tabLst>
                <a:tab pos="2619375" algn="l"/>
              </a:tabLst>
            </a:pPr>
            <a:r>
              <a:rPr lang="ru-RU" sz="2000" dirty="0"/>
              <a:t>  За мужество и отвагу, проявленные в советско-финляндской войне, в марте 1940г. был удостоен звания Героя Советского Союза.</a:t>
            </a:r>
          </a:p>
          <a:p>
            <a:pPr algn="just">
              <a:tabLst>
                <a:tab pos="2619375" algn="l"/>
              </a:tabLst>
            </a:pPr>
            <a:r>
              <a:rPr lang="ru-RU" sz="2000" dirty="0"/>
              <a:t> </a:t>
            </a:r>
            <a:r>
              <a:rPr lang="en-US" sz="2000" dirty="0"/>
              <a:t> </a:t>
            </a:r>
            <a:r>
              <a:rPr lang="ru-RU" sz="2000" dirty="0"/>
              <a:t>На фронте Великой Отечественной Войны с июня 1941г.</a:t>
            </a:r>
          </a:p>
          <a:p>
            <a:pPr algn="just">
              <a:tabLst>
                <a:tab pos="2619375" algn="l"/>
              </a:tabLst>
            </a:pPr>
            <a:r>
              <a:rPr lang="ru-RU" sz="2000" dirty="0"/>
              <a:t> </a:t>
            </a:r>
            <a:r>
              <a:rPr lang="en-US" sz="2000" dirty="0"/>
              <a:t> </a:t>
            </a:r>
            <a:r>
              <a:rPr lang="ru-RU" sz="2000" dirty="0"/>
              <a:t>Погиб 24 июля 1941г. в бою под Ленинградом.</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descr="http://archive.li/XSRnz/58077f9a154df8d3b876f1737f3559e01a4ea6c4.JPG"/>
          <p:cNvPicPr>
            <a:picLocks noChangeAspect="1" noChangeArrowheads="1"/>
          </p:cNvPicPr>
          <p:nvPr/>
        </p:nvPicPr>
        <p:blipFill>
          <a:blip r:embed="rId2" cstate="print"/>
          <a:srcRect/>
          <a:stretch>
            <a:fillRect/>
          </a:stretch>
        </p:blipFill>
        <p:spPr bwMode="auto">
          <a:xfrm>
            <a:off x="539750" y="188913"/>
            <a:ext cx="3505200" cy="5476875"/>
          </a:xfrm>
          <a:prstGeom prst="rect">
            <a:avLst/>
          </a:prstGeom>
          <a:noFill/>
          <a:ln w="9525">
            <a:noFill/>
            <a:miter lim="800000"/>
            <a:headEnd/>
            <a:tailEnd/>
          </a:ln>
        </p:spPr>
      </p:pic>
      <p:sp>
        <p:nvSpPr>
          <p:cNvPr id="44034" name="Text Box 3"/>
          <p:cNvSpPr txBox="1">
            <a:spLocks noChangeArrowheads="1"/>
          </p:cNvSpPr>
          <p:nvPr/>
        </p:nvSpPr>
        <p:spPr bwMode="auto">
          <a:xfrm>
            <a:off x="0" y="6051550"/>
            <a:ext cx="4859338" cy="822325"/>
          </a:xfrm>
          <a:prstGeom prst="rect">
            <a:avLst/>
          </a:prstGeom>
          <a:noFill/>
          <a:ln w="9525">
            <a:noFill/>
            <a:miter lim="800000"/>
            <a:headEnd/>
            <a:tailEnd/>
          </a:ln>
        </p:spPr>
        <p:txBody>
          <a:bodyPr>
            <a:spAutoFit/>
          </a:bodyPr>
          <a:lstStyle/>
          <a:p>
            <a:pPr algn="ctr"/>
            <a:r>
              <a:rPr lang="ru-RU" sz="2400" b="1">
                <a:solidFill>
                  <a:srgbClr val="000000"/>
                </a:solidFill>
                <a:latin typeface="Times New Roman" pitchFamily="18" charset="0"/>
              </a:rPr>
              <a:t>Симанкин Григорий Филиппович</a:t>
            </a:r>
          </a:p>
        </p:txBody>
      </p:sp>
      <p:sp>
        <p:nvSpPr>
          <p:cNvPr id="44035" name="Rectangle 3"/>
          <p:cNvSpPr>
            <a:spLocks noChangeArrowheads="1"/>
          </p:cNvSpPr>
          <p:nvPr/>
        </p:nvSpPr>
        <p:spPr bwMode="auto">
          <a:xfrm>
            <a:off x="4211638" y="891054"/>
            <a:ext cx="4608512" cy="4401205"/>
          </a:xfrm>
          <a:prstGeom prst="rect">
            <a:avLst/>
          </a:prstGeom>
          <a:noFill/>
          <a:ln w="9525">
            <a:noFill/>
            <a:miter lim="800000"/>
            <a:headEnd/>
            <a:tailEnd/>
          </a:ln>
        </p:spPr>
        <p:txBody>
          <a:bodyPr anchor="ctr">
            <a:spAutoFit/>
          </a:bodyPr>
          <a:lstStyle/>
          <a:p>
            <a:pPr algn="just">
              <a:tabLst>
                <a:tab pos="2619375" algn="l"/>
              </a:tabLst>
            </a:pPr>
            <a:r>
              <a:rPr lang="ru-RU" sz="2000" dirty="0" smtClean="0">
                <a:latin typeface="Times New Roman" pitchFamily="18" charset="0"/>
                <a:cs typeface="Times New Roman" pitchFamily="18" charset="0"/>
              </a:rPr>
              <a:t>  До </a:t>
            </a:r>
            <a:r>
              <a:rPr lang="ru-RU" sz="2000" dirty="0">
                <a:latin typeface="Times New Roman" pitchFamily="18" charset="0"/>
                <a:cs typeface="Times New Roman" pitchFamily="18" charset="0"/>
              </a:rPr>
              <a:t>призыва в армию работал  в г.Донском на шахте № 12, затем на механическом заводе.</a:t>
            </a:r>
          </a:p>
          <a:p>
            <a:pPr algn="just">
              <a:tabLst>
                <a:tab pos="2619375" algn="l"/>
              </a:tabLst>
            </a:pPr>
            <a:r>
              <a:rPr lang="ru-RU" sz="2000" dirty="0">
                <a:latin typeface="Times New Roman" pitchFamily="18" charset="0"/>
                <a:cs typeface="Times New Roman" pitchFamily="18" charset="0"/>
              </a:rPr>
              <a:t>  На фронтах Великой Отечественной с первых дней войны.</a:t>
            </a:r>
          </a:p>
          <a:p>
            <a:pPr algn="just">
              <a:tabLst>
                <a:tab pos="2619375" algn="l"/>
              </a:tabLst>
            </a:pPr>
            <a:r>
              <a:rPr lang="ru-RU" sz="2000" dirty="0">
                <a:latin typeface="Times New Roman" pitchFamily="18" charset="0"/>
                <a:cs typeface="Times New Roman" pitchFamily="18" charset="0"/>
              </a:rPr>
              <a:t>  В июле 1944г., командовал батальоном, отличился при форсирования реки </a:t>
            </a:r>
            <a:r>
              <a:rPr lang="ru-RU" sz="2000" dirty="0" err="1">
                <a:latin typeface="Times New Roman" pitchFamily="18" charset="0"/>
                <a:cs typeface="Times New Roman" pitchFamily="18" charset="0"/>
              </a:rPr>
              <a:t>Вуоксы</a:t>
            </a:r>
            <a:r>
              <a:rPr lang="ru-RU" sz="2000" dirty="0">
                <a:latin typeface="Times New Roman" pitchFamily="18" charset="0"/>
                <a:cs typeface="Times New Roman" pitchFamily="18" charset="0"/>
              </a:rPr>
              <a:t> на Карельском перешейке, умело организовав переправу. Звание Героя Советского Союза присвоено 24 марта 1945 г.</a:t>
            </a:r>
          </a:p>
          <a:p>
            <a:pPr algn="just">
              <a:tabLst>
                <a:tab pos="2619375" algn="l"/>
              </a:tabLst>
            </a:pPr>
            <a:r>
              <a:rPr lang="ru-RU" sz="2000" dirty="0">
                <a:latin typeface="Times New Roman" pitchFamily="18" charset="0"/>
                <a:cs typeface="Times New Roman" pitchFamily="18" charset="0"/>
              </a:rPr>
              <a:t>  Награжден орденом Ленина, медалями. </a:t>
            </a:r>
          </a:p>
          <a:p>
            <a:pPr algn="just">
              <a:tabLst>
                <a:tab pos="2619375" algn="l"/>
              </a:tabLst>
            </a:pPr>
            <a:r>
              <a:rPr lang="ru-RU" sz="2000" dirty="0">
                <a:latin typeface="Times New Roman" pitchFamily="18" charset="0"/>
                <a:cs typeface="Times New Roman" pitchFamily="18" charset="0"/>
              </a:rPr>
              <a:t>  После войны жил и работал в г. Донском.</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http://archive.li/XSRnz/8decbd05ee4df0b2b47aca953de77435473009ff.JPG"/>
          <p:cNvPicPr>
            <a:picLocks noChangeAspect="1" noChangeArrowheads="1"/>
          </p:cNvPicPr>
          <p:nvPr/>
        </p:nvPicPr>
        <p:blipFill>
          <a:blip r:embed="rId2" cstate="print"/>
          <a:srcRect/>
          <a:stretch>
            <a:fillRect/>
          </a:stretch>
        </p:blipFill>
        <p:spPr bwMode="auto">
          <a:xfrm>
            <a:off x="323850" y="260350"/>
            <a:ext cx="3876675" cy="5476875"/>
          </a:xfrm>
          <a:prstGeom prst="rect">
            <a:avLst/>
          </a:prstGeom>
          <a:noFill/>
          <a:ln w="9525">
            <a:noFill/>
            <a:miter lim="800000"/>
            <a:headEnd/>
            <a:tailEnd/>
          </a:ln>
        </p:spPr>
      </p:pic>
      <p:sp>
        <p:nvSpPr>
          <p:cNvPr id="45058" name="Text Box 3"/>
          <p:cNvSpPr txBox="1">
            <a:spLocks noChangeArrowheads="1"/>
          </p:cNvSpPr>
          <p:nvPr/>
        </p:nvSpPr>
        <p:spPr bwMode="auto">
          <a:xfrm>
            <a:off x="395288" y="5876925"/>
            <a:ext cx="3960812" cy="457200"/>
          </a:xfrm>
          <a:prstGeom prst="rect">
            <a:avLst/>
          </a:prstGeom>
          <a:noFill/>
          <a:ln w="9525">
            <a:noFill/>
            <a:miter lim="800000"/>
            <a:headEnd/>
            <a:tailEnd/>
          </a:ln>
        </p:spPr>
        <p:txBody>
          <a:bodyPr>
            <a:spAutoFit/>
          </a:bodyPr>
          <a:lstStyle/>
          <a:p>
            <a:r>
              <a:rPr lang="ru-RU" sz="2400" b="1">
                <a:solidFill>
                  <a:srgbClr val="000000"/>
                </a:solidFill>
                <a:latin typeface="Times New Roman" pitchFamily="18" charset="0"/>
              </a:rPr>
              <a:t>Фролов Михаил Иванович</a:t>
            </a:r>
          </a:p>
        </p:txBody>
      </p:sp>
      <p:sp>
        <p:nvSpPr>
          <p:cNvPr id="45059" name="Rectangle 3"/>
          <p:cNvSpPr>
            <a:spLocks noChangeArrowheads="1"/>
          </p:cNvSpPr>
          <p:nvPr/>
        </p:nvSpPr>
        <p:spPr bwMode="auto">
          <a:xfrm>
            <a:off x="4356100" y="360363"/>
            <a:ext cx="4464050" cy="6134100"/>
          </a:xfrm>
          <a:prstGeom prst="rect">
            <a:avLst/>
          </a:prstGeom>
          <a:noFill/>
          <a:ln w="9525">
            <a:noFill/>
            <a:miter lim="800000"/>
            <a:headEnd/>
            <a:tailEnd/>
          </a:ln>
        </p:spPr>
        <p:txBody>
          <a:bodyPr anchor="ctr">
            <a:spAutoFit/>
          </a:bodyPr>
          <a:lstStyle/>
          <a:p>
            <a:pPr algn="just">
              <a:tabLst>
                <a:tab pos="2619375" algn="l"/>
                <a:tab pos="4629150" algn="l"/>
              </a:tabLst>
            </a:pPr>
            <a:r>
              <a:rPr lang="ru-RU" dirty="0"/>
              <a:t>  </a:t>
            </a:r>
            <a:r>
              <a:rPr lang="ru-RU" dirty="0">
                <a:latin typeface="Times New Roman" pitchFamily="18" charset="0"/>
                <a:cs typeface="Times New Roman" pitchFamily="18" charset="0"/>
              </a:rPr>
              <a:t>Родился в 1911г. в д. </a:t>
            </a:r>
            <a:r>
              <a:rPr lang="ru-RU" dirty="0" err="1">
                <a:latin typeface="Times New Roman" pitchFamily="18" charset="0"/>
                <a:cs typeface="Times New Roman" pitchFamily="18" charset="0"/>
              </a:rPr>
              <a:t>Малаховка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Узловского</a:t>
            </a:r>
            <a:r>
              <a:rPr lang="ru-RU" dirty="0">
                <a:latin typeface="Times New Roman" pitchFamily="18" charset="0"/>
                <a:cs typeface="Times New Roman" pitchFamily="18" charset="0"/>
              </a:rPr>
              <a:t> района Тульской области.</a:t>
            </a:r>
          </a:p>
          <a:p>
            <a:pPr algn="just">
              <a:tabLst>
                <a:tab pos="2619375" algn="l"/>
                <a:tab pos="4629150" algn="l"/>
              </a:tabLst>
            </a:pPr>
            <a:r>
              <a:rPr lang="ru-RU" dirty="0">
                <a:latin typeface="Times New Roman" pitchFamily="18" charset="0"/>
                <a:cs typeface="Times New Roman" pitchFamily="18" charset="0"/>
              </a:rPr>
              <a:t>  До призыва в армию работал электрослесарем на </a:t>
            </a:r>
            <a:r>
              <a:rPr lang="ru-RU" dirty="0" err="1">
                <a:latin typeface="Times New Roman" pitchFamily="18" charset="0"/>
                <a:cs typeface="Times New Roman" pitchFamily="18" charset="0"/>
              </a:rPr>
              <a:t>Сталиногорском</a:t>
            </a:r>
            <a:r>
              <a:rPr lang="ru-RU" dirty="0">
                <a:latin typeface="Times New Roman" pitchFamily="18" charset="0"/>
                <a:cs typeface="Times New Roman" pitchFamily="18" charset="0"/>
              </a:rPr>
              <a:t> химическом комбинате.</a:t>
            </a:r>
          </a:p>
          <a:p>
            <a:pPr algn="just">
              <a:tabLst>
                <a:tab pos="2619375" algn="l"/>
                <a:tab pos="4629150" algn="l"/>
              </a:tabLst>
            </a:pPr>
            <a:r>
              <a:rPr lang="ru-RU" dirty="0">
                <a:latin typeface="Times New Roman" pitchFamily="18" charset="0"/>
                <a:cs typeface="Times New Roman" pitchFamily="18" charset="0"/>
              </a:rPr>
              <a:t>  На фронте с первых дней войны. В боях за г.Мелитополь командир пехотного отделения М.И.Фролов совершил бессмертный подвиг: будучи раненным, преодолевая сильную боль, он бросился с противотанковой миной под гусеницы фашистской «пантеры», взорвав ее вместе с собой. Ценой своей жизни ему удалось ликвидировать прорыв гитлеровских частей на плацдарме 690-го стрелкового полка.</a:t>
            </a:r>
          </a:p>
          <a:p>
            <a:pPr algn="just">
              <a:tabLst>
                <a:tab pos="2619375" algn="l"/>
                <a:tab pos="4629150" algn="l"/>
              </a:tabLst>
            </a:pPr>
            <a:r>
              <a:rPr lang="ru-RU" dirty="0">
                <a:latin typeface="Times New Roman" pitchFamily="18" charset="0"/>
                <a:cs typeface="Times New Roman" pitchFamily="18" charset="0"/>
              </a:rPr>
              <a:t>  Звание Героя Советского Союза присвоено 1 ноября 1943г. 5посмертно.</a:t>
            </a:r>
          </a:p>
          <a:p>
            <a:pPr algn="just">
              <a:tabLst>
                <a:tab pos="2619375" algn="l"/>
                <a:tab pos="4629150" algn="l"/>
              </a:tabLst>
            </a:pPr>
            <a:r>
              <a:rPr lang="ru-RU" dirty="0">
                <a:latin typeface="Times New Roman" pitchFamily="18" charset="0"/>
                <a:cs typeface="Times New Roman" pitchFamily="18" charset="0"/>
              </a:rPr>
              <a:t>  Награжден орденом Ленина.</a:t>
            </a:r>
          </a:p>
          <a:p>
            <a:pPr algn="just">
              <a:tabLst>
                <a:tab pos="2619375" algn="l"/>
                <a:tab pos="4629150" algn="l"/>
              </a:tabLst>
            </a:pPr>
            <a:r>
              <a:rPr lang="ru-RU" dirty="0">
                <a:latin typeface="Times New Roman" pitchFamily="18" charset="0"/>
                <a:cs typeface="Times New Roman" pitchFamily="18" charset="0"/>
              </a:rPr>
              <a:t>  Именем Героя в г. Мелитополе названы улица и школа.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pbs.twimg.com/media/EQJ0AuFVUAAqHPT.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p:cNvSpPr>
          <p:nvPr>
            <p:ph type="body" sz="half" idx="2"/>
          </p:nvPr>
        </p:nvSpPr>
        <p:spPr>
          <a:xfrm>
            <a:off x="179512" y="1124744"/>
            <a:ext cx="5040560" cy="5733256"/>
          </a:xfrm>
        </p:spPr>
        <p:txBody>
          <a:bodyPr>
            <a:normAutofit/>
          </a:bodyPr>
          <a:lstStyle/>
          <a:p>
            <a:pPr algn="just">
              <a:lnSpc>
                <a:spcPct val="80000"/>
              </a:lnSpc>
              <a:buFont typeface="Wingdings 2" pitchFamily="18" charset="2"/>
              <a:buNone/>
            </a:pPr>
            <a:r>
              <a:rPr lang="ru-RU" sz="400" dirty="0" smtClean="0"/>
              <a:t>                 </a:t>
            </a:r>
            <a:r>
              <a:rPr lang="en-US" sz="400" dirty="0" smtClean="0"/>
              <a:t>              </a:t>
            </a:r>
            <a:r>
              <a:rPr lang="ru-RU" sz="2000" dirty="0" smtClean="0"/>
              <a:t>Созидательный труд многотысячного коллектива шахтеров и строителей города Донского, как и всей страны, был нарушен вероломным нападением гитлеровской Германии на СССР. </a:t>
            </a:r>
          </a:p>
          <a:p>
            <a:pPr algn="just">
              <a:lnSpc>
                <a:spcPct val="80000"/>
              </a:lnSpc>
              <a:buFont typeface="Wingdings 2" pitchFamily="18" charset="2"/>
              <a:buNone/>
            </a:pPr>
            <a:r>
              <a:rPr lang="ru-RU" sz="2000" dirty="0" smtClean="0"/>
              <a:t>     </a:t>
            </a:r>
            <a:endParaRPr lang="ru-RU" sz="2000" dirty="0" smtClean="0">
              <a:latin typeface="Times New Roman" pitchFamily="18" charset="0"/>
            </a:endParaRPr>
          </a:p>
        </p:txBody>
      </p:sp>
      <p:pic>
        <p:nvPicPr>
          <p:cNvPr id="17410" name="Рисунок 4" descr="1190020510757818546_c8f1a207138daf9385f8716afa07460f.jpg"/>
          <p:cNvPicPr>
            <a:picLocks noChangeAspect="1" noChangeArrowheads="1"/>
          </p:cNvPicPr>
          <p:nvPr/>
        </p:nvPicPr>
        <p:blipFill>
          <a:blip r:embed="rId2" cstate="print"/>
          <a:srcRect/>
          <a:stretch>
            <a:fillRect/>
          </a:stretch>
        </p:blipFill>
        <p:spPr bwMode="auto">
          <a:xfrm rot="-222982">
            <a:off x="5148263" y="260350"/>
            <a:ext cx="3529012" cy="3498850"/>
          </a:xfrm>
          <a:prstGeom prst="rect">
            <a:avLst/>
          </a:prstGeom>
          <a:noFill/>
          <a:ln w="9525">
            <a:noFill/>
            <a:miter lim="800000"/>
            <a:headEnd/>
            <a:tailEnd/>
          </a:ln>
        </p:spPr>
      </p:pic>
      <p:pic>
        <p:nvPicPr>
          <p:cNvPr id="17411" name="Рисунок 8" descr="2.jpg"/>
          <p:cNvPicPr>
            <a:picLocks noChangeAspect="1" noChangeArrowheads="1"/>
          </p:cNvPicPr>
          <p:nvPr/>
        </p:nvPicPr>
        <p:blipFill>
          <a:blip r:embed="rId3" cstate="print"/>
          <a:srcRect/>
          <a:stretch>
            <a:fillRect/>
          </a:stretch>
        </p:blipFill>
        <p:spPr bwMode="auto">
          <a:xfrm rot="-148804">
            <a:off x="5292725" y="3325813"/>
            <a:ext cx="3656013" cy="3532187"/>
          </a:xfrm>
          <a:prstGeom prst="rect">
            <a:avLst/>
          </a:prstGeom>
          <a:noFill/>
          <a:ln w="9525">
            <a:noFill/>
            <a:miter lim="800000"/>
            <a:headEnd/>
            <a:tailEnd/>
          </a:ln>
        </p:spPr>
      </p:pic>
      <p:sp>
        <p:nvSpPr>
          <p:cNvPr id="6" name="Прямоугольник 5"/>
          <p:cNvSpPr/>
          <p:nvPr/>
        </p:nvSpPr>
        <p:spPr>
          <a:xfrm>
            <a:off x="251520" y="2708920"/>
            <a:ext cx="5184576" cy="1938992"/>
          </a:xfrm>
          <a:prstGeom prst="rect">
            <a:avLst/>
          </a:prstGeom>
        </p:spPr>
        <p:txBody>
          <a:bodyPr wrap="square">
            <a:spAutoFit/>
          </a:bodyPr>
          <a:lstStyle/>
          <a:p>
            <a:pPr algn="just">
              <a:buFont typeface="Wingdings 2" pitchFamily="18" charset="2"/>
              <a:buNone/>
            </a:pPr>
            <a:r>
              <a:rPr lang="ru-RU" sz="2000" dirty="0" smtClean="0">
                <a:latin typeface="+mj-lt"/>
                <a:cs typeface="Times New Roman" pitchFamily="18" charset="0"/>
              </a:rPr>
              <a:t> Юные и пожилые </a:t>
            </a:r>
            <a:r>
              <a:rPr lang="ru-RU" sz="2000" dirty="0" err="1" smtClean="0">
                <a:latin typeface="+mj-lt"/>
                <a:cs typeface="Times New Roman" pitchFamily="18" charset="0"/>
              </a:rPr>
              <a:t>дончане</a:t>
            </a:r>
            <a:r>
              <a:rPr lang="ru-RU" sz="2000" dirty="0" smtClean="0">
                <a:latin typeface="+mj-lt"/>
                <a:cs typeface="Times New Roman" pitchFamily="18" charset="0"/>
              </a:rPr>
              <a:t> помогали в сооружении противотанковых ограждений вокруг своего города, а также в районе </a:t>
            </a:r>
            <a:r>
              <a:rPr lang="ru-RU" sz="2000" dirty="0" err="1" smtClean="0">
                <a:latin typeface="+mj-lt"/>
                <a:cs typeface="Times New Roman" pitchFamily="18" charset="0"/>
              </a:rPr>
              <a:t>Дедилова</a:t>
            </a:r>
            <a:r>
              <a:rPr lang="ru-RU" sz="2000" dirty="0" smtClean="0">
                <a:latin typeface="+mj-lt"/>
                <a:cs typeface="Times New Roman" pitchFamily="18" charset="0"/>
              </a:rPr>
              <a:t> и </a:t>
            </a:r>
            <a:r>
              <a:rPr lang="ru-RU" sz="2000" dirty="0" err="1" smtClean="0">
                <a:latin typeface="+mj-lt"/>
                <a:cs typeface="Times New Roman" pitchFamily="18" charset="0"/>
              </a:rPr>
              <a:t>Сталиногорска</a:t>
            </a:r>
            <a:r>
              <a:rPr lang="ru-RU" sz="2000" dirty="0" smtClean="0">
                <a:latin typeface="+mj-lt"/>
                <a:cs typeface="Times New Roman" pitchFamily="18" charset="0"/>
              </a:rPr>
              <a:t>, Тулы и Узловой. </a:t>
            </a:r>
          </a:p>
          <a:p>
            <a:pPr>
              <a:buFont typeface="Wingdings 2" pitchFamily="18" charset="2"/>
              <a:buNone/>
            </a:pPr>
            <a:endParaRPr lang="ru-RU" sz="2000" dirty="0" smtClean="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5"/>
          <p:cNvSpPr>
            <a:spLocks noGrp="1"/>
          </p:cNvSpPr>
          <p:nvPr>
            <p:ph type="title"/>
          </p:nvPr>
        </p:nvSpPr>
        <p:spPr>
          <a:xfrm>
            <a:off x="755650" y="274638"/>
            <a:ext cx="7169150" cy="1143000"/>
          </a:xfrm>
        </p:spPr>
        <p:txBody>
          <a:bodyPr/>
          <a:lstStyle/>
          <a:p>
            <a:pPr eaLnBrk="1" hangingPunct="1"/>
            <a:r>
              <a:rPr lang="ru-RU" smtClean="0">
                <a:solidFill>
                  <a:srgbClr val="FFC000"/>
                </a:solidFill>
              </a:rPr>
              <a:t>23 октября</a:t>
            </a:r>
          </a:p>
        </p:txBody>
      </p:sp>
      <p:pic>
        <p:nvPicPr>
          <p:cNvPr id="20483" name="Содержимое 10" descr="тула7.jpeg"/>
          <p:cNvPicPr>
            <a:picLocks noGrp="1" noChangeAspect="1"/>
          </p:cNvPicPr>
          <p:nvPr>
            <p:ph sz="half" idx="1"/>
          </p:nvPr>
        </p:nvPicPr>
        <p:blipFill>
          <a:blip r:embed="rId3" cstate="print"/>
          <a:srcRect/>
          <a:stretch>
            <a:fillRect/>
          </a:stretch>
        </p:blipFill>
        <p:spPr>
          <a:xfrm>
            <a:off x="323850" y="1700213"/>
            <a:ext cx="4679950" cy="3457575"/>
          </a:xfrm>
        </p:spPr>
      </p:pic>
      <p:sp>
        <p:nvSpPr>
          <p:cNvPr id="20482" name="Содержимое 7"/>
          <p:cNvSpPr>
            <a:spLocks noGrp="1"/>
          </p:cNvSpPr>
          <p:nvPr>
            <p:ph sz="half" idx="2"/>
          </p:nvPr>
        </p:nvSpPr>
        <p:spPr>
          <a:xfrm>
            <a:off x="4716463" y="333375"/>
            <a:ext cx="4248150" cy="6191250"/>
          </a:xfrm>
        </p:spPr>
        <p:txBody>
          <a:bodyPr/>
          <a:lstStyle/>
          <a:p>
            <a:pPr eaLnBrk="1" hangingPunct="1">
              <a:buFont typeface="Wingdings 2" pitchFamily="18" charset="2"/>
              <a:buNone/>
            </a:pPr>
            <a:r>
              <a:rPr lang="ru-RU" sz="2400" smtClean="0"/>
              <a:t>     </a:t>
            </a:r>
            <a:r>
              <a:rPr lang="ru-RU" sz="2000" smtClean="0"/>
              <a:t>Был создан Тульский рабочий полк из истребительных батальонов и отрядов народного ополчения. В состав истребительных батальонов входили проверенные коммунисты, комсомольцы и советские активисты, способные владеть оружием  Вооружены ополченцы были в основном винтовкой Мосина. Тульский рабочий полк в составе 1500 человек, объединял пять батальонов. Противотанковым средством были бутылки с зажигательной смесью, которую делали сами солдаты.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Содержимое 2"/>
          <p:cNvSpPr>
            <a:spLocks noGrp="1"/>
          </p:cNvSpPr>
          <p:nvPr>
            <p:ph type="body" sz="half" idx="2"/>
          </p:nvPr>
        </p:nvSpPr>
        <p:spPr>
          <a:xfrm>
            <a:off x="0" y="5357813"/>
            <a:ext cx="4614863" cy="1500187"/>
          </a:xfrm>
        </p:spPr>
        <p:txBody>
          <a:bodyPr>
            <a:normAutofit/>
          </a:bodyPr>
          <a:lstStyle/>
          <a:p>
            <a:pPr marL="547688" indent="-411163" algn="ctr">
              <a:lnSpc>
                <a:spcPct val="90000"/>
              </a:lnSpc>
              <a:buFont typeface="Wingdings 2" pitchFamily="18" charset="2"/>
              <a:buNone/>
            </a:pPr>
            <a:r>
              <a:rPr lang="ru-RU" sz="2400" dirty="0" smtClean="0">
                <a:solidFill>
                  <a:srgbClr val="FFFF99"/>
                </a:solidFill>
              </a:rPr>
              <a:t>Командир Тульского</a:t>
            </a:r>
          </a:p>
          <a:p>
            <a:pPr marL="547688" indent="-411163" algn="ctr">
              <a:lnSpc>
                <a:spcPct val="90000"/>
              </a:lnSpc>
              <a:buFont typeface="Wingdings 2" pitchFamily="18" charset="2"/>
              <a:buNone/>
            </a:pPr>
            <a:r>
              <a:rPr lang="ru-RU" sz="2400" dirty="0" smtClean="0">
                <a:solidFill>
                  <a:srgbClr val="FFFF99"/>
                </a:solidFill>
              </a:rPr>
              <a:t>рабочего полка</a:t>
            </a:r>
          </a:p>
          <a:p>
            <a:pPr marL="547688" indent="-411163" algn="ctr">
              <a:lnSpc>
                <a:spcPct val="90000"/>
              </a:lnSpc>
              <a:buFont typeface="Wingdings 2" pitchFamily="18" charset="2"/>
              <a:buNone/>
            </a:pPr>
            <a:r>
              <a:rPr lang="ru-RU" sz="2400" dirty="0" smtClean="0">
                <a:solidFill>
                  <a:srgbClr val="FFFF99"/>
                </a:solidFill>
              </a:rPr>
              <a:t>капитан А. Горшков</a:t>
            </a:r>
          </a:p>
        </p:txBody>
      </p:sp>
      <p:pic>
        <p:nvPicPr>
          <p:cNvPr id="23554" name="Picture 2" descr="https://upload.wikimedia.org/wikipedia/ru/6/67/%D0%93%D0%BE%D1%80%D1%88%D0%BA%D0%BE%D0%B2%2C_%D0%90%D0%BD%D0%B0%D1%82%D0%BE%D0%BB%D0%B8%D0%B9_%D0%9F%D0%B5%D1%82%D1%80%D0%BE%D0%B2%D0%B8%D1%87.jpg"/>
          <p:cNvPicPr>
            <a:picLocks noChangeAspect="1" noChangeArrowheads="1"/>
          </p:cNvPicPr>
          <p:nvPr/>
        </p:nvPicPr>
        <p:blipFill>
          <a:blip r:embed="rId2" cstate="print"/>
          <a:srcRect/>
          <a:stretch>
            <a:fillRect/>
          </a:stretch>
        </p:blipFill>
        <p:spPr bwMode="auto">
          <a:xfrm>
            <a:off x="611188" y="549275"/>
            <a:ext cx="3529012" cy="4737100"/>
          </a:xfrm>
          <a:prstGeom prst="rect">
            <a:avLst/>
          </a:prstGeom>
          <a:noFill/>
          <a:ln w="9525">
            <a:noFill/>
            <a:miter lim="800000"/>
            <a:headEnd/>
            <a:tailEnd/>
          </a:ln>
        </p:spPr>
      </p:pic>
      <p:pic>
        <p:nvPicPr>
          <p:cNvPr id="23555" name="Picture 6" descr="http://pobeda71.ru/upload/iblock/527/527487cbea8bd7b5bf0e7df88dd0cefa.jpg"/>
          <p:cNvPicPr>
            <a:picLocks noChangeAspect="1" noChangeArrowheads="1"/>
          </p:cNvPicPr>
          <p:nvPr/>
        </p:nvPicPr>
        <p:blipFill>
          <a:blip r:embed="rId3" cstate="print"/>
          <a:srcRect/>
          <a:stretch>
            <a:fillRect/>
          </a:stretch>
        </p:blipFill>
        <p:spPr bwMode="auto">
          <a:xfrm>
            <a:off x="4932363" y="549275"/>
            <a:ext cx="3600450" cy="4735513"/>
          </a:xfrm>
          <a:prstGeom prst="rect">
            <a:avLst/>
          </a:prstGeom>
          <a:noFill/>
          <a:ln w="9525">
            <a:noFill/>
            <a:miter lim="800000"/>
            <a:headEnd/>
            <a:tailEnd/>
          </a:ln>
        </p:spPr>
      </p:pic>
      <p:sp>
        <p:nvSpPr>
          <p:cNvPr id="7" name="Содержимое 2"/>
          <p:cNvSpPr txBox="1">
            <a:spLocks/>
          </p:cNvSpPr>
          <p:nvPr/>
        </p:nvSpPr>
        <p:spPr>
          <a:xfrm>
            <a:off x="4529138" y="5357813"/>
            <a:ext cx="4614862" cy="1500187"/>
          </a:xfrm>
          <a:prstGeom prst="rect">
            <a:avLst/>
          </a:prstGeom>
        </p:spPr>
        <p:txBody>
          <a:bodyPr>
            <a:normAutofit lnSpcReduction="10000"/>
          </a:bodyPr>
          <a:lstStyle/>
          <a:p>
            <a:pPr marL="548640" indent="-411480" algn="ctr" fontAlgn="auto">
              <a:spcBef>
                <a:spcPct val="20000"/>
              </a:spcBef>
              <a:spcAft>
                <a:spcPts val="0"/>
              </a:spcAft>
              <a:buClr>
                <a:schemeClr val="tx1">
                  <a:shade val="95000"/>
                </a:schemeClr>
              </a:buClr>
              <a:buSzPct val="65000"/>
              <a:buFont typeface="Wingdings 2"/>
              <a:buNone/>
              <a:defRPr/>
            </a:pPr>
            <a:r>
              <a:rPr lang="ru-RU" sz="2800" dirty="0">
                <a:solidFill>
                  <a:srgbClr val="FFFF99"/>
                </a:solidFill>
                <a:latin typeface="+mn-lt"/>
              </a:rPr>
              <a:t>Комиссар Тульского</a:t>
            </a:r>
          </a:p>
          <a:p>
            <a:pPr marL="548640" indent="-411480" algn="ctr" fontAlgn="auto">
              <a:spcBef>
                <a:spcPct val="20000"/>
              </a:spcBef>
              <a:spcAft>
                <a:spcPts val="0"/>
              </a:spcAft>
              <a:buClr>
                <a:schemeClr val="tx1">
                  <a:shade val="95000"/>
                </a:schemeClr>
              </a:buClr>
              <a:buSzPct val="65000"/>
              <a:buFont typeface="Wingdings 2"/>
              <a:buNone/>
              <a:defRPr/>
            </a:pPr>
            <a:r>
              <a:rPr lang="ru-RU" sz="2800" dirty="0">
                <a:solidFill>
                  <a:srgbClr val="FFFF99"/>
                </a:solidFill>
                <a:latin typeface="+mn-lt"/>
              </a:rPr>
              <a:t>рабочего полка</a:t>
            </a:r>
          </a:p>
          <a:p>
            <a:pPr marL="548640" indent="-411480" algn="ctr" fontAlgn="auto">
              <a:spcBef>
                <a:spcPct val="20000"/>
              </a:spcBef>
              <a:spcAft>
                <a:spcPts val="0"/>
              </a:spcAft>
              <a:buClr>
                <a:schemeClr val="tx1">
                  <a:shade val="95000"/>
                </a:schemeClr>
              </a:buClr>
              <a:buSzPct val="65000"/>
              <a:buFont typeface="Wingdings 2"/>
              <a:buNone/>
              <a:defRPr/>
            </a:pPr>
            <a:r>
              <a:rPr lang="ru-RU" sz="2800" dirty="0">
                <a:solidFill>
                  <a:srgbClr val="FFFF99"/>
                </a:solidFill>
                <a:latin typeface="+mn-lt"/>
              </a:rPr>
              <a:t> Г. Агеев</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rmAutofit fontScale="90000"/>
            <a:scene3d>
              <a:camera prst="orthographicFront"/>
              <a:lightRig rig="soft" dir="t">
                <a:rot lat="0" lon="0" rev="16800000"/>
              </a:lightRig>
            </a:scene3d>
            <a:sp3d prstMaterial="softEdge">
              <a:bevelT w="38100" h="38100"/>
            </a:sp3d>
          </a:bodyPr>
          <a:lstStyle/>
          <a:p>
            <a:pPr algn="ctr" eaLnBrk="1" fontAlgn="auto" hangingPunct="1">
              <a:spcAft>
                <a:spcPts val="0"/>
              </a:spcAft>
              <a:defRPr/>
            </a:pPr>
            <a:r>
              <a:rPr lang="ru-RU" sz="4100" b="1" dirty="0" smtClean="0">
                <a:ln w="6350">
                  <a:noFill/>
                </a:ln>
                <a:solidFill>
                  <a:srgbClr val="FFFF99"/>
                </a:solidFill>
                <a:effectLst>
                  <a:outerShdw blurRad="114300" dist="101600" dir="2700000" algn="tl" rotWithShape="0">
                    <a:srgbClr val="000000">
                      <a:alpha val="40000"/>
                    </a:srgbClr>
                  </a:outerShdw>
                </a:effectLst>
              </a:rPr>
              <a:t>Тульская оборонительная операция</a:t>
            </a:r>
            <a:br>
              <a:rPr lang="ru-RU" sz="4100" b="1" dirty="0" smtClean="0">
                <a:ln w="6350">
                  <a:noFill/>
                </a:ln>
                <a:solidFill>
                  <a:srgbClr val="FFFF99"/>
                </a:solidFill>
                <a:effectLst>
                  <a:outerShdw blurRad="114300" dist="101600" dir="2700000" algn="tl" rotWithShape="0">
                    <a:srgbClr val="000000">
                      <a:alpha val="40000"/>
                    </a:srgbClr>
                  </a:outerShdw>
                </a:effectLst>
              </a:rPr>
            </a:br>
            <a:r>
              <a:rPr lang="ru-RU" sz="4100" b="1" dirty="0" smtClean="0">
                <a:ln w="6350">
                  <a:noFill/>
                </a:ln>
                <a:solidFill>
                  <a:srgbClr val="FFFF99"/>
                </a:solidFill>
                <a:effectLst>
                  <a:outerShdw blurRad="114300" dist="101600" dir="2700000" algn="tl" rotWithShape="0">
                    <a:srgbClr val="000000">
                      <a:alpha val="40000"/>
                    </a:srgbClr>
                  </a:outerShdw>
                </a:effectLst>
              </a:rPr>
              <a:t>(24 октября – 5 декабря 1941 г.)</a:t>
            </a:r>
            <a:endParaRPr lang="ru-RU" sz="4100" b="1" dirty="0">
              <a:ln w="6350">
                <a:noFill/>
              </a:ln>
              <a:solidFill>
                <a:srgbClr val="FFFF99"/>
              </a:solidFill>
              <a:effectLst>
                <a:outerShdw blurRad="114300" dist="101600" dir="2700000" algn="tl" rotWithShape="0">
                  <a:srgbClr val="000000">
                    <a:alpha val="40000"/>
                  </a:srgbClr>
                </a:outerShdw>
              </a:effectLst>
            </a:endParaRPr>
          </a:p>
        </p:txBody>
      </p:sp>
      <p:sp>
        <p:nvSpPr>
          <p:cNvPr id="24578" name="Содержимое 2"/>
          <p:cNvSpPr>
            <a:spLocks noGrp="1"/>
          </p:cNvSpPr>
          <p:nvPr>
            <p:ph type="body" sz="half" idx="2"/>
          </p:nvPr>
        </p:nvSpPr>
        <p:spPr>
          <a:xfrm>
            <a:off x="4499992" y="2060848"/>
            <a:ext cx="4320480" cy="3860403"/>
          </a:xfrm>
        </p:spPr>
        <p:txBody>
          <a:bodyPr/>
          <a:lstStyle/>
          <a:p>
            <a:pPr marL="547688" indent="-411163" algn="just">
              <a:buFont typeface="Wingdings 2" pitchFamily="18" charset="2"/>
              <a:buNone/>
            </a:pPr>
            <a:r>
              <a:rPr lang="ru-RU" dirty="0" smtClean="0">
                <a:solidFill>
                  <a:srgbClr val="FFFF99"/>
                </a:solidFill>
              </a:rPr>
              <a:t>           это боевые действия войск Брянского (с 11 ноября левого крыла Западного) фронта по обороне Тулы и области в ходе Московской битвы 1941—1942 г.г..</a:t>
            </a:r>
          </a:p>
        </p:txBody>
      </p:sp>
      <p:pic>
        <p:nvPicPr>
          <p:cNvPr id="24579" name="Picture 2" descr="http://ims.biblioclub.ru/services/fks.php?fks_action=get_file&amp;fks_flag=2&amp;fks_id=VOV_img_vovo732b.jpg"/>
          <p:cNvPicPr>
            <a:picLocks noChangeAspect="1" noChangeArrowheads="1"/>
          </p:cNvPicPr>
          <p:nvPr/>
        </p:nvPicPr>
        <p:blipFill>
          <a:blip r:embed="rId2" cstate="print"/>
          <a:srcRect/>
          <a:stretch>
            <a:fillRect/>
          </a:stretch>
        </p:blipFill>
        <p:spPr bwMode="auto">
          <a:xfrm>
            <a:off x="323850" y="1428750"/>
            <a:ext cx="4176713" cy="516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2874176" cy="2207060"/>
          </a:xfrm>
        </p:spPr>
        <p:txBody>
          <a:bodyPr>
            <a:normAutofit/>
            <a:scene3d>
              <a:camera prst="orthographicFront"/>
              <a:lightRig rig="soft" dir="t">
                <a:rot lat="0" lon="0" rev="16800000"/>
              </a:lightRig>
            </a:scene3d>
            <a:sp3d prstMaterial="softEdge">
              <a:bevelT w="38100" h="38100"/>
            </a:sp3d>
          </a:bodyPr>
          <a:lstStyle/>
          <a:p>
            <a:pPr algn="ctr" eaLnBrk="1" fontAlgn="auto" hangingPunct="1">
              <a:spcAft>
                <a:spcPts val="0"/>
              </a:spcAft>
              <a:defRPr/>
            </a:pPr>
            <a:r>
              <a:rPr lang="ru-RU" sz="5400" b="1" dirty="0" smtClean="0">
                <a:ln w="6350">
                  <a:noFill/>
                </a:ln>
                <a:solidFill>
                  <a:srgbClr val="FFFF99"/>
                </a:solidFill>
                <a:effectLst>
                  <a:outerShdw blurRad="114300" dist="101600" dir="2700000" algn="tl" rotWithShape="0">
                    <a:srgbClr val="000000">
                      <a:alpha val="40000"/>
                    </a:srgbClr>
                  </a:outerShdw>
                </a:effectLst>
              </a:rPr>
              <a:t>50-я </a:t>
            </a:r>
            <a:br>
              <a:rPr lang="ru-RU" sz="5400" b="1" dirty="0" smtClean="0">
                <a:ln w="6350">
                  <a:noFill/>
                </a:ln>
                <a:solidFill>
                  <a:srgbClr val="FFFF99"/>
                </a:solidFill>
                <a:effectLst>
                  <a:outerShdw blurRad="114300" dist="101600" dir="2700000" algn="tl" rotWithShape="0">
                    <a:srgbClr val="000000">
                      <a:alpha val="40000"/>
                    </a:srgbClr>
                  </a:outerShdw>
                </a:effectLst>
              </a:rPr>
            </a:br>
            <a:r>
              <a:rPr lang="ru-RU" sz="5400" b="1" dirty="0" smtClean="0">
                <a:ln w="6350">
                  <a:noFill/>
                </a:ln>
                <a:solidFill>
                  <a:srgbClr val="FFFF99"/>
                </a:solidFill>
                <a:effectLst>
                  <a:outerShdw blurRad="114300" dist="101600" dir="2700000" algn="tl" rotWithShape="0">
                    <a:srgbClr val="000000">
                      <a:alpha val="40000"/>
                    </a:srgbClr>
                  </a:outerShdw>
                </a:effectLst>
              </a:rPr>
              <a:t>армия</a:t>
            </a:r>
            <a:endParaRPr lang="ru-RU" sz="5400" b="1" dirty="0">
              <a:ln w="6350">
                <a:noFill/>
              </a:ln>
              <a:solidFill>
                <a:srgbClr val="FFFF99"/>
              </a:solidFill>
              <a:effectLst>
                <a:outerShdw blurRad="114300" dist="101600" dir="2700000" algn="tl" rotWithShape="0">
                  <a:srgbClr val="000000">
                    <a:alpha val="40000"/>
                  </a:srgbClr>
                </a:outerShdw>
              </a:effectLst>
            </a:endParaRPr>
          </a:p>
        </p:txBody>
      </p:sp>
      <p:sp>
        <p:nvSpPr>
          <p:cNvPr id="25602" name="Содержимое 2"/>
          <p:cNvSpPr>
            <a:spLocks noGrp="1"/>
          </p:cNvSpPr>
          <p:nvPr>
            <p:ph type="body" sz="half" idx="2"/>
          </p:nvPr>
        </p:nvSpPr>
        <p:spPr>
          <a:xfrm>
            <a:off x="2411761" y="764704"/>
            <a:ext cx="6408711" cy="1800696"/>
          </a:xfrm>
        </p:spPr>
        <p:txBody>
          <a:bodyPr>
            <a:normAutofit fontScale="62500" lnSpcReduction="20000"/>
          </a:bodyPr>
          <a:lstStyle/>
          <a:p>
            <a:pPr marL="547688" indent="-411163" algn="just">
              <a:buFont typeface="Wingdings 2" pitchFamily="18" charset="2"/>
              <a:buNone/>
            </a:pPr>
            <a:r>
              <a:rPr lang="ru-RU" sz="2600" dirty="0" smtClean="0">
                <a:solidFill>
                  <a:srgbClr val="FFFF99"/>
                </a:solidFill>
              </a:rPr>
              <a:t>        В конце октября 1941 г. в район Тулы из окружения выходят соединения 50-й армии, на которую была возложена задача оборонять Тульский край. До 22 ноября 1941 г. армией командовал генерал-майор А.Н. Ермаков, а с 22 ноября генерал-лейтенант В.И. Болдин.</a:t>
            </a:r>
          </a:p>
        </p:txBody>
      </p:sp>
      <p:pic>
        <p:nvPicPr>
          <p:cNvPr id="25603" name="Picture 2" descr="&amp;Acy;. &amp;Ncy;. &amp;IEcy;&amp;rcy;&amp;mcy;&amp;acy;&amp;kcy;&amp;ocy;&amp;vcy;.jpg"/>
          <p:cNvPicPr>
            <a:picLocks noChangeAspect="1" noChangeArrowheads="1"/>
          </p:cNvPicPr>
          <p:nvPr/>
        </p:nvPicPr>
        <p:blipFill>
          <a:blip r:embed="rId2" cstate="print"/>
          <a:srcRect/>
          <a:stretch>
            <a:fillRect/>
          </a:stretch>
        </p:blipFill>
        <p:spPr bwMode="auto">
          <a:xfrm>
            <a:off x="1259632" y="2996952"/>
            <a:ext cx="1941513" cy="2643187"/>
          </a:xfrm>
          <a:prstGeom prst="rect">
            <a:avLst/>
          </a:prstGeom>
          <a:noFill/>
          <a:ln w="9525">
            <a:noFill/>
            <a:miter lim="800000"/>
            <a:headEnd/>
            <a:tailEnd/>
          </a:ln>
        </p:spPr>
      </p:pic>
      <p:sp>
        <p:nvSpPr>
          <p:cNvPr id="5" name="Содержимое 2"/>
          <p:cNvSpPr txBox="1">
            <a:spLocks/>
          </p:cNvSpPr>
          <p:nvPr/>
        </p:nvSpPr>
        <p:spPr>
          <a:xfrm>
            <a:off x="683568" y="5877273"/>
            <a:ext cx="2816870" cy="980728"/>
          </a:xfrm>
          <a:prstGeom prst="rect">
            <a:avLst/>
          </a:prstGeom>
        </p:spPr>
        <p:txBody>
          <a:bodyPr>
            <a:normAutofit/>
          </a:bodyPr>
          <a:lstStyle/>
          <a:p>
            <a:pPr marL="548640" indent="-411480" algn="ctr" fontAlgn="auto">
              <a:spcBef>
                <a:spcPct val="20000"/>
              </a:spcBef>
              <a:spcAft>
                <a:spcPts val="0"/>
              </a:spcAft>
              <a:buClr>
                <a:schemeClr val="tx1">
                  <a:shade val="95000"/>
                </a:schemeClr>
              </a:buClr>
              <a:buSzPct val="65000"/>
              <a:buFont typeface="Wingdings 2"/>
              <a:buNone/>
              <a:defRPr/>
            </a:pPr>
            <a:r>
              <a:rPr lang="ru-RU" sz="2800" dirty="0">
                <a:solidFill>
                  <a:srgbClr val="FFFF99"/>
                </a:solidFill>
                <a:latin typeface="+mn-lt"/>
              </a:rPr>
              <a:t>А.Н. Ермаков</a:t>
            </a:r>
          </a:p>
        </p:txBody>
      </p:sp>
      <p:pic>
        <p:nvPicPr>
          <p:cNvPr id="25605" name="Picture 4" descr="https://upload.wikimedia.org/wikipedia/ru/6/69/%D0%91%D0%BE%D0%BB%D0%B4%D0%B8%D0%BD_%D0%98%D0%B2%D0%B0%D0%BD_%D0%92%D0%B0%D1%81%D0%B8%D0%BB%D1%8C%D0%B5%D0%B2%D0%B8%D1%87.jpg"/>
          <p:cNvPicPr>
            <a:picLocks noChangeAspect="1" noChangeArrowheads="1"/>
          </p:cNvPicPr>
          <p:nvPr/>
        </p:nvPicPr>
        <p:blipFill>
          <a:blip r:embed="rId3" cstate="print"/>
          <a:srcRect/>
          <a:stretch>
            <a:fillRect/>
          </a:stretch>
        </p:blipFill>
        <p:spPr bwMode="auto">
          <a:xfrm>
            <a:off x="5436096" y="2996952"/>
            <a:ext cx="2233612" cy="2643187"/>
          </a:xfrm>
          <a:prstGeom prst="rect">
            <a:avLst/>
          </a:prstGeom>
          <a:noFill/>
          <a:ln w="9525">
            <a:noFill/>
            <a:miter lim="800000"/>
            <a:headEnd/>
            <a:tailEnd/>
          </a:ln>
        </p:spPr>
      </p:pic>
      <p:sp>
        <p:nvSpPr>
          <p:cNvPr id="7" name="Содержимое 2"/>
          <p:cNvSpPr txBox="1">
            <a:spLocks/>
          </p:cNvSpPr>
          <p:nvPr/>
        </p:nvSpPr>
        <p:spPr>
          <a:xfrm>
            <a:off x="5148064" y="5805265"/>
            <a:ext cx="2852936" cy="1052736"/>
          </a:xfrm>
          <a:prstGeom prst="rect">
            <a:avLst/>
          </a:prstGeom>
        </p:spPr>
        <p:txBody>
          <a:bodyPr>
            <a:normAutofit/>
          </a:bodyPr>
          <a:lstStyle/>
          <a:p>
            <a:pPr marL="548640" indent="-411480" algn="ctr" fontAlgn="auto">
              <a:spcBef>
                <a:spcPct val="20000"/>
              </a:spcBef>
              <a:spcAft>
                <a:spcPts val="0"/>
              </a:spcAft>
              <a:buClr>
                <a:schemeClr val="tx1">
                  <a:shade val="95000"/>
                </a:schemeClr>
              </a:buClr>
              <a:buSzPct val="65000"/>
              <a:buFont typeface="Wingdings 2"/>
              <a:buNone/>
              <a:defRPr/>
            </a:pPr>
            <a:r>
              <a:rPr lang="ru-RU" sz="2800" dirty="0">
                <a:solidFill>
                  <a:srgbClr val="FFFF99"/>
                </a:solidFill>
                <a:latin typeface="+mn-lt"/>
              </a:rPr>
              <a:t>В.И. Болдин</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p:cNvSpPr>
          <p:nvPr>
            <p:ph idx="1"/>
          </p:nvPr>
        </p:nvSpPr>
        <p:spPr>
          <a:xfrm>
            <a:off x="457200" y="620713"/>
            <a:ext cx="8362950" cy="5505450"/>
          </a:xfrm>
        </p:spPr>
        <p:txBody>
          <a:bodyPr/>
          <a:lstStyle/>
          <a:p>
            <a:pPr algn="just">
              <a:buFont typeface="Wingdings 2" pitchFamily="18" charset="2"/>
              <a:buNone/>
            </a:pPr>
            <a:r>
              <a:rPr lang="ru-RU" sz="2600" smtClean="0"/>
              <a:t>       Когда наступление немецких войск натолкнулось на героическую оборону города оружейников, противник решил обойти Тулу с юго-востока, заняв угольные районы, включая город Донской. На рубеже обороны Ильинка — Федоровка — Смородино мужественно сражались воины-сибиряки 239-й стрелковой дивизии полковника Г. О. Мартиросяна. Они находились ранее в резерве Ставки Верховного главнокомандования и были переданы в самый напряженный момент битвы под Москвой в распоряжение Западного фронта.</a:t>
            </a:r>
          </a:p>
          <a:p>
            <a:pPr algn="just">
              <a:buFont typeface="Wingdings 2" pitchFamily="18" charset="2"/>
              <a:buNone/>
            </a:pPr>
            <a:endParaRPr lang="ru-RU" sz="260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1053</TotalTime>
  <Words>3168</Words>
  <Application>Microsoft Office PowerPoint</Application>
  <PresentationFormat>Экран (4:3)</PresentationFormat>
  <Paragraphs>175</Paragraphs>
  <Slides>34</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Бумажная</vt:lpstr>
      <vt:lpstr>Слайд 1</vt:lpstr>
      <vt:lpstr>Слайд 2</vt:lpstr>
      <vt:lpstr>22 октября 1941 г. – создание Тульского городского комитета обороны</vt:lpstr>
      <vt:lpstr>Слайд 4</vt:lpstr>
      <vt:lpstr>23 октября</vt:lpstr>
      <vt:lpstr>Слайд 6</vt:lpstr>
      <vt:lpstr>Тульская оборонительная операция (24 октября – 5 декабря 1941 г.)</vt:lpstr>
      <vt:lpstr>50-я  армия</vt:lpstr>
      <vt:lpstr>Слайд 9</vt:lpstr>
      <vt:lpstr>  239 - я стрелковая дивизия</vt:lpstr>
      <vt:lpstr>Слайд 11</vt:lpstr>
      <vt:lpstr>    Гейнц Вильгельм Гудериан  (1888-1954)</vt:lpstr>
      <vt:lpstr>Слайд 13</vt:lpstr>
      <vt:lpstr>Слайд 14</vt:lpstr>
      <vt:lpstr>Слайд 15</vt:lpstr>
      <vt:lpstr>Слайд 16</vt:lpstr>
      <vt:lpstr>Слайд 17</vt:lpstr>
      <vt:lpstr>Слайд 18</vt:lpstr>
      <vt:lpstr>Слайд 19</vt:lpstr>
      <vt:lpstr>Слайд 20</vt:lpstr>
      <vt:lpstr>Слайд 21</vt:lpstr>
      <vt:lpstr>Тульская наступательная операция  (6 – 16 декабря 1941 г.)</vt:lpstr>
      <vt:lpstr>Слайд 23</vt:lpstr>
      <vt:lpstr>328 –я стрелковая дивизия</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оборона Тулы           </dc:title>
  <dc:creator>Ирина</dc:creator>
  <cp:lastModifiedBy>User</cp:lastModifiedBy>
  <cp:revision>93</cp:revision>
  <dcterms:created xsi:type="dcterms:W3CDTF">2009-12-02T08:44:43Z</dcterms:created>
  <dcterms:modified xsi:type="dcterms:W3CDTF">2022-03-27T17:03:04Z</dcterms:modified>
</cp:coreProperties>
</file>