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D04C8"/>
    <a:srgbClr val="C5F0FF"/>
    <a:srgbClr val="93E3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AE4CE0-2B70-4253-BA50-AC58EE22AB6F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DB989F-F047-4C99-BA85-4F1D5312C51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DB989F-F047-4C99-BA85-4F1D5312C513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24EA9-4E96-422A-AD36-FC156D065FF7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FC547-2703-405A-9C59-9B6B339444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24EA9-4E96-422A-AD36-FC156D065FF7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FC547-2703-405A-9C59-9B6B339444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24EA9-4E96-422A-AD36-FC156D065FF7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FC547-2703-405A-9C59-9B6B339444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24EA9-4E96-422A-AD36-FC156D065FF7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FC547-2703-405A-9C59-9B6B339444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24EA9-4E96-422A-AD36-FC156D065FF7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FC547-2703-405A-9C59-9B6B339444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24EA9-4E96-422A-AD36-FC156D065FF7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FC547-2703-405A-9C59-9B6B339444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24EA9-4E96-422A-AD36-FC156D065FF7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FC547-2703-405A-9C59-9B6B339444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24EA9-4E96-422A-AD36-FC156D065FF7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FC547-2703-405A-9C59-9B6B339444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24EA9-4E96-422A-AD36-FC156D065FF7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FC547-2703-405A-9C59-9B6B339444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24EA9-4E96-422A-AD36-FC156D065FF7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FC547-2703-405A-9C59-9B6B339444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24EA9-4E96-422A-AD36-FC156D065FF7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FC547-2703-405A-9C59-9B6B339444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E24EA9-4E96-422A-AD36-FC156D065FF7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8FC547-2703-405A-9C59-9B6B339444E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5F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1285860"/>
            <a:ext cx="7772400" cy="3214710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0D04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b="1" dirty="0" smtClean="0">
                <a:solidFill>
                  <a:srgbClr val="0D04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портивная семья: </a:t>
            </a:r>
            <a:br>
              <a:rPr lang="ru-RU" b="1" dirty="0" smtClean="0">
                <a:solidFill>
                  <a:srgbClr val="0D04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D04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польза совместных тренировок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3643306" y="5214950"/>
            <a:ext cx="4714908" cy="1066792"/>
          </a:xfrm>
        </p:spPr>
        <p:txBody>
          <a:bodyPr>
            <a:normAutofit fontScale="92500"/>
          </a:bodyPr>
          <a:lstStyle/>
          <a:p>
            <a:pPr algn="l"/>
            <a:r>
              <a:rPr lang="ru-RU" sz="1600" dirty="0" smtClean="0">
                <a:solidFill>
                  <a:srgbClr val="0D04C8"/>
                </a:solidFill>
                <a:latin typeface="Times New Roman" pitchFamily="18" charset="0"/>
                <a:cs typeface="Times New Roman" pitchFamily="18" charset="0"/>
              </a:rPr>
              <a:t>Инструктор по физической культуре </a:t>
            </a:r>
          </a:p>
          <a:p>
            <a:pPr algn="l"/>
            <a:r>
              <a:rPr lang="ru-RU" sz="1600" dirty="0" smtClean="0">
                <a:solidFill>
                  <a:srgbClr val="0D04C8"/>
                </a:solidFill>
                <a:latin typeface="Times New Roman" pitchFamily="18" charset="0"/>
                <a:cs typeface="Times New Roman" pitchFamily="18" charset="0"/>
              </a:rPr>
              <a:t>ГБДОУ  детского сада № 2 </a:t>
            </a:r>
            <a:r>
              <a:rPr lang="ru-RU" sz="1600" dirty="0" err="1" smtClean="0">
                <a:solidFill>
                  <a:srgbClr val="0D04C8"/>
                </a:solidFill>
                <a:latin typeface="Times New Roman" pitchFamily="18" charset="0"/>
                <a:cs typeface="Times New Roman" pitchFamily="18" charset="0"/>
              </a:rPr>
              <a:t>Колпинского</a:t>
            </a:r>
            <a:r>
              <a:rPr lang="ru-RU" sz="1600" dirty="0" smtClean="0">
                <a:solidFill>
                  <a:srgbClr val="0D04C8"/>
                </a:solidFill>
                <a:latin typeface="Times New Roman" pitchFamily="18" charset="0"/>
                <a:cs typeface="Times New Roman" pitchFamily="18" charset="0"/>
              </a:rPr>
              <a:t> района СПб</a:t>
            </a:r>
          </a:p>
          <a:p>
            <a:pPr algn="l"/>
            <a:r>
              <a:rPr lang="ru-RU" sz="1600" dirty="0" smtClean="0">
                <a:solidFill>
                  <a:srgbClr val="0D04C8"/>
                </a:solidFill>
                <a:latin typeface="Times New Roman" pitchFamily="18" charset="0"/>
                <a:cs typeface="Times New Roman" pitchFamily="18" charset="0"/>
              </a:rPr>
              <a:t> Семенова Е.В. </a:t>
            </a:r>
            <a:endParaRPr lang="ru-RU" sz="1600" dirty="0">
              <a:solidFill>
                <a:srgbClr val="0D04C8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https://cloudstatic.eva.ru/eva/180000-190000/187524/contest/427896100000250.jpg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0" y="142852"/>
            <a:ext cx="2786050" cy="207170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http://detsad73.odinedu.ru/assets/img/detsad73/6087___1.jpg"/>
          <p:cNvPicPr/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43702" y="3429000"/>
            <a:ext cx="2172525" cy="1672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3E3FF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D04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Какие виды семейного спорта сущест</a:t>
            </a:r>
            <a:r>
              <a:rPr lang="ru-RU" sz="2000" b="1" dirty="0" smtClean="0">
                <a:solidFill>
                  <a:srgbClr val="0D04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вуют</a:t>
            </a:r>
            <a:endParaRPr lang="ru-RU" sz="2000" b="1" dirty="0">
              <a:solidFill>
                <a:srgbClr val="0D04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1472" y="1571612"/>
            <a:ext cx="8001056" cy="41703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0D04C8"/>
                </a:solidFill>
                <a:latin typeface="Times New Roman" pitchFamily="18" charset="0"/>
                <a:cs typeface="Times New Roman" pitchFamily="18" charset="0"/>
              </a:rPr>
              <a:t>Ролики</a:t>
            </a:r>
            <a:r>
              <a:rPr lang="ru-RU" b="1" dirty="0" smtClean="0">
                <a:solidFill>
                  <a:srgbClr val="0D04C8"/>
                </a:solidFill>
                <a:latin typeface="Times New Roman" pitchFamily="18" charset="0"/>
                <a:cs typeface="Times New Roman" pitchFamily="18" charset="0"/>
              </a:rPr>
              <a:t> —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отличное занятие для всей семьи в теплое время года, но,  не стоит забывать о </a:t>
            </a:r>
            <a:r>
              <a:rPr lang="ru-RU" sz="2000" b="1" dirty="0" smtClean="0">
                <a:solidFill>
                  <a:srgbClr val="0D04C8"/>
                </a:solidFill>
                <a:latin typeface="Times New Roman" pitchFamily="18" charset="0"/>
                <a:cs typeface="Times New Roman" pitchFamily="18" charset="0"/>
              </a:rPr>
              <a:t>мерах безопасности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Aft>
                <a:spcPts val="1200"/>
              </a:spcAf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Существуют определенные </a:t>
            </a:r>
            <a:r>
              <a:rPr lang="ru-RU" sz="2000" b="1" dirty="0" smtClean="0">
                <a:solidFill>
                  <a:srgbClr val="0D04C8"/>
                </a:solidFill>
                <a:latin typeface="Times New Roman" pitchFamily="18" charset="0"/>
                <a:cs typeface="Times New Roman" pitchFamily="18" charset="0"/>
              </a:rPr>
              <a:t>правила</a:t>
            </a:r>
            <a:r>
              <a:rPr lang="ru-RU" b="1" dirty="0" smtClean="0">
                <a:solidFill>
                  <a:srgbClr val="0D04C8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При катании не забывать надевать защитное снаряжение, особенно шлем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Никогда не кататься на проезжей части дороги 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Кататься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строго в отведённых для этого местах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Дети до 10 лет должны кататься в присутствии родителей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 пересечении проезжей части держать детей за руку</a:t>
            </a:r>
          </a:p>
          <a:p>
            <a:pPr algn="just">
              <a:spcBef>
                <a:spcPts val="0"/>
              </a:spcBef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 пытаться сразу освоить сложные трюки, для этого 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нужно время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User\Desktop\ролики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4643446"/>
            <a:ext cx="2571768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3E3FF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D04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Велосипедные прогулки</a:t>
            </a:r>
            <a:endParaRPr lang="ru-RU" sz="2400" b="1" dirty="0">
              <a:solidFill>
                <a:srgbClr val="0D04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000108"/>
            <a:ext cx="8229600" cy="535785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b="1" dirty="0" smtClean="0">
                <a:solidFill>
                  <a:srgbClr val="0D04C8"/>
                </a:solidFill>
                <a:latin typeface="Times New Roman" pitchFamily="18" charset="0"/>
                <a:cs typeface="Times New Roman" pitchFamily="18" charset="0"/>
              </a:rPr>
              <a:t>Катание </a:t>
            </a:r>
            <a:r>
              <a:rPr lang="ru-RU" sz="2000" b="1" dirty="0">
                <a:solidFill>
                  <a:srgbClr val="0D04C8"/>
                </a:solidFill>
                <a:latin typeface="Times New Roman" pitchFamily="18" charset="0"/>
                <a:cs typeface="Times New Roman" pitchFamily="18" charset="0"/>
              </a:rPr>
              <a:t>на велосипеде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отличная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кардиотренировка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которая подарит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массу положительных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эмоций.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Возможно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что велосипед быстро станет любимым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средством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передвижения для всей семьи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 fontAlgn="base">
              <a:buNone/>
            </a:pPr>
            <a:r>
              <a:rPr lang="ru-RU" sz="1800" b="1" i="1" dirty="0" smtClean="0">
                <a:solidFill>
                  <a:srgbClr val="0D04C8"/>
                </a:solidFill>
                <a:latin typeface="Times New Roman" pitchFamily="18" charset="0"/>
                <a:cs typeface="Times New Roman" pitchFamily="18" charset="0"/>
              </a:rPr>
              <a:t>Помним </a:t>
            </a:r>
            <a:r>
              <a:rPr lang="ru-RU" sz="1800" b="1" i="1" dirty="0">
                <a:solidFill>
                  <a:srgbClr val="0D04C8"/>
                </a:solidFill>
                <a:latin typeface="Times New Roman" pitchFamily="18" charset="0"/>
                <a:cs typeface="Times New Roman" pitchFamily="18" charset="0"/>
              </a:rPr>
              <a:t>о безопасности</a:t>
            </a:r>
            <a:r>
              <a:rPr lang="ru-RU" sz="1600" b="1" i="1" dirty="0">
                <a:solidFill>
                  <a:srgbClr val="0D04C8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r>
              <a:rPr lang="ru-RU" sz="1600" dirty="0">
                <a:solidFill>
                  <a:srgbClr val="0D04C8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dirty="0" smtClean="0">
              <a:solidFill>
                <a:srgbClr val="0D04C8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base"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fontAlgn="base"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ru-RU" sz="1600" b="1" dirty="0" smtClean="0">
                <a:solidFill>
                  <a:srgbClr val="0D04C8"/>
                </a:solidFill>
                <a:latin typeface="Times New Roman" pitchFamily="18" charset="0"/>
                <a:cs typeface="Times New Roman" pitchFamily="18" charset="0"/>
              </a:rPr>
              <a:t>Простые </a:t>
            </a:r>
            <a:r>
              <a:rPr lang="ru-RU" sz="1600" b="1" dirty="0">
                <a:solidFill>
                  <a:srgbClr val="0D04C8"/>
                </a:solidFill>
                <a:latin typeface="Times New Roman" pitchFamily="18" charset="0"/>
                <a:cs typeface="Times New Roman" pitchFamily="18" charset="0"/>
              </a:rPr>
              <a:t>советы при покупке средств защиты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Каждый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родитель должен усвоить главное 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правило: </a:t>
            </a:r>
          </a:p>
          <a:p>
            <a:pPr algn="just">
              <a:buNone/>
            </a:pPr>
            <a:r>
              <a:rPr lang="ru-RU" sz="1600" b="1" i="1" dirty="0" smtClean="0">
                <a:solidFill>
                  <a:srgbClr val="0D04C8"/>
                </a:solidFill>
                <a:latin typeface="Times New Roman" pitchFamily="18" charset="0"/>
                <a:cs typeface="Times New Roman" pitchFamily="18" charset="0"/>
              </a:rPr>
              <a:t>купил </a:t>
            </a:r>
            <a:r>
              <a:rPr lang="ru-RU" sz="1600" b="1" i="1" dirty="0">
                <a:solidFill>
                  <a:srgbClr val="0D04C8"/>
                </a:solidFill>
                <a:latin typeface="Times New Roman" pitchFamily="18" charset="0"/>
                <a:cs typeface="Times New Roman" pitchFamily="18" charset="0"/>
              </a:rPr>
              <a:t>ребёнку ролики или велосипед — не забудь и о детском </a:t>
            </a:r>
            <a:r>
              <a:rPr lang="ru-RU" sz="1600" b="1" i="1" dirty="0" err="1">
                <a:solidFill>
                  <a:srgbClr val="0D04C8"/>
                </a:solidFill>
                <a:latin typeface="Times New Roman" pitchFamily="18" charset="0"/>
                <a:cs typeface="Times New Roman" pitchFamily="18" charset="0"/>
              </a:rPr>
              <a:t>велошлеме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16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статистике, он на 88 % снижает риск получения травм головы.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600" b="1" u="sng" dirty="0" smtClean="0">
                <a:solidFill>
                  <a:srgbClr val="0D04C8"/>
                </a:solidFill>
                <a:latin typeface="Times New Roman" pitchFamily="18" charset="0"/>
                <a:cs typeface="Times New Roman" pitchFamily="18" charset="0"/>
              </a:rPr>
              <a:t>При выборе шлема надо учитывать </a:t>
            </a:r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	-размер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	-цвет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	-вес шлема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	-качество материала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	-застёжку</a:t>
            </a:r>
          </a:p>
          <a:p>
            <a:pPr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Рисунок 3" descr="https://samara.giroskuter-spb-shop.ru/wa-data/public/shop/products/80/32/3280/images/2843/2843.750x0.jpg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29322" y="4572008"/>
            <a:ext cx="1690691" cy="1476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motocarrello.ru/wp-content/uploads/images/stories/velosiped/39/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12" y="1000108"/>
            <a:ext cx="2571768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3E3FF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Правила безопасного поведения на водоеме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72264" y="4786322"/>
            <a:ext cx="2223054" cy="169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50006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D04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Плавание в открытых водоёмах. Учим ребенка плавать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85794"/>
            <a:ext cx="8258204" cy="5643602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Плавание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благотворно влияет на организм в целом, развивает опорно-двигательный и вестибулярный аппарат, координацию, легкие и сердечнососудистую систему.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Дети до 6 лет находятся в воде и делают упражнения на глубине по пояс (от их роста),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дети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6-10 лет  – по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грудь.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Упражнения следует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проводить по направлению к берегу, а не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наоборот.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Когда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ребенок уверенно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держится 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 воде и хорошо плавает, можно устраивать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заплывы</a:t>
            </a:r>
          </a:p>
          <a:p>
            <a:pPr algn="just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на перегонки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 родителями, но соблюдая все правила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600" b="1" i="1" dirty="0">
                <a:solidFill>
                  <a:srgbClr val="0D04C8"/>
                </a:solidFill>
                <a:latin typeface="Times New Roman" pitchFamily="18" charset="0"/>
                <a:cs typeface="Times New Roman" pitchFamily="18" charset="0"/>
              </a:rPr>
              <a:t>Чтобы плавание было полезным и интересным занятием, необходимо взрослым соблюдать правила поведения на воде и познакомить с ними детей</a:t>
            </a:r>
            <a:r>
              <a:rPr lang="ru-RU" sz="1600" b="1" i="1" dirty="0" smtClean="0">
                <a:solidFill>
                  <a:srgbClr val="0D04C8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ru-RU" sz="1600" b="1" dirty="0" smtClean="0">
                <a:solidFill>
                  <a:srgbClr val="0D04C8"/>
                </a:solidFill>
                <a:latin typeface="Times New Roman" pitchFamily="18" charset="0"/>
                <a:cs typeface="Times New Roman" pitchFamily="18" charset="0"/>
              </a:rPr>
              <a:t>Правила </a:t>
            </a:r>
            <a:r>
              <a:rPr lang="ru-RU" sz="1600" b="1" dirty="0">
                <a:solidFill>
                  <a:srgbClr val="0D04C8"/>
                </a:solidFill>
                <a:latin typeface="Times New Roman" pitchFamily="18" charset="0"/>
                <a:cs typeface="Times New Roman" pitchFamily="18" charset="0"/>
              </a:rPr>
              <a:t>безопасного поведения на воде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Не отпускать детей одних купаться в водоёмы, всегда плыть рядом с ними.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Купаться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только в специально оборудованных местах.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Не нырять в незнакомых местах.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Не заплывать за буйки.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Не хватать друг друга за руки и ноги во время игр на воде.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Не умеющим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плавать,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купаться только в специально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оборудованных местах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глубиной не более 1,2 метра.</a:t>
            </a: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3E3FF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IMG_53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0826" y="4857760"/>
            <a:ext cx="2428892" cy="178595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96842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solidFill>
                  <a:srgbClr val="0D04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Лыжные прогулки</a:t>
            </a:r>
            <a:r>
              <a:rPr lang="ru-RU" sz="2000" b="1" dirty="0" smtClean="0">
                <a:solidFill>
                  <a:srgbClr val="0D04C8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solidFill>
                <a:srgbClr val="0D04C8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28596" y="857232"/>
            <a:ext cx="8429684" cy="571504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			Семейные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лыжные прогулки в парках, или лыжные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походы возможны, 			если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есть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	уже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хорошая лыжная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подготовка, но не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стоит забывать о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ru-RU" sz="1600" b="1" dirty="0" smtClean="0">
                <a:solidFill>
                  <a:srgbClr val="0D04C8"/>
                </a:solidFill>
                <a:latin typeface="Times New Roman" pitchFamily="18" charset="0"/>
                <a:cs typeface="Times New Roman" pitchFamily="18" charset="0"/>
              </a:rPr>
              <a:t>безопасности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			Перед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тем как идти с детьми кататься на лыжах, необходимо вспомнить несколько  </a:t>
            </a:r>
            <a:r>
              <a:rPr lang="ru-RU" sz="1600" b="1" dirty="0">
                <a:solidFill>
                  <a:srgbClr val="0D04C8"/>
                </a:solidFill>
                <a:latin typeface="Times New Roman" pitchFamily="18" charset="0"/>
                <a:cs typeface="Times New Roman" pitchFamily="18" charset="0"/>
              </a:rPr>
              <a:t>правил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Лыжи подбираются по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росту ребенка  и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находятся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исправном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состоянии.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Крепления отрегулированы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так, чтобы можно было без посторонней помощи прикреплять лыжи к лыжным ботинкам.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Палки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подобранные по росту, должны иметь наконечник, кольцо и регулируемой длины ремень для кисти руки.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Лыжные ботинки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подобраны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 размеру: тесная или очень свободная обувь может привести к потертостям или травме.</a:t>
            </a:r>
          </a:p>
          <a:p>
            <a:pPr algn="just">
              <a:spcBef>
                <a:spcPts val="0"/>
              </a:spcBef>
              <a:buFont typeface="Wingdings" pitchFamily="2" charset="2"/>
              <a:buChar char="Ø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Одежда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должна защищать от холода и ветра, быть легкой,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0"/>
              </a:spcBef>
              <a:spcAft>
                <a:spcPts val="1200"/>
              </a:spcAft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	удобной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spcBef>
                <a:spcPts val="0"/>
              </a:spcBef>
              <a:buFont typeface="Wingdings" pitchFamily="2" charset="2"/>
              <a:buChar char="Ø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передвижении на лыжах дети должны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находиться</a:t>
            </a:r>
          </a:p>
          <a:p>
            <a:pPr algn="just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впереди взрослого.</a:t>
            </a:r>
          </a:p>
          <a:p>
            <a:pPr>
              <a:lnSpc>
                <a:spcPct val="150000"/>
              </a:lnSpc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User\Desktop\IMG_5382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71414"/>
            <a:ext cx="1928826" cy="19288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3E3FF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  <a:buNone/>
            </a:pP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1700" b="1" u="sng" dirty="0" smtClean="0">
                <a:solidFill>
                  <a:srgbClr val="0D04C8"/>
                </a:solidFill>
                <a:latin typeface="Times New Roman" pitchFamily="18" charset="0"/>
                <a:cs typeface="Times New Roman" pitchFamily="18" charset="0"/>
              </a:rPr>
              <a:t>Необходимо научить детей</a:t>
            </a:r>
            <a:r>
              <a:rPr lang="ru-RU" sz="1700" u="sng" dirty="0" smtClean="0">
                <a:solidFill>
                  <a:srgbClr val="0D04C8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>
              <a:spcBef>
                <a:spcPts val="600"/>
              </a:spcBef>
              <a:buFont typeface="Wingdings" pitchFamily="2" charset="2"/>
              <a:buChar char="Ø"/>
            </a:pP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Правильно падать при спуске с горки: приседая, падать на бок (обязательно держа при этом палки сзади).</a:t>
            </a:r>
          </a:p>
          <a:p>
            <a:pPr algn="just">
              <a:spcBef>
                <a:spcPts val="600"/>
              </a:spcBef>
              <a:buFont typeface="Wingdings" pitchFamily="2" charset="2"/>
              <a:buChar char="Ø"/>
            </a:pP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Не пересекать лыжню, по которой передвигаются спускающиеся со склона лыжники.</a:t>
            </a:r>
          </a:p>
          <a:p>
            <a:pPr algn="just">
              <a:spcBef>
                <a:spcPts val="600"/>
              </a:spcBef>
              <a:buFont typeface="Wingdings" pitchFamily="2" charset="2"/>
              <a:buChar char="Ø"/>
            </a:pP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Не прыгать с трамплина: для этого нужны специальная подготовка и прыжковые лыжи.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Родителям - следить за внешними проявлениями на коже (покраснения лица или рук). При потере чувствительности кожи ушей, носа, щёк, следует немедленно сделать растирание (сухой рукой, а не снегом, так как в последнем случае можно повредить кожу и занести инфекцию).</a:t>
            </a:r>
          </a:p>
          <a:p>
            <a:pPr algn="just">
              <a:spcBef>
                <a:spcPts val="0"/>
              </a:spcBef>
              <a:buFont typeface="Wingdings" pitchFamily="2" charset="2"/>
              <a:buChar char="Ø"/>
            </a:pP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Следить за тем, чтобы дети не расстегивали одежду во время движения,  лучше снять лишнюю одежду до начала лыжной прогулки.</a:t>
            </a:r>
          </a:p>
          <a:p>
            <a:pPr algn="just">
              <a:spcBef>
                <a:spcPts val="0"/>
              </a:spcBef>
              <a:buFont typeface="Wingdings" pitchFamily="2" charset="2"/>
              <a:buChar char="Ø"/>
            </a:pP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Сразу после лыжных прогулок  не пить холодную воду, чтобы не заболело горло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s://avatars.mds.yandex.net/get-districts/750923/2a0000016dfc30bf10fe18bc476c73ecdd81/optimize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3636" y="4786322"/>
            <a:ext cx="2357454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3E3FF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D:\Documents and Settings\Вова\Мои документы\картинки-зима\depositphotos_37278561-Children-skating.jpg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4282" y="142852"/>
            <a:ext cx="1857356" cy="1785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9718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0D04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Катание на коньках</a:t>
            </a:r>
            <a:endParaRPr lang="ru-RU" sz="2400" b="1" dirty="0">
              <a:solidFill>
                <a:srgbClr val="0D04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786478"/>
          </a:xfrm>
        </p:spPr>
        <p:txBody>
          <a:bodyPr>
            <a:normAutofit fontScale="25000" lnSpcReduction="20000"/>
          </a:bodyPr>
          <a:lstStyle/>
          <a:p>
            <a:pPr fontAlgn="base"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ru-RU" sz="6400" b="1" dirty="0" smtClean="0">
                <a:solidFill>
                  <a:srgbClr val="0D04C8"/>
                </a:solidFill>
                <a:latin typeface="Times New Roman" pitchFamily="18" charset="0"/>
                <a:cs typeface="Times New Roman" pitchFamily="18" charset="0"/>
              </a:rPr>
              <a:t>Катание на коньках</a:t>
            </a:r>
            <a:r>
              <a:rPr lang="ru-RU" sz="6400" dirty="0" smtClean="0">
                <a:solidFill>
                  <a:srgbClr val="0D04C8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не только приносит массу удовольствия, но 		тренирует координацию движений и закаляет организм.</a:t>
            </a:r>
            <a:endParaRPr lang="ru-RU" sz="5600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buNone/>
            </a:pPr>
            <a:endParaRPr lang="ru-RU" sz="5600" dirty="0" smtClean="0">
              <a:latin typeface="Times New Roman" pitchFamily="18" charset="0"/>
              <a:cs typeface="Times New Roman" pitchFamily="18" charset="0"/>
            </a:endParaRPr>
          </a:p>
          <a:p>
            <a:pPr lvl="4">
              <a:buNone/>
            </a:pPr>
            <a:r>
              <a:rPr lang="ru-RU" sz="6400" b="1" dirty="0" smtClean="0">
                <a:solidFill>
                  <a:srgbClr val="0D04C8"/>
                </a:solidFill>
                <a:latin typeface="Times New Roman" pitchFamily="18" charset="0"/>
                <a:cs typeface="Times New Roman" pitchFamily="18" charset="0"/>
              </a:rPr>
              <a:t>Правила безопасности при катании на коньках:</a:t>
            </a:r>
          </a:p>
          <a:p>
            <a:pPr lvl="4">
              <a:buNone/>
            </a:pPr>
            <a:endParaRPr lang="ru-RU" sz="5600" b="1" dirty="0" smtClean="0">
              <a:latin typeface="Times New Roman" pitchFamily="18" charset="0"/>
              <a:cs typeface="Times New Roman" pitchFamily="18" charset="0"/>
            </a:endParaRPr>
          </a:p>
          <a:p>
            <a:pPr lvl="4">
              <a:buNone/>
            </a:pPr>
            <a:endParaRPr lang="ru-RU" sz="5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Если каток находиться на открытом воздухе стоит позаботиться о тепле и комфорте во время катания. Одежда должна быть удобной, теплой, но не тяжелой. Толстые штаны помогут защитить малыша во время падений.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  Длинные волосы лучше завязать или заплести так, чтобы они не выбивались из-под шапки и не лезли в глаза во время движения.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  Если коньки фигурные, стоит выбрать утепленную модель, или ботинки, в которые можно одеть дополнительные теплые носки.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  Необходимо крепко шнуровать или застегивать коньки. Нога не должна двигаться в ботинке или быть пережатой. В противном случае падений не избежать.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 Лезвие должно быть хорошо заточено, без трещин, зазубрин и других видимых повреждений кромки. Это обезопасит ребенка от частых падений и растяжения связок.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  Для самых маленьких и начинающих лучше выбрать коньки с двойным лезвием,  дети будут стоять увереннее.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  Лучше одеть ребенку дополнительную защиту: наколенники, шлем, налокотники и др.</a:t>
            </a:r>
          </a:p>
          <a:p>
            <a:pPr>
              <a:buNone/>
            </a:pP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lvl="1">
              <a:buNone/>
            </a:pPr>
            <a:endParaRPr lang="ru-RU" sz="5600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buNone/>
            </a:pPr>
            <a:endParaRPr lang="ru-RU" sz="5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3E3FF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285728"/>
            <a:ext cx="8401080" cy="6143668"/>
          </a:xfrm>
        </p:spPr>
        <p:txBody>
          <a:bodyPr>
            <a:normAutofit fontScale="32500" lnSpcReduction="20000"/>
          </a:bodyPr>
          <a:lstStyle/>
          <a:p>
            <a:pPr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Выходить на каток стоит не спеша, держа ребенка за руку или  </a:t>
            </a: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	придерживаясь за бортик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Важно научить малыша скользить по льду, а не бежать. 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	Первое время, держите его за руки, сначала за обе руки, затем за одну. 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	Можно дать ему санки со спинкой, за которую ребёнок будет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	держаться сам и скользить.</a:t>
            </a: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При катании на коньках важно правильно держать осанку, развести руки и немного согнуть коленки. Такие действия помогут держать равновесие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Нужно научить малыша правильно падать (на бок с перекатом, 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	вперед - на всю поверхность колена и бедра, немного согнув при этом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	руки). Голову  направлять в противоположную сторону от места падения. Если ребенок валиться назад, ему нужно нагнуться вперед и прижать голову к груди.  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Во время падения не направлять лезвие на катающихся рядом людей. Это может травмировать как окружающих, так и самого ребенка</a:t>
            </a: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Не стоит резко останавливаться, кататься слишком быстро, делать сложные элементы при большом количестве людей на катке. Просто стоять на льду тоже не нужно, ребенка может сбить кто-то из катающихся.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ru-RU" sz="4900" b="1" dirty="0" smtClean="0">
                <a:latin typeface="Times New Roman" pitchFamily="18" charset="0"/>
                <a:cs typeface="Times New Roman" pitchFamily="18" charset="0"/>
              </a:rPr>
              <a:t>Нельзя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b="1" dirty="0" smtClean="0">
                <a:latin typeface="Times New Roman" pitchFamily="18" charset="0"/>
                <a:cs typeface="Times New Roman" pitchFamily="18" charset="0"/>
              </a:rPr>
              <a:t>оставлять ребёнка  одного, необходимо всегда страховать, находясь рядом.</a:t>
            </a: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pic>
        <p:nvPicPr>
          <p:cNvPr id="4" name="Рисунок 3" descr="https://xn--80aamepirkilip0p.xn--p1ai/wp-content/uploads/2016/10/kogda_stavit_na_konki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16" y="500042"/>
            <a:ext cx="2071702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3E3FF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840435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  <a:buNone/>
            </a:pP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   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Необходимо объяснить ребенку, что смотреть нужно туда, куда едешь. Это обезопасит от столкновения с бортиком катка и другими участниками развлечения.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   Двигаться нужно по направлению потока людей. Обычно катаются против часовой стрелки.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Если не удалось избежать падения, стоит сразу поднять малыша или помочь ему встать. Дети, которые долго засиживаются на холодном льду, могут получить обморожение и травмы от катающихся рядом людей 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Во время катания на катке ребенок вспотеет. Желательно переодеть его в сухую одежду в специально отведенном помещении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 дать тёплое питьё.</a:t>
            </a:r>
          </a:p>
          <a:p>
            <a:pPr>
              <a:lnSpc>
                <a:spcPct val="120000"/>
              </a:lnSpc>
              <a:buNone/>
            </a:pPr>
            <a:endParaRPr lang="ru-RU" sz="25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D:\Documents and Settings\Вова\Мои документы\картинки-зима\b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86116" y="3762378"/>
            <a:ext cx="1785950" cy="23812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3E3FF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143668"/>
          </a:xfrm>
        </p:spPr>
        <p:txBody>
          <a:bodyPr/>
          <a:lstStyle/>
          <a:p>
            <a:pPr algn="ctr">
              <a:buNone/>
            </a:pPr>
            <a:r>
              <a:rPr lang="ru-RU" b="1" dirty="0" smtClean="0"/>
              <a:t> </a:t>
            </a:r>
            <a:r>
              <a:rPr lang="ru-RU" sz="2800" b="1" dirty="0" smtClean="0">
                <a:solidFill>
                  <a:srgbClr val="0D04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Уважаемые взрослые!</a:t>
            </a:r>
          </a:p>
          <a:p>
            <a:pPr algn="ctr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2800" b="1" dirty="0" smtClean="0">
                <a:solidFill>
                  <a:srgbClr val="0D04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Помните,</a:t>
            </a:r>
          </a:p>
          <a:p>
            <a:pPr algn="ctr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2800" b="1" dirty="0" smtClean="0">
                <a:solidFill>
                  <a:srgbClr val="0D04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находясь вместе с ребенком,</a:t>
            </a:r>
          </a:p>
          <a:p>
            <a:pPr algn="ctr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2800" b="1" dirty="0" smtClean="0">
                <a:solidFill>
                  <a:srgbClr val="0D04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всегда и везде соблюдайте правила.</a:t>
            </a:r>
            <a:endParaRPr lang="ru-RU" sz="2800" dirty="0" smtClean="0">
              <a:solidFill>
                <a:srgbClr val="0D04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800" b="1" dirty="0" smtClean="0">
                <a:solidFill>
                  <a:srgbClr val="0D04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Ведь  вы для него -  пример!</a:t>
            </a:r>
          </a:p>
          <a:p>
            <a:pPr algn="ctr">
              <a:buNone/>
            </a:pP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/>
          </a:p>
        </p:txBody>
      </p:sp>
      <p:pic>
        <p:nvPicPr>
          <p:cNvPr id="4" name="Рисунок 3" descr="C:\Users\User\Desktop\Плакаты ЗОЖ\Красивые-картинки-Здоровый-образ-жизни-для-детского-сада-1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3143248"/>
            <a:ext cx="4572032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597</TotalTime>
  <Words>208</Words>
  <Application>Microsoft Office PowerPoint</Application>
  <PresentationFormat>Экран (4:3)</PresentationFormat>
  <Paragraphs>110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Спортивная семья:  польза совместных тренировок</vt:lpstr>
      <vt:lpstr>Какие виды семейного спорта существуют</vt:lpstr>
      <vt:lpstr>Велосипедные прогулки</vt:lpstr>
      <vt:lpstr>Плавание в открытых водоёмах. Учим ребенка плавать.</vt:lpstr>
      <vt:lpstr>Лыжные прогулки.</vt:lpstr>
      <vt:lpstr>Слайд 6</vt:lpstr>
      <vt:lpstr>Катание на коньках</vt:lpstr>
      <vt:lpstr>Слайд 8</vt:lpstr>
      <vt:lpstr>Слайд 9</vt:lpstr>
      <vt:lpstr>Слайд 10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Спортивная семья: польза совместных тренировок.</dc:title>
  <dc:creator>Пользователь</dc:creator>
  <cp:lastModifiedBy>Пользователь Windows</cp:lastModifiedBy>
  <cp:revision>56</cp:revision>
  <dcterms:created xsi:type="dcterms:W3CDTF">2020-12-07T14:05:59Z</dcterms:created>
  <dcterms:modified xsi:type="dcterms:W3CDTF">2020-12-09T13:31:16Z</dcterms:modified>
</cp:coreProperties>
</file>