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8" r:id="rId3"/>
    <p:sldId id="259" r:id="rId4"/>
    <p:sldId id="262" r:id="rId5"/>
    <p:sldId id="264" r:id="rId6"/>
    <p:sldId id="271" r:id="rId7"/>
    <p:sldId id="265" r:id="rId8"/>
    <p:sldId id="266" r:id="rId9"/>
    <p:sldId id="267" r:id="rId10"/>
    <p:sldId id="272" r:id="rId11"/>
    <p:sldId id="268" r:id="rId12"/>
    <p:sldId id="269" r:id="rId13"/>
    <p:sldId id="273" r:id="rId14"/>
    <p:sldId id="274"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Объект с подписью">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457200" y="332656"/>
            <a:ext cx="4834880" cy="579350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FD0C359-C047-498D-AB72-E08F67F1CE8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DC5C80-3908-47D8-89C5-8A8B503DF4DF}" type="datetimeFigureOut">
              <a:rPr lang="ru-RU" smtClean="0"/>
              <a:pPr/>
              <a:t>21.12.2021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D0C359-C047-498D-AB72-E08F67F1CE8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jpeg"/><Relationship Id="rId1" Type="http://schemas.openxmlformats.org/officeDocument/2006/relationships/slideLayout" Target="../slideLayouts/slideLayout8.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jpeg"/><Relationship Id="rId1" Type="http://schemas.openxmlformats.org/officeDocument/2006/relationships/slideLayout" Target="../slideLayouts/slideLayout8.xml"/><Relationship Id="rId5" Type="http://schemas.openxmlformats.org/officeDocument/2006/relationships/image" Target="../media/image24.jpeg"/><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jpeg"/><Relationship Id="rId1" Type="http://schemas.openxmlformats.org/officeDocument/2006/relationships/slideLayout" Target="../slideLayouts/slideLayout8.xml"/><Relationship Id="rId5" Type="http://schemas.openxmlformats.org/officeDocument/2006/relationships/image" Target="../media/image20.jpe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p:cNvPicPr>
            <a:picLocks noChangeAspect="1" noChangeArrowheads="1"/>
          </p:cNvPicPr>
          <p:nvPr/>
        </p:nvPicPr>
        <p:blipFill>
          <a:blip r:embed="rId2" cstate="print"/>
          <a:srcRect/>
          <a:stretch>
            <a:fillRect/>
          </a:stretch>
        </p:blipFill>
        <p:spPr bwMode="auto">
          <a:xfrm>
            <a:off x="-96838" y="-69850"/>
            <a:ext cx="9240838" cy="6927850"/>
          </a:xfrm>
          <a:prstGeom prst="rect">
            <a:avLst/>
          </a:prstGeom>
          <a:noFill/>
          <a:ln w="9525">
            <a:noFill/>
            <a:miter lim="800000"/>
            <a:headEnd/>
            <a:tailEnd/>
          </a:ln>
        </p:spPr>
      </p:pic>
      <p:sp>
        <p:nvSpPr>
          <p:cNvPr id="10243" name="Rectangle 2"/>
          <p:cNvSpPr>
            <a:spLocks noGrp="1" noChangeArrowheads="1"/>
          </p:cNvSpPr>
          <p:nvPr>
            <p:ph type="title"/>
          </p:nvPr>
        </p:nvSpPr>
        <p:spPr>
          <a:xfrm>
            <a:off x="395536" y="0"/>
            <a:ext cx="8291264" cy="1417638"/>
          </a:xfrm>
        </p:spPr>
        <p:txBody>
          <a:bodyPr>
            <a:normAutofit/>
          </a:bodyPr>
          <a:lstStyle/>
          <a:p>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ОБОСОБЛЕННОЕ СТРУКТУРНОЕ ПОДРАЗДЕЛЕНИЕ </a:t>
            </a:r>
            <a:b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«АЛЧЕВСКИЙ СТРОИТЕЛЬНЫЙ КОЛЛЕДЖ» </a:t>
            </a:r>
            <a:b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ГОСУДАРСТВЕННОГО ОБРАЗОВАТЕЛЬНОГО УЧРЕЖДЕНИЯ </a:t>
            </a:r>
            <a:r>
              <a:rPr lang="ru-RU" sz="1200" b="1" smtClean="0">
                <a:solidFill>
                  <a:schemeClr val="bg1"/>
                </a:solidFill>
                <a:effectLst>
                  <a:outerShdw blurRad="38100" dist="38100" dir="2700000" algn="tl">
                    <a:srgbClr val="000000">
                      <a:alpha val="43137"/>
                    </a:srgbClr>
                  </a:outerShdw>
                </a:effectLst>
                <a:latin typeface="Arial" pitchFamily="34" charset="0"/>
                <a:cs typeface="Arial" pitchFamily="34" charset="0"/>
              </a:rPr>
              <a:t>ВЫСШЕГО </a:t>
            </a:r>
            <a:r>
              <a:rPr lang="ru-RU" sz="1200" b="1" smtClean="0">
                <a:solidFill>
                  <a:schemeClr val="bg1"/>
                </a:solidFill>
                <a:effectLst>
                  <a:outerShdw blurRad="38100" dist="38100" dir="2700000" algn="tl">
                    <a:srgbClr val="000000">
                      <a:alpha val="43137"/>
                    </a:srgbClr>
                  </a:outerShdw>
                </a:effectLst>
                <a:latin typeface="Arial" pitchFamily="34" charset="0"/>
                <a:cs typeface="Arial" pitchFamily="34" charset="0"/>
              </a:rPr>
              <a:t>ПРООБРАЗОВАНИЯ </a:t>
            </a: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
            </a:r>
            <a:b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ЛУГАНСКОЙ НАРОДНОЙ РЕСПУБЛИКИ </a:t>
            </a:r>
            <a:b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b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«ДОНБАССКИЙ ГОСУДАРСТВЕННЫЙ ТЕХНИЧЕСКИЙ </a:t>
            </a: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ИНСТИТУ</a:t>
            </a: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Т</a:t>
            </a:r>
            <a:r>
              <a:rPr lang="ru-RU" sz="1200" b="1" dirty="0" smtClean="0">
                <a:solidFill>
                  <a:schemeClr val="bg1"/>
                </a:solidFill>
                <a:effectLst>
                  <a:outerShdw blurRad="38100" dist="38100" dir="2700000" algn="tl">
                    <a:srgbClr val="000000">
                      <a:alpha val="43137"/>
                    </a:srgbClr>
                  </a:outerShdw>
                </a:effectLst>
                <a:latin typeface="Arial" pitchFamily="34" charset="0"/>
                <a:cs typeface="Arial" pitchFamily="34" charset="0"/>
              </a:rPr>
              <a:t>»</a:t>
            </a:r>
            <a:r>
              <a:rPr lang="ru-RU" sz="1200" b="1" dirty="0" smtClean="0">
                <a:solidFill>
                  <a:schemeClr val="bg1">
                    <a:lumMod val="95000"/>
                  </a:schemeClr>
                </a:solidFill>
                <a:latin typeface="Arial" pitchFamily="34" charset="0"/>
                <a:cs typeface="Arial" pitchFamily="34" charset="0"/>
              </a:rPr>
              <a:t/>
            </a:r>
            <a:br>
              <a:rPr lang="ru-RU" sz="1200" b="1" dirty="0" smtClean="0">
                <a:solidFill>
                  <a:schemeClr val="bg1">
                    <a:lumMod val="95000"/>
                  </a:schemeClr>
                </a:solidFill>
                <a:latin typeface="Arial" pitchFamily="34" charset="0"/>
                <a:cs typeface="Arial" pitchFamily="34" charset="0"/>
              </a:rPr>
            </a:br>
            <a:endParaRPr lang="ru-RU" altLang="ru-RU" sz="1200" b="1" dirty="0" smtClean="0">
              <a:solidFill>
                <a:schemeClr val="bg1">
                  <a:lumMod val="95000"/>
                </a:schemeClr>
              </a:solidFill>
            </a:endParaRPr>
          </a:p>
        </p:txBody>
      </p:sp>
      <p:pic>
        <p:nvPicPr>
          <p:cNvPr id="10244" name="Picture 4" descr="SAM_2875"/>
          <p:cNvPicPr>
            <a:picLocks noChangeAspect="1" noChangeArrowheads="1"/>
          </p:cNvPicPr>
          <p:nvPr/>
        </p:nvPicPr>
        <p:blipFill>
          <a:blip r:embed="rId3" cstate="print"/>
          <a:srcRect l="29112" t="-407033" r="-2524" b="429613"/>
          <a:stretch>
            <a:fillRect/>
          </a:stretch>
        </p:blipFill>
        <p:spPr bwMode="auto">
          <a:xfrm>
            <a:off x="1508125" y="2276475"/>
            <a:ext cx="5703888" cy="1584573"/>
          </a:xfrm>
          <a:prstGeom prst="rect">
            <a:avLst/>
          </a:prstGeom>
          <a:noFill/>
          <a:ln w="9525">
            <a:noFill/>
            <a:miter lim="800000"/>
            <a:headEnd/>
            <a:tailEnd/>
          </a:ln>
        </p:spPr>
      </p:pic>
      <p:sp>
        <p:nvSpPr>
          <p:cNvPr id="5" name="Прямоугольник 4"/>
          <p:cNvSpPr/>
          <p:nvPr/>
        </p:nvSpPr>
        <p:spPr>
          <a:xfrm>
            <a:off x="1547664" y="5013176"/>
            <a:ext cx="7416824" cy="1200329"/>
          </a:xfrm>
          <a:prstGeom prst="rect">
            <a:avLst/>
          </a:prstGeom>
        </p:spPr>
        <p:txBody>
          <a:bodyPr wrap="square">
            <a:spAutoFit/>
          </a:bodyPr>
          <a:lstStyle/>
          <a:p>
            <a:pPr algn="r" eaLnBrk="0" hangingPunct="0"/>
            <a:r>
              <a:rPr lang="ru-RU" sz="2400" b="1" i="1" dirty="0" smtClean="0">
                <a:solidFill>
                  <a:schemeClr val="accent1">
                    <a:lumMod val="20000"/>
                    <a:lumOff val="80000"/>
                  </a:schemeClr>
                </a:solidFill>
                <a:effectLst>
                  <a:outerShdw blurRad="38100" dist="38100" dir="2700000" algn="tl">
                    <a:srgbClr val="000000">
                      <a:alpha val="43137"/>
                    </a:srgbClr>
                  </a:outerShdw>
                </a:effectLst>
              </a:rPr>
              <a:t>Разработали:  студенты группы №46 АСК Дон ГТУ</a:t>
            </a:r>
          </a:p>
          <a:p>
            <a:pPr algn="r" eaLnBrk="0" hangingPunct="0"/>
            <a:r>
              <a:rPr lang="ru-RU" sz="2400" b="1" i="1" dirty="0" smtClean="0">
                <a:solidFill>
                  <a:schemeClr val="accent1">
                    <a:lumMod val="20000"/>
                    <a:lumOff val="80000"/>
                  </a:schemeClr>
                </a:solidFill>
                <a:effectLst>
                  <a:outerShdw blurRad="38100" dist="38100" dir="2700000" algn="tl">
                    <a:srgbClr val="000000">
                      <a:alpha val="43137"/>
                    </a:srgbClr>
                  </a:outerShdw>
                </a:effectLst>
              </a:rPr>
              <a:t>Руководитель: мастер </a:t>
            </a:r>
            <a:r>
              <a:rPr lang="ru-RU" sz="2400" b="1" i="1" dirty="0" err="1" smtClean="0">
                <a:solidFill>
                  <a:schemeClr val="accent1">
                    <a:lumMod val="20000"/>
                    <a:lumOff val="80000"/>
                  </a:schemeClr>
                </a:solidFill>
                <a:effectLst>
                  <a:outerShdw blurRad="38100" dist="38100" dir="2700000" algn="tl">
                    <a:srgbClr val="000000">
                      <a:alpha val="43137"/>
                    </a:srgbClr>
                  </a:outerShdw>
                </a:effectLst>
              </a:rPr>
              <a:t>п</a:t>
            </a:r>
            <a:r>
              <a:rPr lang="ru-RU" sz="2400" b="1" i="1" dirty="0" smtClean="0">
                <a:solidFill>
                  <a:schemeClr val="accent1">
                    <a:lumMod val="20000"/>
                    <a:lumOff val="80000"/>
                  </a:schemeClr>
                </a:solidFill>
                <a:effectLst>
                  <a:outerShdw blurRad="38100" dist="38100" dir="2700000" algn="tl">
                    <a:srgbClr val="000000">
                      <a:alpha val="43137"/>
                    </a:srgbClr>
                  </a:outerShdw>
                </a:effectLst>
              </a:rPr>
              <a:t> /о </a:t>
            </a:r>
          </a:p>
          <a:p>
            <a:pPr algn="r" eaLnBrk="0" hangingPunct="0"/>
            <a:r>
              <a:rPr lang="ru-RU" sz="2400" b="1" i="1" dirty="0" smtClean="0">
                <a:solidFill>
                  <a:schemeClr val="accent1">
                    <a:lumMod val="20000"/>
                    <a:lumOff val="80000"/>
                  </a:schemeClr>
                </a:solidFill>
                <a:effectLst>
                  <a:outerShdw blurRad="38100" dist="38100" dir="2700000" algn="tl">
                    <a:srgbClr val="000000">
                      <a:alpha val="43137"/>
                    </a:srgbClr>
                  </a:outerShdw>
                </a:effectLst>
              </a:rPr>
              <a:t>Шишкина Людмила Николаевна</a:t>
            </a:r>
            <a:endParaRPr lang="ru-RU" sz="2400" b="1" dirty="0">
              <a:solidFill>
                <a:schemeClr val="accent1">
                  <a:lumMod val="20000"/>
                  <a:lumOff val="80000"/>
                </a:schemeClr>
              </a:solidFill>
              <a:effectLst>
                <a:outerShdw blurRad="38100" dist="38100" dir="2700000" algn="tl">
                  <a:srgbClr val="000000">
                    <a:alpha val="43137"/>
                  </a:srgbClr>
                </a:outerShdw>
              </a:effectLst>
            </a:endParaRPr>
          </a:p>
        </p:txBody>
      </p:sp>
      <p:sp>
        <p:nvSpPr>
          <p:cNvPr id="6" name="Прямоугольник 5"/>
          <p:cNvSpPr/>
          <p:nvPr/>
        </p:nvSpPr>
        <p:spPr>
          <a:xfrm>
            <a:off x="0" y="1556792"/>
            <a:ext cx="9144000" cy="2585323"/>
          </a:xfrm>
          <a:prstGeom prst="rect">
            <a:avLst/>
          </a:prstGeom>
        </p:spPr>
        <p:txBody>
          <a:bodyPr wrap="square">
            <a:spAutoFit/>
          </a:bodyPr>
          <a:lstStyle/>
          <a:p>
            <a:pPr algn="ctr"/>
            <a:r>
              <a:rPr lang="ru-RU" sz="5400" b="1" dirty="0" smtClean="0">
                <a:solidFill>
                  <a:schemeClr val="accent2">
                    <a:lumMod val="75000"/>
                  </a:schemeClr>
                </a:solidFill>
                <a:effectLst>
                  <a:outerShdw blurRad="38100" dist="38100" dir="2700000" algn="tl">
                    <a:srgbClr val="000000">
                      <a:alpha val="43137"/>
                    </a:srgbClr>
                  </a:outerShdw>
                </a:effectLst>
                <a:latin typeface="+mn-lt"/>
              </a:rPr>
              <a:t>Славу предков своих оправдаем - мысль к науке</a:t>
            </a:r>
          </a:p>
          <a:p>
            <a:pPr algn="ctr"/>
            <a:r>
              <a:rPr lang="ru-RU" sz="5400" b="1" dirty="0" smtClean="0">
                <a:solidFill>
                  <a:schemeClr val="accent2">
                    <a:lumMod val="75000"/>
                  </a:schemeClr>
                </a:solidFill>
                <a:effectLst>
                  <a:outerShdw blurRad="38100" dist="38100" dir="2700000" algn="tl">
                    <a:srgbClr val="000000">
                      <a:alpha val="43137"/>
                    </a:srgbClr>
                  </a:outerShdw>
                </a:effectLst>
                <a:latin typeface="+mn-lt"/>
              </a:rPr>
              <a:t> мы направляем</a:t>
            </a:r>
            <a:endParaRPr lang="ru-RU" sz="5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099" name="Rectangle 2"/>
          <p:cNvSpPr>
            <a:spLocks noGrp="1" noChangeArrowheads="1"/>
          </p:cNvSpPr>
          <p:nvPr>
            <p:ph type="title"/>
          </p:nvPr>
        </p:nvSpPr>
        <p:spPr>
          <a:xfrm>
            <a:off x="323850" y="0"/>
            <a:ext cx="8568630" cy="2852936"/>
          </a:xfrm>
        </p:spPr>
        <p:txBody>
          <a:bodyPr>
            <a:normAutofit/>
          </a:bodyPr>
          <a:lstStyle/>
          <a:p>
            <a:r>
              <a:rPr lang="ru-RU" b="1" dirty="0" smtClean="0">
                <a:solidFill>
                  <a:schemeClr val="accent4">
                    <a:lumMod val="75000"/>
                  </a:schemeClr>
                </a:solidFill>
                <a:effectLst>
                  <a:outerShdw blurRad="38100" dist="38100" dir="2700000" algn="tl">
                    <a:srgbClr val="000000">
                      <a:alpha val="43137"/>
                    </a:srgbClr>
                  </a:outerShdw>
                </a:effectLst>
                <a:latin typeface="+mn-lt"/>
              </a:rPr>
              <a:t>Дни </a:t>
            </a:r>
            <a:r>
              <a:rPr lang="ru-RU" b="1" dirty="0">
                <a:solidFill>
                  <a:schemeClr val="accent4">
                    <a:lumMod val="75000"/>
                  </a:schemeClr>
                </a:solidFill>
                <a:effectLst>
                  <a:outerShdw blurRad="38100" dist="38100" dir="2700000" algn="tl">
                    <a:srgbClr val="000000">
                      <a:alpha val="43137"/>
                    </a:srgbClr>
                  </a:outerShdw>
                </a:effectLst>
                <a:latin typeface="+mn-lt"/>
              </a:rPr>
              <a:t>науки и техники </a:t>
            </a:r>
            <a:r>
              <a:rPr lang="ru-RU" b="1" dirty="0" smtClean="0">
                <a:solidFill>
                  <a:schemeClr val="accent4">
                    <a:lumMod val="75000"/>
                  </a:schemeClr>
                </a:solidFill>
                <a:effectLst>
                  <a:outerShdw blurRad="38100" dist="38100" dir="2700000" algn="tl">
                    <a:srgbClr val="000000">
                      <a:alpha val="43137"/>
                    </a:srgbClr>
                  </a:outerShdw>
                </a:effectLst>
                <a:latin typeface="+mn-lt"/>
              </a:rPr>
              <a:t>В Алчевском строительном колледже </a:t>
            </a:r>
            <a:r>
              <a:rPr lang="ru-RU" b="1" dirty="0">
                <a:solidFill>
                  <a:schemeClr val="accent4">
                    <a:lumMod val="75000"/>
                  </a:schemeClr>
                </a:solidFill>
                <a:effectLst>
                  <a:outerShdw blurRad="38100" dist="38100" dir="2700000" algn="tl">
                    <a:srgbClr val="000000">
                      <a:alpha val="43137"/>
                    </a:srgbClr>
                  </a:outerShdw>
                </a:effectLst>
                <a:latin typeface="+mn-lt"/>
              </a:rPr>
              <a:t>на </a:t>
            </a:r>
            <a:r>
              <a:rPr lang="ru-RU" b="1" dirty="0" smtClean="0">
                <a:solidFill>
                  <a:schemeClr val="accent4">
                    <a:lumMod val="75000"/>
                  </a:schemeClr>
                </a:solidFill>
                <a:effectLst>
                  <a:outerShdw blurRad="38100" dist="38100" dir="2700000" algn="tl">
                    <a:srgbClr val="000000">
                      <a:alpha val="43137"/>
                    </a:srgbClr>
                  </a:outerShdw>
                </a:effectLst>
                <a:latin typeface="+mn-lt"/>
              </a:rPr>
              <a:t>тему: </a:t>
            </a:r>
            <a:r>
              <a:rPr lang="ru-RU" b="1" dirty="0" smtClean="0">
                <a:solidFill>
                  <a:schemeClr val="accent2">
                    <a:lumMod val="75000"/>
                  </a:schemeClr>
                </a:solidFill>
                <a:effectLst>
                  <a:outerShdw blurRad="38100" dist="38100" dir="2700000" algn="tl">
                    <a:srgbClr val="000000">
                      <a:alpha val="43137"/>
                    </a:srgbClr>
                  </a:outerShdw>
                </a:effectLst>
                <a:latin typeface="+mn-lt"/>
              </a:rPr>
              <a:t>«Славу </a:t>
            </a:r>
            <a:r>
              <a:rPr lang="ru-RU" b="1" dirty="0">
                <a:solidFill>
                  <a:schemeClr val="accent2">
                    <a:lumMod val="75000"/>
                  </a:schemeClr>
                </a:solidFill>
                <a:effectLst>
                  <a:outerShdw blurRad="38100" dist="38100" dir="2700000" algn="tl">
                    <a:srgbClr val="000000">
                      <a:alpha val="43137"/>
                    </a:srgbClr>
                  </a:outerShdw>
                </a:effectLst>
                <a:latin typeface="+mn-lt"/>
              </a:rPr>
              <a:t>предков своих оправдаем - мысль к науке мы направляем»</a:t>
            </a:r>
            <a:endParaRPr lang="ru-RU" altLang="ru-RU" b="1" dirty="0" smtClean="0">
              <a:solidFill>
                <a:schemeClr val="accent2">
                  <a:lumMod val="75000"/>
                </a:schemeClr>
              </a:solidFill>
              <a:effectLst>
                <a:outerShdw blurRad="38100" dist="38100" dir="2700000" algn="tl">
                  <a:srgbClr val="000000">
                    <a:alpha val="43137"/>
                  </a:srgbClr>
                </a:outerShdw>
              </a:effectLst>
              <a:latin typeface="+mn-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p:cNvPicPr>
            <a:picLocks noChangeAspect="1" noChangeArrowheads="1"/>
          </p:cNvPicPr>
          <p:nvPr/>
        </p:nvPicPr>
        <p:blipFill>
          <a:blip r:embed="rId2" cstate="print"/>
          <a:srcRect/>
          <a:stretch>
            <a:fillRect/>
          </a:stretch>
        </p:blipFill>
        <p:spPr bwMode="auto">
          <a:xfrm>
            <a:off x="0" y="1"/>
            <a:ext cx="9144000" cy="6857999"/>
          </a:xfrm>
          <a:prstGeom prst="rect">
            <a:avLst/>
          </a:prstGeom>
          <a:noFill/>
          <a:ln w="9525">
            <a:noFill/>
            <a:miter lim="800000"/>
            <a:headEnd/>
            <a:tailEnd/>
          </a:ln>
        </p:spPr>
      </p:pic>
      <p:sp>
        <p:nvSpPr>
          <p:cNvPr id="9219" name="Rectangle 2"/>
          <p:cNvSpPr>
            <a:spLocks noGrp="1" noChangeArrowheads="1"/>
          </p:cNvSpPr>
          <p:nvPr>
            <p:ph type="title"/>
          </p:nvPr>
        </p:nvSpPr>
        <p:spPr>
          <a:xfrm>
            <a:off x="457200" y="692696"/>
            <a:ext cx="8229600" cy="724942"/>
          </a:xfrm>
        </p:spPr>
        <p:txBody>
          <a:bodyPr>
            <a:noAutofit/>
          </a:bodyPr>
          <a:lstStyle/>
          <a:p>
            <a:pPr eaLnBrk="1" hangingPunct="1"/>
            <a:r>
              <a:rPr lang="ru-RU" altLang="ru-RU" sz="6000" b="1" dirty="0" smtClean="0">
                <a:solidFill>
                  <a:schemeClr val="accent2">
                    <a:lumMod val="75000"/>
                  </a:schemeClr>
                </a:solidFill>
                <a:effectLst>
                  <a:outerShdw blurRad="38100" dist="38100" dir="2700000" algn="tl">
                    <a:srgbClr val="000000">
                      <a:alpha val="43137"/>
                    </a:srgbClr>
                  </a:outerShdw>
                </a:effectLst>
              </a:rPr>
              <a:t>ВЫДАЮЩИЕСЯ ЛЮДИ ЛУГАНЩИНЫ</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p:cNvPicPr>
            <a:picLocks noChangeAspect="1" noChangeArrowheads="1"/>
          </p:cNvPicPr>
          <p:nvPr/>
        </p:nvPicPr>
        <p:blipFill>
          <a:blip r:embed="rId2" cstate="print">
            <a:extLst>
              <a:ext uri="{28A0092B-C50C-407E-A947-70E740481C1C}">
                <a14:useLocalDpi xmlns="" xmlns:a14="http://schemas.microsoft.com/office/drawing/2010/main" val="0"/>
              </a:ext>
            </a:extLst>
          </a:blip>
          <a:stretch>
            <a:fillRect/>
          </a:stretch>
        </p:blipFill>
        <p:spPr bwMode="auto">
          <a:xfrm>
            <a:off x="0" y="0"/>
            <a:ext cx="9144000" cy="6858000"/>
          </a:xfrm>
          <a:prstGeom prst="rect">
            <a:avLst/>
          </a:prstGeom>
          <a:noFill/>
          <a:ln w="9525">
            <a:noFill/>
            <a:miter lim="800000"/>
            <a:headEnd/>
            <a:tailEnd/>
          </a:ln>
        </p:spPr>
      </p:pic>
      <p:sp>
        <p:nvSpPr>
          <p:cNvPr id="12291" name="Rectangle 2"/>
          <p:cNvSpPr>
            <a:spLocks noGrp="1" noChangeArrowheads="1"/>
          </p:cNvSpPr>
          <p:nvPr>
            <p:ph type="title"/>
          </p:nvPr>
        </p:nvSpPr>
        <p:spPr>
          <a:xfrm>
            <a:off x="395536" y="115888"/>
            <a:ext cx="8496944" cy="6742112"/>
          </a:xfrm>
        </p:spPr>
        <p:txBody>
          <a:bodyPr>
            <a:noAutofit/>
          </a:bodyPr>
          <a:lstStyle/>
          <a:p>
            <a:r>
              <a:rPr lang="ru-RU" sz="2800" b="1" dirty="0">
                <a:solidFill>
                  <a:schemeClr val="accent2">
                    <a:lumMod val="75000"/>
                  </a:schemeClr>
                </a:solidFill>
              </a:rPr>
              <a:t>Население нашего края – это </a:t>
            </a:r>
            <a:r>
              <a:rPr lang="ru-RU" sz="2800" b="1" dirty="0" smtClean="0">
                <a:solidFill>
                  <a:schemeClr val="accent2">
                    <a:lumMod val="75000"/>
                  </a:schemeClr>
                </a:solidFill>
              </a:rPr>
              <a:t>удивительное сообщество людей </a:t>
            </a:r>
            <a:r>
              <a:rPr lang="ru-RU" sz="2800" b="1" dirty="0">
                <a:solidFill>
                  <a:schemeClr val="accent2">
                    <a:lumMod val="75000"/>
                  </a:schemeClr>
                </a:solidFill>
              </a:rPr>
              <a:t>чрезвычайно разных и удивительно талантливых, людей, истово служивших своему отечеству! В сочетание слов «служить отечеству» каждый человек вкладывает свой смысл. Порой людям успешным и состоявшимся в этой жизни катастрофически не хватает такого служения. Возможности создавать новое и неведомое, поддержать в жизни тех, кому это сейчас наиболее необходимо, определить и выполнить то Божье предназначение, с которым ты пришел на эту землю. Мы расскажем об </a:t>
            </a:r>
            <a:r>
              <a:rPr lang="ru-RU" sz="2800" b="1" dirty="0" smtClean="0">
                <a:solidFill>
                  <a:schemeClr val="accent2">
                    <a:lumMod val="75000"/>
                  </a:schemeClr>
                </a:solidFill>
              </a:rPr>
              <a:t>выдающихся личностях Луганской земли, </a:t>
            </a:r>
            <a:r>
              <a:rPr lang="ru-RU" sz="2800" b="1" dirty="0">
                <a:solidFill>
                  <a:schemeClr val="accent2">
                    <a:lumMod val="75000"/>
                  </a:schemeClr>
                </a:solidFill>
              </a:rPr>
              <a:t>которые положили все – богатство, таланты, вдохновение и титанический труд – на благо своего народа.</a:t>
            </a:r>
            <a:br>
              <a:rPr lang="ru-RU" sz="2800" b="1" dirty="0">
                <a:solidFill>
                  <a:schemeClr val="accent2">
                    <a:lumMod val="75000"/>
                  </a:schemeClr>
                </a:solidFill>
              </a:rPr>
            </a:br>
            <a:endParaRPr lang="ru-RU" altLang="ru-RU" sz="2800" b="1" dirty="0" smtClean="0">
              <a:solidFill>
                <a:schemeClr val="accent2">
                  <a:lumMod val="7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210353" cy="6858000"/>
          </a:xfrm>
          <a:prstGeom prst="rect">
            <a:avLst/>
          </a:prstGeom>
          <a:pattFill prst="pct80">
            <a:fgClr>
              <a:schemeClr val="tx2">
                <a:lumMod val="40000"/>
                <a:lumOff val="60000"/>
              </a:schemeClr>
            </a:fgClr>
            <a:bgClr>
              <a:schemeClr val="bg1"/>
            </a:bgClr>
          </a:pattFill>
          <a:effectLst>
            <a:outerShdw sx="1000" sy="1000" algn="ctr" rotWithShape="0">
              <a:srgbClr val="000000"/>
            </a:outerShdw>
            <a:reflection endPos="0" dist="50800" dir="5400000" sy="-100000" algn="bl" rotWithShape="0"/>
            <a:softEdge rad="0"/>
          </a:effectLst>
        </p:spPr>
      </p:pic>
      <p:sp>
        <p:nvSpPr>
          <p:cNvPr id="5" name="Текст 4"/>
          <p:cNvSpPr>
            <a:spLocks noGrp="1"/>
          </p:cNvSpPr>
          <p:nvPr>
            <p:ph type="body" sz="half" idx="2"/>
          </p:nvPr>
        </p:nvSpPr>
        <p:spPr>
          <a:xfrm>
            <a:off x="323528" y="332656"/>
            <a:ext cx="5328592" cy="6408712"/>
          </a:xfrm>
        </p:spPr>
        <p:txBody>
          <a:bodyPr>
            <a:normAutofit fontScale="92500"/>
          </a:bodyPr>
          <a:lstStyle/>
          <a:p>
            <a:r>
              <a:rPr lang="ru-RU" sz="2800" b="1" i="1" dirty="0">
                <a:solidFill>
                  <a:schemeClr val="accent2">
                    <a:lumMod val="50000"/>
                  </a:schemeClr>
                </a:solidFill>
              </a:rPr>
              <a:t>Христина Даниловна </a:t>
            </a:r>
            <a:r>
              <a:rPr lang="ru-RU" sz="2800" b="1" i="1" dirty="0" err="1" smtClean="0">
                <a:solidFill>
                  <a:schemeClr val="accent2">
                    <a:lumMod val="50000"/>
                  </a:schemeClr>
                </a:solidFill>
              </a:rPr>
              <a:t>Алчевская</a:t>
            </a:r>
            <a:endParaRPr lang="ru-RU" sz="2800" b="1" i="1" dirty="0" smtClean="0">
              <a:solidFill>
                <a:schemeClr val="accent2">
                  <a:lumMod val="50000"/>
                </a:schemeClr>
              </a:solidFill>
            </a:endParaRPr>
          </a:p>
          <a:p>
            <a:pPr algn="ctr"/>
            <a:r>
              <a:rPr lang="ru-RU" sz="2200" b="1" dirty="0" smtClean="0">
                <a:solidFill>
                  <a:schemeClr val="accent2">
                    <a:lumMod val="50000"/>
                  </a:schemeClr>
                </a:solidFill>
                <a:effectLst>
                  <a:outerShdw blurRad="38100" dist="38100" dir="2700000" algn="tl">
                    <a:srgbClr val="000000">
                      <a:alpha val="43137"/>
                    </a:srgbClr>
                  </a:outerShdw>
                </a:effectLst>
              </a:rPr>
              <a:t>(1841-1920)</a:t>
            </a:r>
            <a:endParaRPr lang="ru-RU" sz="2800" b="1" i="1" dirty="0" smtClean="0">
              <a:solidFill>
                <a:schemeClr val="accent2">
                  <a:lumMod val="50000"/>
                </a:schemeClr>
              </a:solidFill>
            </a:endParaRPr>
          </a:p>
          <a:p>
            <a:pPr indent="185738"/>
            <a:r>
              <a:rPr lang="ru-RU" dirty="0" smtClean="0">
                <a:effectLst>
                  <a:outerShdw blurRad="38100" dist="38100" dir="2700000" algn="tl">
                    <a:srgbClr val="000000">
                      <a:alpha val="43137"/>
                    </a:srgbClr>
                  </a:outerShdw>
                </a:effectLst>
              </a:rPr>
              <a:t>Большой </a:t>
            </a:r>
            <a:r>
              <a:rPr lang="ru-RU" dirty="0">
                <a:effectLst>
                  <a:outerShdw blurRad="38100" dist="38100" dir="2700000" algn="tl">
                    <a:srgbClr val="000000">
                      <a:alpha val="43137"/>
                    </a:srgbClr>
                  </a:outerShdw>
                </a:effectLst>
              </a:rPr>
              <a:t>вклад в  дело просвещения  внесла  </a:t>
            </a:r>
            <a:r>
              <a:rPr lang="ru-RU" b="1" dirty="0">
                <a:effectLst>
                  <a:outerShdw blurRad="38100" dist="38100" dir="2700000" algn="tl">
                    <a:srgbClr val="000000">
                      <a:alpha val="43137"/>
                    </a:srgbClr>
                  </a:outerShdw>
                </a:effectLst>
              </a:rPr>
              <a:t>Христина Даниловна </a:t>
            </a:r>
            <a:r>
              <a:rPr lang="ru-RU" b="1" dirty="0" err="1" smtClean="0">
                <a:effectLst>
                  <a:outerShdw blurRad="38100" dist="38100" dir="2700000" algn="tl">
                    <a:srgbClr val="000000">
                      <a:alpha val="43137"/>
                    </a:srgbClr>
                  </a:outerShdw>
                </a:effectLst>
              </a:rPr>
              <a:t>Алчевская</a:t>
            </a:r>
            <a:r>
              <a:rPr lang="ru-RU" b="1" dirty="0" smtClean="0">
                <a:effectLst>
                  <a:outerShdw blurRad="38100" dist="38100" dir="2700000" algn="tl">
                    <a:srgbClr val="000000">
                      <a:alpha val="43137"/>
                    </a:srgbClr>
                  </a:outerShdw>
                </a:effectLst>
              </a:rPr>
              <a:t>. </a:t>
            </a:r>
            <a:endParaRPr lang="ru-RU" dirty="0">
              <a:effectLst>
                <a:outerShdw blurRad="38100" dist="38100" dir="2700000" algn="tl">
                  <a:srgbClr val="000000">
                    <a:alpha val="43137"/>
                  </a:srgbClr>
                </a:outerShdw>
              </a:effectLst>
            </a:endParaRPr>
          </a:p>
          <a:p>
            <a:pPr indent="185738"/>
            <a:r>
              <a:rPr lang="ru-RU" dirty="0">
                <a:effectLst>
                  <a:outerShdw blurRad="38100" dist="38100" dir="2700000" algn="tl">
                    <a:srgbClr val="000000">
                      <a:alpha val="43137"/>
                    </a:srgbClr>
                  </a:outerShdw>
                </a:effectLst>
              </a:rPr>
              <a:t>Христина Даниловна родилась на </a:t>
            </a:r>
            <a:r>
              <a:rPr lang="ru-RU" dirty="0" err="1">
                <a:effectLst>
                  <a:outerShdw blurRad="38100" dist="38100" dir="2700000" algn="tl">
                    <a:srgbClr val="000000">
                      <a:alpha val="43137"/>
                    </a:srgbClr>
                  </a:outerShdw>
                </a:effectLst>
              </a:rPr>
              <a:t>Черниговщине</a:t>
            </a:r>
            <a:r>
              <a:rPr lang="ru-RU" dirty="0">
                <a:effectLst>
                  <a:outerShdw blurRad="38100" dist="38100" dir="2700000" algn="tl">
                    <a:srgbClr val="000000">
                      <a:alpha val="43137"/>
                    </a:srgbClr>
                  </a:outerShdw>
                </a:effectLst>
              </a:rPr>
              <a:t>, в городке Борзна в семье преподавателя городского училища. Наукам и манерам ее выучила мама, Аннета </a:t>
            </a:r>
            <a:r>
              <a:rPr lang="ru-RU" dirty="0" err="1">
                <a:effectLst>
                  <a:outerShdw blurRad="38100" dist="38100" dir="2700000" algn="tl">
                    <a:srgbClr val="000000">
                      <a:alpha val="43137"/>
                    </a:srgbClr>
                  </a:outerShdw>
                </a:effectLst>
              </a:rPr>
              <a:t>Вубч</a:t>
            </a:r>
            <a:r>
              <a:rPr lang="ru-RU" dirty="0">
                <a:effectLst>
                  <a:outerShdw blurRad="38100" dist="38100" dir="2700000" algn="tl">
                    <a:srgbClr val="000000">
                      <a:alpha val="43137"/>
                    </a:srgbClr>
                  </a:outerShdw>
                </a:effectLst>
              </a:rPr>
              <a:t>, воспитанница Смольного института благородных девиц. В 1869 вступила в брак с банкиром и </a:t>
            </a:r>
            <a:r>
              <a:rPr lang="ru-RU" dirty="0" smtClean="0">
                <a:effectLst>
                  <a:outerShdw blurRad="38100" dist="38100" dir="2700000" algn="tl">
                    <a:srgbClr val="000000">
                      <a:alpha val="43137"/>
                    </a:srgbClr>
                  </a:outerShdw>
                </a:effectLst>
              </a:rPr>
              <a:t>промышленником </a:t>
            </a:r>
            <a:r>
              <a:rPr lang="ru-RU" dirty="0">
                <a:effectLst>
                  <a:outerShdw blurRad="38100" dist="38100" dir="2700000" algn="tl">
                    <a:srgbClr val="000000">
                      <a:alpha val="43137"/>
                    </a:srgbClr>
                  </a:outerShdw>
                </a:effectLst>
              </a:rPr>
              <a:t>Александром </a:t>
            </a:r>
            <a:r>
              <a:rPr lang="ru-RU" dirty="0" err="1">
                <a:effectLst>
                  <a:outerShdw blurRad="38100" dist="38100" dir="2700000" algn="tl">
                    <a:srgbClr val="000000">
                      <a:alpha val="43137"/>
                    </a:srgbClr>
                  </a:outerShdw>
                </a:effectLst>
              </a:rPr>
              <a:t>Алчевским</a:t>
            </a:r>
            <a:r>
              <a:rPr lang="ru-RU" dirty="0">
                <a:effectLst>
                  <a:outerShdw blurRad="38100" dist="38100" dir="2700000" algn="tl">
                    <a:srgbClr val="000000">
                      <a:alpha val="43137"/>
                    </a:srgbClr>
                  </a:outerShdw>
                </a:effectLst>
              </a:rPr>
              <a:t>. </a:t>
            </a:r>
            <a:endParaRPr lang="ru-RU" dirty="0" smtClean="0">
              <a:effectLst>
                <a:outerShdw blurRad="38100" dist="38100" dir="2700000" algn="tl">
                  <a:srgbClr val="000000">
                    <a:alpha val="43137"/>
                  </a:srgbClr>
                </a:outerShdw>
              </a:effectLst>
            </a:endParaRPr>
          </a:p>
          <a:p>
            <a:pPr indent="185738"/>
            <a:r>
              <a:rPr lang="ru-RU" dirty="0">
                <a:effectLst>
                  <a:outerShdw blurRad="38100" dist="38100" dir="2700000" algn="tl">
                    <a:srgbClr val="000000">
                      <a:alpha val="43137"/>
                    </a:srgbClr>
                  </a:outerShdw>
                </a:effectLst>
              </a:rPr>
              <a:t>Более полувека она отдала делу просвещения  народа, разработке эффектив­ных методов обучения взрослых.  Организовала и содержала в 1862— 1919 гг. частную воскресную женскую школу (официально открыта в 1870), где преподавала и участвовала в подготовке педагогов (бесплатно работало более 100 учителей). Популяризировала украинский язык, народную песню, творчество </a:t>
            </a:r>
            <a:r>
              <a:rPr lang="ru-RU" dirty="0" err="1">
                <a:effectLst>
                  <a:outerShdw blurRad="38100" dist="38100" dir="2700000" algn="tl">
                    <a:srgbClr val="000000">
                      <a:alpha val="43137"/>
                    </a:srgbClr>
                  </a:outerShdw>
                </a:effectLst>
              </a:rPr>
              <a:t>Т.Шевченко</a:t>
            </a:r>
            <a:r>
              <a:rPr lang="ru-RU" dirty="0">
                <a:effectLst>
                  <a:outerShdw blurRad="38100" dist="38100" dir="2700000" algn="tl">
                    <a:srgbClr val="000000">
                      <a:alpha val="43137"/>
                    </a:srgbClr>
                  </a:outerShdw>
                </a:effectLst>
              </a:rPr>
              <a:t>.  В ее харьковской усадьбе впервые в  мире в 1899 был установлен бюст </a:t>
            </a:r>
            <a:r>
              <a:rPr lang="ru-RU" dirty="0" err="1">
                <a:effectLst>
                  <a:outerShdw blurRad="38100" dist="38100" dir="2700000" algn="tl">
                    <a:srgbClr val="000000">
                      <a:alpha val="43137"/>
                    </a:srgbClr>
                  </a:outerShdw>
                </a:effectLst>
              </a:rPr>
              <a:t>Т.Шевченко</a:t>
            </a:r>
            <a:r>
              <a:rPr lang="ru-RU" dirty="0">
                <a:effectLst>
                  <a:outerShdw blurRad="38100" dist="38100" dir="2700000" algn="tl">
                    <a:srgbClr val="000000">
                      <a:alpha val="43137"/>
                    </a:srgbClr>
                  </a:outerShdw>
                </a:effectLst>
              </a:rPr>
              <a:t> работы скульптора </a:t>
            </a:r>
            <a:r>
              <a:rPr lang="ru-RU" dirty="0" err="1">
                <a:effectLst>
                  <a:outerShdw blurRad="38100" dist="38100" dir="2700000" algn="tl">
                    <a:srgbClr val="000000">
                      <a:alpha val="43137"/>
                    </a:srgbClr>
                  </a:outerShdw>
                </a:effectLst>
              </a:rPr>
              <a:t>В.Беклемишева</a:t>
            </a:r>
            <a:r>
              <a:rPr lang="ru-RU" dirty="0" smtClean="0">
                <a:effectLst>
                  <a:outerShdw blurRad="38100" dist="38100" dir="2700000" algn="tl">
                    <a:srgbClr val="000000">
                      <a:alpha val="43137"/>
                    </a:srgbClr>
                  </a:outerShdw>
                </a:effectLst>
              </a:rPr>
              <a:t>.</a:t>
            </a:r>
          </a:p>
          <a:p>
            <a:pPr indent="185738"/>
            <a:r>
              <a:rPr lang="ru-RU" dirty="0">
                <a:effectLst>
                  <a:outerShdw blurRad="38100" dist="38100" dir="2700000" algn="tl">
                    <a:srgbClr val="000000">
                      <a:alpha val="43137"/>
                    </a:srgbClr>
                  </a:outerShdw>
                </a:effectLst>
              </a:rPr>
              <a:t>В 1870 г. Христина Даниловна  вновь открыла в </a:t>
            </a:r>
            <a:r>
              <a:rPr lang="ru-RU" dirty="0" smtClean="0">
                <a:effectLst>
                  <a:outerShdw blurRad="38100" dist="38100" dir="2700000" algn="tl">
                    <a:srgbClr val="000000">
                      <a:alpha val="43137"/>
                    </a:srgbClr>
                  </a:outerShdw>
                </a:effectLst>
              </a:rPr>
              <a:t>Харькове </a:t>
            </a:r>
            <a:r>
              <a:rPr lang="ru-RU" dirty="0">
                <a:effectLst>
                  <a:outerShdw blurRad="38100" dist="38100" dir="2700000" algn="tl">
                    <a:srgbClr val="000000">
                      <a:alpha val="43137"/>
                    </a:srgbClr>
                  </a:outerShdw>
                </a:effectLst>
              </a:rPr>
              <a:t>бесплатную женскую воскресную школу, которую </a:t>
            </a:r>
            <a:r>
              <a:rPr lang="ru-RU" dirty="0" smtClean="0">
                <a:effectLst>
                  <a:outerShdw blurRad="38100" dist="38100" dir="2700000" algn="tl">
                    <a:srgbClr val="000000">
                      <a:alpha val="43137"/>
                    </a:srgbClr>
                  </a:outerShdw>
                </a:effectLst>
              </a:rPr>
              <a:t>содержала</a:t>
            </a:r>
            <a:r>
              <a:rPr lang="ru-RU" dirty="0">
                <a:effectLst>
                  <a:outerShdw blurRad="38100" dist="38100" dir="2700000" algn="tl">
                    <a:srgbClr val="000000">
                      <a:alpha val="43137"/>
                    </a:srgbClr>
                  </a:outerShdw>
                </a:effectLst>
              </a:rPr>
              <a:t>  на свои средства, а также основала школу для взрослых в селе Алексеевка Славяно-Сербского  уезда Екатеринославской губернии.</a:t>
            </a:r>
          </a:p>
          <a:p>
            <a:pPr indent="185738"/>
            <a:r>
              <a:rPr lang="ru-RU" dirty="0" err="1">
                <a:effectLst>
                  <a:outerShdw blurRad="38100" dist="38100" dir="2700000" algn="tl">
                    <a:srgbClr val="000000">
                      <a:alpha val="43137"/>
                    </a:srgbClr>
                  </a:outerShdw>
                </a:effectLst>
              </a:rPr>
              <a:t>Алчевская</a:t>
            </a:r>
            <a:r>
              <a:rPr lang="ru-RU" dirty="0">
                <a:effectLst>
                  <a:outerShdw blurRad="38100" dist="38100" dir="2700000" algn="tl">
                    <a:srgbClr val="000000">
                      <a:alpha val="43137"/>
                    </a:srgbClr>
                  </a:outerShdw>
                </a:effectLst>
              </a:rPr>
              <a:t> возглавила авторский коллектив по созданию 3-томного пособия «Что читать народу?» (1884—1906), а в 1900г. - выпустила «Книгу  для взрослых».  Христина Даниловна была участницей педагогических экспозиций на всероссийских и международных выставках в Москве и Нижнем Новгороде — 1895, 1896, Париже — 1889, 1900, Чикаго — 1893. Была избрана вице-президентом Международной лиги образования.</a:t>
            </a:r>
          </a:p>
          <a:p>
            <a:pPr indent="185738"/>
            <a:endParaRPr lang="ru-RU" dirty="0"/>
          </a:p>
        </p:txBody>
      </p:sp>
      <p:pic>
        <p:nvPicPr>
          <p:cNvPr id="6" name="Рисунок 5"/>
          <p:cNvPicPr>
            <a:picLocks noChangeAspect="1"/>
          </p:cNvPicPr>
          <p:nvPr/>
        </p:nvPicPr>
        <p:blipFill>
          <a:blip r:embed="rId3" cstate="print">
            <a:extLst>
              <a:ext uri="{28A0092B-C50C-407E-A947-70E740481C1C}">
                <a14:useLocalDpi xmlns="" xmlns:a14="http://schemas.microsoft.com/office/drawing/2010/main" val="0"/>
              </a:ext>
            </a:extLst>
          </a:blip>
          <a:srcRect t="6840"/>
          <a:stretch>
            <a:fillRect/>
          </a:stretch>
        </p:blipFill>
        <p:spPr>
          <a:xfrm>
            <a:off x="5771595" y="1052736"/>
            <a:ext cx="3252929" cy="469832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p:cNvPicPr>
            <a:picLocks noChangeAspect="1" noChangeArrowheads="1"/>
          </p:cNvPicPr>
          <p:nvPr/>
        </p:nvPicPr>
        <p:blipFill>
          <a:blip r:embed="rId2" cstate="print">
            <a:extLst>
              <a:ext uri="{28A0092B-C50C-407E-A947-70E740481C1C}">
                <a14:useLocalDpi xmlns="" xmlns:a14="http://schemas.microsoft.com/office/drawing/2010/main" val="0"/>
              </a:ext>
            </a:extLst>
          </a:blip>
          <a:stretch>
            <a:fillRect/>
          </a:stretch>
        </p:blipFill>
        <p:spPr bwMode="auto">
          <a:xfrm>
            <a:off x="0" y="0"/>
            <a:ext cx="9144000" cy="6858000"/>
          </a:xfrm>
          <a:prstGeom prst="rect">
            <a:avLst/>
          </a:prstGeom>
          <a:noFill/>
          <a:ln w="9525">
            <a:noFill/>
            <a:miter lim="800000"/>
            <a:headEnd/>
            <a:tailEnd/>
          </a:ln>
        </p:spPr>
      </p:pic>
      <p:sp>
        <p:nvSpPr>
          <p:cNvPr id="12291" name="Rectangle 2"/>
          <p:cNvSpPr>
            <a:spLocks noGrp="1" noChangeArrowheads="1"/>
          </p:cNvSpPr>
          <p:nvPr>
            <p:ph type="title"/>
          </p:nvPr>
        </p:nvSpPr>
        <p:spPr>
          <a:xfrm>
            <a:off x="395536" y="115888"/>
            <a:ext cx="8496944" cy="6742112"/>
          </a:xfrm>
        </p:spPr>
        <p:txBody>
          <a:bodyPr>
            <a:noAutofit/>
          </a:bodyPr>
          <a:lstStyle/>
          <a:p>
            <a:r>
              <a:rPr lang="ru-RU" sz="2800" b="1" dirty="0">
                <a:solidFill>
                  <a:schemeClr val="accent2">
                    <a:lumMod val="75000"/>
                  </a:schemeClr>
                </a:solidFill>
              </a:rPr>
              <a:t/>
            </a:r>
            <a:br>
              <a:rPr lang="ru-RU" sz="2800" b="1" dirty="0">
                <a:solidFill>
                  <a:schemeClr val="accent2">
                    <a:lumMod val="75000"/>
                  </a:schemeClr>
                </a:solidFill>
              </a:rPr>
            </a:br>
            <a:endParaRPr lang="ru-RU" altLang="ru-RU" sz="2800" b="1" dirty="0" smtClean="0">
              <a:solidFill>
                <a:schemeClr val="accent2">
                  <a:lumMod val="75000"/>
                </a:schemeClr>
              </a:solidFill>
            </a:endParaRPr>
          </a:p>
        </p:txBody>
      </p:sp>
      <p:pic>
        <p:nvPicPr>
          <p:cNvPr id="1026" name="Picture 2" descr="alchevskie"/>
          <p:cNvPicPr>
            <a:picLocks noChangeAspect="1" noChangeArrowheads="1"/>
          </p:cNvPicPr>
          <p:nvPr/>
        </p:nvPicPr>
        <p:blipFill>
          <a:blip r:embed="rId3" cstate="print"/>
          <a:srcRect/>
          <a:stretch>
            <a:fillRect/>
          </a:stretch>
        </p:blipFill>
        <p:spPr bwMode="auto">
          <a:xfrm>
            <a:off x="251520" y="548680"/>
            <a:ext cx="1882666" cy="1872208"/>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2123728" y="404664"/>
            <a:ext cx="6840760" cy="1754326"/>
          </a:xfrm>
          <a:prstGeom prst="rect">
            <a:avLst/>
          </a:prstGeom>
        </p:spPr>
        <p:txBody>
          <a:bodyPr wrap="square">
            <a:spAutoFit/>
          </a:bodyPr>
          <a:lstStyle/>
          <a:p>
            <a:pPr algn="just"/>
            <a:r>
              <a:rPr lang="ru-RU" dirty="0" smtClean="0"/>
              <a:t> В настоящее время в Алчевске существует Государственное  Бюджетное Общеобразовательное Учреждение </a:t>
            </a:r>
            <a:r>
              <a:rPr lang="ru-RU" dirty="0" err="1" smtClean="0"/>
              <a:t>Алчевская</a:t>
            </a:r>
            <a:r>
              <a:rPr lang="ru-RU" dirty="0" smtClean="0"/>
              <a:t> Средняя Общеобразовательная  Школа им. Х. </a:t>
            </a:r>
            <a:r>
              <a:rPr lang="ru-RU" dirty="0" err="1" smtClean="0"/>
              <a:t>Алчевской</a:t>
            </a:r>
            <a:r>
              <a:rPr lang="ru-RU" dirty="0" smtClean="0"/>
              <a:t> с углубленным изучением иностранных языков с первого класса. Именно с  именем Христины </a:t>
            </a:r>
            <a:r>
              <a:rPr lang="ru-RU" dirty="0" err="1" smtClean="0"/>
              <a:t>Алчевской</a:t>
            </a:r>
            <a:r>
              <a:rPr lang="ru-RU" dirty="0" smtClean="0"/>
              <a:t>   связано начало истории старейшей школы города, которая носит её имя.</a:t>
            </a:r>
            <a:endParaRPr lang="ru-RU" dirty="0"/>
          </a:p>
        </p:txBody>
      </p:sp>
      <p:pic>
        <p:nvPicPr>
          <p:cNvPr id="1028" name="Picture 4" descr="muzei"/>
          <p:cNvPicPr>
            <a:picLocks noChangeAspect="1" noChangeArrowheads="1"/>
          </p:cNvPicPr>
          <p:nvPr/>
        </p:nvPicPr>
        <p:blipFill>
          <a:blip r:embed="rId4" cstate="print"/>
          <a:srcRect/>
          <a:stretch>
            <a:fillRect/>
          </a:stretch>
        </p:blipFill>
        <p:spPr bwMode="auto">
          <a:xfrm>
            <a:off x="4427984" y="2924944"/>
            <a:ext cx="4408589" cy="3312368"/>
          </a:xfrm>
          <a:prstGeom prst="rect">
            <a:avLst/>
          </a:prstGeom>
          <a:ln>
            <a:noFill/>
          </a:ln>
          <a:effectLst>
            <a:outerShdw blurRad="292100" dist="139700" dir="2700000" algn="tl" rotWithShape="0">
              <a:srgbClr val="333333">
                <a:alpha val="65000"/>
              </a:srgbClr>
            </a:outerShdw>
          </a:effectLst>
        </p:spPr>
      </p:pic>
      <p:pic>
        <p:nvPicPr>
          <p:cNvPr id="1030" name="Picture 6" descr="school"/>
          <p:cNvPicPr>
            <a:picLocks noChangeAspect="1" noChangeArrowheads="1"/>
          </p:cNvPicPr>
          <p:nvPr/>
        </p:nvPicPr>
        <p:blipFill>
          <a:blip r:embed="rId5" cstate="print"/>
          <a:srcRect/>
          <a:stretch>
            <a:fillRect/>
          </a:stretch>
        </p:blipFill>
        <p:spPr bwMode="auto">
          <a:xfrm>
            <a:off x="179512" y="3068960"/>
            <a:ext cx="3888432" cy="251381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251520" y="332656"/>
            <a:ext cx="5328592" cy="6264696"/>
          </a:xfrm>
        </p:spPr>
        <p:txBody>
          <a:bodyPr/>
          <a:lstStyle/>
          <a:p>
            <a:pPr algn="ctr"/>
            <a:endParaRPr lang="ru-RU" sz="2000" b="1" dirty="0" smtClean="0"/>
          </a:p>
          <a:p>
            <a:pPr algn="ctr"/>
            <a:endParaRPr lang="ru-RU" sz="2000" b="1" dirty="0" smtClean="0"/>
          </a:p>
          <a:p>
            <a:pPr algn="ctr"/>
            <a:endParaRPr lang="ru-RU" sz="2000" b="1" dirty="0" smtClean="0"/>
          </a:p>
          <a:p>
            <a:pPr algn="ctr"/>
            <a:r>
              <a:rPr lang="ru-RU" sz="2400" b="1" dirty="0" smtClean="0">
                <a:solidFill>
                  <a:schemeClr val="accent2">
                    <a:lumMod val="50000"/>
                  </a:schemeClr>
                </a:solidFill>
              </a:rPr>
              <a:t>БЕКЕТОВ </a:t>
            </a:r>
            <a:r>
              <a:rPr lang="ru-RU" sz="2400" b="1" dirty="0">
                <a:solidFill>
                  <a:schemeClr val="accent2">
                    <a:lumMod val="50000"/>
                  </a:schemeClr>
                </a:solidFill>
              </a:rPr>
              <a:t>АЛЕКСЕЙ НИКОЛАЕВИЧ</a:t>
            </a:r>
            <a:endParaRPr lang="ru-RU" sz="2400" dirty="0">
              <a:solidFill>
                <a:schemeClr val="accent2">
                  <a:lumMod val="50000"/>
                </a:schemeClr>
              </a:solidFill>
            </a:endParaRPr>
          </a:p>
          <a:p>
            <a:pPr algn="ctr"/>
            <a:r>
              <a:rPr lang="ru-RU" sz="2400" b="1" dirty="0" smtClean="0">
                <a:solidFill>
                  <a:schemeClr val="accent2">
                    <a:lumMod val="50000"/>
                  </a:schemeClr>
                </a:solidFill>
              </a:rPr>
              <a:t>(1862 </a:t>
            </a:r>
            <a:r>
              <a:rPr lang="ru-RU" sz="2400" b="1" dirty="0">
                <a:solidFill>
                  <a:schemeClr val="accent2">
                    <a:lumMod val="50000"/>
                  </a:schemeClr>
                </a:solidFill>
              </a:rPr>
              <a:t>-</a:t>
            </a:r>
            <a:r>
              <a:rPr lang="ru-RU" sz="2400" b="1" dirty="0" smtClean="0">
                <a:solidFill>
                  <a:schemeClr val="accent2">
                    <a:lumMod val="50000"/>
                  </a:schemeClr>
                </a:solidFill>
              </a:rPr>
              <a:t>1941)</a:t>
            </a:r>
            <a:endParaRPr lang="ru-RU" sz="2400" dirty="0">
              <a:solidFill>
                <a:schemeClr val="accent2">
                  <a:lumMod val="50000"/>
                </a:schemeClr>
              </a:solidFill>
            </a:endParaRPr>
          </a:p>
          <a:p>
            <a:pPr algn="ctr"/>
            <a:r>
              <a:rPr lang="ru-RU" sz="1600" dirty="0">
                <a:effectLst>
                  <a:outerShdw blurRad="38100" dist="38100" dir="2700000" algn="tl">
                    <a:srgbClr val="000000">
                      <a:alpha val="43137"/>
                    </a:srgbClr>
                  </a:outerShdw>
                </a:effectLst>
              </a:rPr>
              <a:t>Академик архитектуры</a:t>
            </a:r>
          </a:p>
          <a:p>
            <a:pPr algn="ctr"/>
            <a:r>
              <a:rPr lang="ru-RU" sz="1600" dirty="0">
                <a:effectLst>
                  <a:outerShdw blurRad="38100" dist="38100" dir="2700000" algn="tl">
                    <a:srgbClr val="000000">
                      <a:alpha val="43137"/>
                    </a:srgbClr>
                  </a:outerShdw>
                </a:effectLst>
              </a:rPr>
              <a:t>Действительный член Санкт-Петербургской Императорской академии художеств,</a:t>
            </a:r>
          </a:p>
          <a:p>
            <a:pPr algn="ctr"/>
            <a:r>
              <a:rPr lang="ru-RU" sz="1600" dirty="0">
                <a:effectLst>
                  <a:outerShdw blurRad="38100" dist="38100" dir="2700000" algn="tl">
                    <a:srgbClr val="000000">
                      <a:alpha val="43137"/>
                    </a:srgbClr>
                  </a:outerShdw>
                </a:effectLst>
              </a:rPr>
              <a:t>Действительный член Харьковского отделения Императорского Русского технического общества,</a:t>
            </a:r>
          </a:p>
          <a:p>
            <a:pPr algn="ctr"/>
            <a:r>
              <a:rPr lang="ru-RU" sz="1600" dirty="0">
                <a:effectLst>
                  <a:outerShdw blurRad="38100" dist="38100" dir="2700000" algn="tl">
                    <a:srgbClr val="000000">
                      <a:alpha val="43137"/>
                    </a:srgbClr>
                  </a:outerShdw>
                </a:effectLst>
              </a:rPr>
              <a:t>Действительный член Академии архитектуры СССР,</a:t>
            </a:r>
          </a:p>
          <a:p>
            <a:pPr algn="ctr"/>
            <a:r>
              <a:rPr lang="ru-RU" sz="1600" dirty="0">
                <a:effectLst>
                  <a:outerShdw blurRad="38100" dist="38100" dir="2700000" algn="tl">
                    <a:srgbClr val="000000">
                      <a:alpha val="43137"/>
                    </a:srgbClr>
                  </a:outerShdw>
                </a:effectLst>
              </a:rPr>
              <a:t>Заслуженный деятель искусств УССР,</a:t>
            </a:r>
          </a:p>
          <a:p>
            <a:pPr algn="ctr"/>
            <a:r>
              <a:rPr lang="ru-RU" sz="1600" dirty="0">
                <a:effectLst>
                  <a:outerShdw blurRad="38100" dist="38100" dir="2700000" algn="tl">
                    <a:srgbClr val="000000">
                      <a:alpha val="43137"/>
                    </a:srgbClr>
                  </a:outerShdw>
                </a:effectLst>
              </a:rPr>
              <a:t>член Всесоюзного, Республиканского и Харьковского Союза архитекторов.</a:t>
            </a:r>
          </a:p>
          <a:p>
            <a:pPr algn="ctr"/>
            <a:r>
              <a:rPr lang="ru-RU" sz="1600" dirty="0">
                <a:effectLst>
                  <a:outerShdw blurRad="38100" dist="38100" dir="2700000" algn="tl">
                    <a:srgbClr val="000000">
                      <a:alpha val="43137"/>
                    </a:srgbClr>
                  </a:outerShdw>
                </a:effectLst>
              </a:rPr>
              <a:t>Профессор Харьковского института инженеров коммунального строительства с 1935 по 1941 гг.</a:t>
            </a:r>
          </a:p>
          <a:p>
            <a:endParaRPr lang="ru-RU" dirty="0"/>
          </a:p>
        </p:txBody>
      </p:sp>
      <p:pic>
        <p:nvPicPr>
          <p:cNvPr id="4" name="Рисунок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749280" y="1412776"/>
            <a:ext cx="3106688" cy="3624470"/>
          </a:xfrm>
          <a:prstGeom prst="rect">
            <a:avLst/>
          </a:prstGeom>
          <a:ln>
            <a:noFill/>
          </a:ln>
          <a:effectLst>
            <a:softEdge rad="112500"/>
          </a:effectLst>
        </p:spPr>
      </p:pic>
    </p:spTree>
    <p:extLst>
      <p:ext uri="{BB962C8B-B14F-4D97-AF65-F5344CB8AC3E}">
        <p14:creationId xmlns="" xmlns:p14="http://schemas.microsoft.com/office/powerpoint/2010/main" val="2897330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251520" y="188640"/>
            <a:ext cx="5263304" cy="6480720"/>
          </a:xfrm>
        </p:spPr>
        <p:txBody>
          <a:bodyPr>
            <a:normAutofit lnSpcReduction="10000"/>
          </a:bodyPr>
          <a:lstStyle/>
          <a:p>
            <a:pPr indent="185738"/>
            <a:r>
              <a:rPr lang="ru-RU" b="1" dirty="0">
                <a:effectLst>
                  <a:outerShdw blurRad="38100" dist="38100" dir="2700000" algn="tl">
                    <a:srgbClr val="000000">
                      <a:alpha val="43137"/>
                    </a:srgbClr>
                  </a:outerShdw>
                </a:effectLst>
              </a:rPr>
              <a:t>Алексей Николаевич Бекетов </a:t>
            </a:r>
            <a:r>
              <a:rPr lang="ru-RU" dirty="0">
                <a:effectLst>
                  <a:outerShdw blurRad="38100" dist="38100" dir="2700000" algn="tl">
                    <a:srgbClr val="000000">
                      <a:alpha val="43137"/>
                    </a:srgbClr>
                  </a:outerShdw>
                </a:effectLst>
              </a:rPr>
              <a:t>родился 3 марта (19 февраля по </a:t>
            </a:r>
            <a:r>
              <a:rPr lang="ru-RU" dirty="0" err="1">
                <a:effectLst>
                  <a:outerShdw blurRad="38100" dist="38100" dir="2700000" algn="tl">
                    <a:srgbClr val="000000">
                      <a:alpha val="43137"/>
                    </a:srgbClr>
                  </a:outerShdw>
                </a:effectLst>
              </a:rPr>
              <a:t>ст.стилю</a:t>
            </a:r>
            <a:r>
              <a:rPr lang="ru-RU" dirty="0">
                <a:effectLst>
                  <a:outerShdw blurRad="38100" dist="38100" dir="2700000" algn="tl">
                    <a:srgbClr val="000000">
                      <a:alpha val="43137"/>
                    </a:srgbClr>
                  </a:outerShdw>
                </a:effectLst>
              </a:rPr>
              <a:t>) 1862 г. в Харькове, в семье выдающегося ученого - химика академика Николая Николаевича Бекетова (1827–1911) - одного из создателей современной физической химии.</a:t>
            </a:r>
          </a:p>
          <a:p>
            <a:pPr indent="185738"/>
            <a:r>
              <a:rPr lang="ru-RU" i="1" dirty="0">
                <a:effectLst>
                  <a:outerShdw blurRad="38100" dist="38100" dir="2700000" algn="tl">
                    <a:srgbClr val="000000">
                      <a:alpha val="43137"/>
                    </a:srgbClr>
                  </a:outerShdw>
                </a:effectLst>
              </a:rPr>
              <a:t>Архитектурное образование</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получил в Санкт-Петербурге в Императорской Академии художеств (1882–1888), где его учителями были такие видные петербургские мастера конца XIX – начала XX века, как </a:t>
            </a:r>
            <a:r>
              <a:rPr lang="ru-RU" dirty="0" err="1">
                <a:effectLst>
                  <a:outerShdw blurRad="38100" dist="38100" dir="2700000" algn="tl">
                    <a:srgbClr val="000000">
                      <a:alpha val="43137"/>
                    </a:srgbClr>
                  </a:outerShdw>
                </a:effectLst>
              </a:rPr>
              <a:t>Р.А.Гедике</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А.И.Кракау</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Д.И.Гримм</a:t>
            </a:r>
            <a:r>
              <a:rPr lang="ru-RU" dirty="0">
                <a:effectLst>
                  <a:outerShdw blurRad="38100" dist="38100" dir="2700000" algn="tl">
                    <a:srgbClr val="000000">
                      <a:alpha val="43137"/>
                    </a:srgbClr>
                  </a:outerShdw>
                </a:effectLst>
              </a:rPr>
              <a:t>.</a:t>
            </a:r>
          </a:p>
          <a:p>
            <a:pPr indent="185738"/>
            <a:r>
              <a:rPr lang="ru-RU" dirty="0">
                <a:effectLst>
                  <a:outerShdw blurRad="38100" dist="38100" dir="2700000" algn="tl">
                    <a:srgbClr val="000000">
                      <a:alpha val="43137"/>
                    </a:srgbClr>
                  </a:outerShdw>
                </a:effectLst>
              </a:rPr>
              <a:t>После окончания Императорской Академии художеств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в 1889 году вернулся в Харьков. </a:t>
            </a:r>
            <a:r>
              <a:rPr lang="ru-RU" i="1" dirty="0">
                <a:effectLst>
                  <a:outerShdw blurRad="38100" dist="38100" dir="2700000" algn="tl">
                    <a:srgbClr val="000000">
                      <a:alpha val="43137"/>
                    </a:srgbClr>
                  </a:outerShdw>
                </a:effectLst>
              </a:rPr>
              <a:t>«Я стоял возле сказочных дворцов и вспоминал узкие переулки родного города, тесные и грязные, застроенные глиняными домиками улицы,</a:t>
            </a:r>
            <a:r>
              <a:rPr lang="ru-RU" dirty="0">
                <a:effectLst>
                  <a:outerShdw blurRad="38100" dist="38100" dir="2700000" algn="tl">
                    <a:srgbClr val="000000">
                      <a:alpha val="43137"/>
                    </a:srgbClr>
                  </a:outerShdw>
                </a:effectLst>
              </a:rPr>
              <a:t> − вспоминал Алексей Николаевич, - </a:t>
            </a:r>
            <a:r>
              <a:rPr lang="ru-RU" i="1" dirty="0">
                <a:effectLst>
                  <a:outerShdw blurRad="38100" dist="38100" dir="2700000" algn="tl">
                    <a:srgbClr val="000000">
                      <a:alpha val="43137"/>
                    </a:srgbClr>
                  </a:outerShdw>
                </a:effectLst>
              </a:rPr>
              <a:t>и меня с безудержной силой потянуло в Харьков, захотелось отдать ему все свои способности»</a:t>
            </a:r>
            <a:r>
              <a:rPr lang="ru-RU" dirty="0">
                <a:effectLst>
                  <a:outerShdw blurRad="38100" dist="38100" dir="2700000" algn="tl">
                    <a:srgbClr val="000000">
                      <a:alpha val="43137"/>
                    </a:srgbClr>
                  </a:outerShdw>
                </a:effectLst>
              </a:rPr>
              <a:t>.</a:t>
            </a:r>
          </a:p>
          <a:p>
            <a:pPr indent="185738"/>
            <a:r>
              <a:rPr lang="ru-RU" dirty="0">
                <a:effectLst>
                  <a:outerShdw blurRad="38100" dist="38100" dir="2700000" algn="tl">
                    <a:srgbClr val="000000">
                      <a:alpha val="43137"/>
                    </a:srgbClr>
                  </a:outerShdw>
                </a:effectLst>
              </a:rPr>
              <a:t>Первой заметной творческой удачей молодого архитектора была победа в закрытом конкурсе на проект нового здания Коммерческого училища (1889-1901), организованном Купеческим обществом. Проект отличался рациональностью, удобной планировкой, классическими пропорциями, строгостью изящно прорисованных деталей. Коммерческое училище (ныне главный корпус НУ «Юридической академия Украины </a:t>
            </a:r>
            <a:r>
              <a:rPr lang="ru-RU" dirty="0" err="1">
                <a:effectLst>
                  <a:outerShdw blurRad="38100" dist="38100" dir="2700000" algn="tl">
                    <a:srgbClr val="000000">
                      <a:alpha val="43137"/>
                    </a:srgbClr>
                  </a:outerShdw>
                </a:effectLst>
              </a:rPr>
              <a:t>им.Ярослава</a:t>
            </a:r>
            <a:r>
              <a:rPr lang="ru-RU" dirty="0">
                <a:effectLst>
                  <a:outerShdw blurRad="38100" dist="38100" dir="2700000" algn="tl">
                    <a:srgbClr val="000000">
                      <a:alpha val="43137"/>
                    </a:srgbClr>
                  </a:outerShdw>
                </a:effectLst>
              </a:rPr>
              <a:t> Мудрого) стало первой постройкой </a:t>
            </a:r>
            <a:r>
              <a:rPr lang="ru-RU" dirty="0" err="1">
                <a:effectLst>
                  <a:outerShdw blurRad="38100" dist="38100" dir="2700000" algn="tl">
                    <a:srgbClr val="000000">
                      <a:alpha val="43137"/>
                    </a:srgbClr>
                  </a:outerShdw>
                </a:effectLst>
              </a:rPr>
              <a:t>А.Н.Бекетова</a:t>
            </a:r>
            <a:r>
              <a:rPr lang="ru-RU" dirty="0">
                <a:effectLst>
                  <a:outerShdw blurRad="38100" dist="38100" dir="2700000" algn="tl">
                    <a:srgbClr val="000000">
                      <a:alpha val="43137"/>
                    </a:srgbClr>
                  </a:outerShdw>
                </a:effectLst>
              </a:rPr>
              <a:t> в Харькове.</a:t>
            </a:r>
          </a:p>
          <a:p>
            <a:pPr indent="185738"/>
            <a:r>
              <a:rPr lang="ru-RU" b="1" dirty="0">
                <a:effectLst>
                  <a:outerShdw blurRad="38100" dist="38100" dir="2700000" algn="tl">
                    <a:srgbClr val="000000">
                      <a:alpha val="43137"/>
                    </a:srgbClr>
                  </a:outerShdw>
                </a:effectLst>
              </a:rPr>
              <a:t>В 1891 г.</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избран Действительным членом Харьковского отделения Императорского Русского технического общества.</a:t>
            </a:r>
          </a:p>
          <a:p>
            <a:pPr indent="185738"/>
            <a:r>
              <a:rPr lang="ru-RU" b="1" dirty="0">
                <a:effectLst>
                  <a:outerShdw blurRad="38100" dist="38100" dir="2700000" algn="tl">
                    <a:srgbClr val="000000">
                      <a:alpha val="43137"/>
                    </a:srgbClr>
                  </a:outerShdw>
                </a:effectLst>
              </a:rPr>
              <a:t>В 1894 г.</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выполнил проект на звание академика архитектуры на тему «Библиотека на 1,5 млн. томов с галереей великих людей и нумизматическим музеем</a:t>
            </a:r>
            <a:r>
              <a:rPr lang="ru-RU" dirty="0" smtClean="0">
                <a:effectLst>
                  <a:outerShdw blurRad="38100" dist="38100" dir="2700000" algn="tl">
                    <a:srgbClr val="000000">
                      <a:alpha val="43137"/>
                    </a:srgbClr>
                  </a:outerShdw>
                </a:effectLst>
              </a:rPr>
              <a:t>».</a:t>
            </a:r>
            <a:endParaRPr lang="ru-RU"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757812" y="1257551"/>
            <a:ext cx="3143200" cy="3943715"/>
          </a:xfrm>
          <a:prstGeom prst="rect">
            <a:avLst/>
          </a:prstGeom>
          <a:ln>
            <a:noFill/>
          </a:ln>
          <a:effectLst>
            <a:softEdge rad="112500"/>
          </a:effectLst>
        </p:spPr>
      </p:pic>
    </p:spTree>
    <p:extLst>
      <p:ext uri="{BB962C8B-B14F-4D97-AF65-F5344CB8AC3E}">
        <p14:creationId xmlns="" xmlns:p14="http://schemas.microsoft.com/office/powerpoint/2010/main" val="37783994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7" name="Текст 6"/>
          <p:cNvSpPr>
            <a:spLocks noGrp="1"/>
          </p:cNvSpPr>
          <p:nvPr>
            <p:ph type="body" sz="half" idx="2"/>
          </p:nvPr>
        </p:nvSpPr>
        <p:spPr>
          <a:xfrm>
            <a:off x="179512" y="3201516"/>
            <a:ext cx="8784976" cy="3539852"/>
          </a:xfrm>
        </p:spPr>
        <p:txBody>
          <a:bodyPr>
            <a:normAutofit fontScale="92500" lnSpcReduction="10000"/>
          </a:bodyPr>
          <a:lstStyle/>
          <a:p>
            <a:pPr indent="185738"/>
            <a:r>
              <a:rPr lang="ru-RU" dirty="0">
                <a:effectLst>
                  <a:outerShdw blurRad="38100" dist="38100" dir="2700000" algn="tl">
                    <a:srgbClr val="000000">
                      <a:alpha val="43137"/>
                    </a:srgbClr>
                  </a:outerShdw>
                </a:effectLst>
              </a:rPr>
              <a:t>За отличные познания в архитектуре, доказанные программным проектом, С.-Петербургская Императорская Академия художеств присвоила </a:t>
            </a:r>
            <a:r>
              <a:rPr lang="ru-RU" dirty="0" err="1">
                <a:effectLst>
                  <a:outerShdw blurRad="38100" dist="38100" dir="2700000" algn="tl">
                    <a:srgbClr val="000000">
                      <a:alpha val="43137"/>
                    </a:srgbClr>
                  </a:outerShdw>
                </a:effectLst>
              </a:rPr>
              <a:t>А.Н.Бекетову</a:t>
            </a:r>
            <a:r>
              <a:rPr lang="ru-RU" dirty="0">
                <a:effectLst>
                  <a:outerShdw blurRad="38100" dist="38100" dir="2700000" algn="tl">
                    <a:srgbClr val="000000">
                      <a:alpha val="43137"/>
                    </a:srgbClr>
                  </a:outerShdw>
                </a:effectLst>
              </a:rPr>
              <a:t> звание Академика архитектуры и избрала его Действительным членом Академии художеств.</a:t>
            </a:r>
          </a:p>
          <a:p>
            <a:pPr indent="185738"/>
            <a:r>
              <a:rPr lang="ru-RU" b="1" dirty="0">
                <a:effectLst>
                  <a:outerShdw blurRad="38100" dist="38100" dir="2700000" algn="tl">
                    <a:srgbClr val="000000">
                      <a:alpha val="43137"/>
                    </a:srgbClr>
                  </a:outerShdw>
                </a:effectLst>
              </a:rPr>
              <a:t>В 1900 г.</a:t>
            </a:r>
            <a:r>
              <a:rPr lang="ru-RU" dirty="0">
                <a:effectLst>
                  <a:outerShdw blurRad="38100" dist="38100" dir="2700000" algn="tl">
                    <a:srgbClr val="000000">
                      <a:alpha val="43137"/>
                    </a:srgbClr>
                  </a:outerShdw>
                </a:effectLst>
              </a:rPr>
              <a:t>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был избран членом-корреспондентом С.-Петербургского «Общества архитекторов» и членом-сотрудником «Общества архитекторов-художников».</a:t>
            </a:r>
          </a:p>
          <a:p>
            <a:pPr indent="185738"/>
            <a:r>
              <a:rPr lang="ru-RU" dirty="0">
                <a:effectLst>
                  <a:outerShdw blurRad="38100" dist="38100" dir="2700000" algn="tl">
                    <a:srgbClr val="000000">
                      <a:alpha val="43137"/>
                    </a:srgbClr>
                  </a:outerShdw>
                </a:effectLst>
              </a:rPr>
              <a:t>Ярко как архитектор </a:t>
            </a:r>
            <a:r>
              <a:rPr lang="ru-RU" dirty="0" err="1">
                <a:effectLst>
                  <a:outerShdw blurRad="38100" dist="38100" dir="2700000" algn="tl">
                    <a:srgbClr val="000000">
                      <a:alpha val="43137"/>
                    </a:srgbClr>
                  </a:outerShdw>
                </a:effectLst>
              </a:rPr>
              <a:t>А.Н.Бекетов</a:t>
            </a:r>
            <a:r>
              <a:rPr lang="ru-RU" dirty="0">
                <a:effectLst>
                  <a:outerShdw blurRad="38100" dist="38100" dir="2700000" algn="tl">
                    <a:srgbClr val="000000">
                      <a:alpha val="43137"/>
                    </a:srgbClr>
                  </a:outerShdw>
                </a:effectLst>
              </a:rPr>
              <a:t> проявил себя в проектировании особняков. Среди них особняк семьи </a:t>
            </a:r>
            <a:r>
              <a:rPr lang="ru-RU" dirty="0" err="1">
                <a:effectLst>
                  <a:outerShdw blurRad="38100" dist="38100" dir="2700000" algn="tl">
                    <a:srgbClr val="000000">
                      <a:alpha val="43137"/>
                    </a:srgbClr>
                  </a:outerShdw>
                </a:effectLst>
              </a:rPr>
              <a:t>Алчевских</a:t>
            </a:r>
            <a:r>
              <a:rPr lang="ru-RU" dirty="0">
                <a:effectLst>
                  <a:outerShdw blurRad="38100" dist="38100" dir="2700000" algn="tl">
                    <a:srgbClr val="000000">
                      <a:alpha val="43137"/>
                    </a:srgbClr>
                  </a:outerShdw>
                </a:effectLst>
              </a:rPr>
              <a:t> (1891-1893</a:t>
            </a:r>
            <a:r>
              <a:rPr lang="ru-RU" dirty="0" smtClean="0">
                <a:effectLst>
                  <a:outerShdw blurRad="38100" dist="38100" dir="2700000" algn="tl">
                    <a:srgbClr val="000000">
                      <a:alpha val="43137"/>
                    </a:srgbClr>
                  </a:outerShdw>
                </a:effectLst>
              </a:rPr>
              <a:t>).</a:t>
            </a:r>
          </a:p>
          <a:p>
            <a:pPr indent="185738"/>
            <a:r>
              <a:rPr lang="ru-RU" dirty="0">
                <a:effectLst>
                  <a:outerShdw blurRad="38100" dist="38100" dir="2700000" algn="tl">
                    <a:srgbClr val="000000">
                      <a:alpha val="43137"/>
                    </a:srgbClr>
                  </a:outerShdw>
                </a:effectLst>
              </a:rPr>
              <a:t>Строил А.Н. Бекетов в Донбассе сначала как один из учредителей ВАСО (Всеукраинского строительного общества), затем как сотрудник </a:t>
            </a:r>
            <a:r>
              <a:rPr lang="ru-RU" dirty="0" err="1">
                <a:effectLst>
                  <a:outerShdw blurRad="38100" dist="38100" dir="2700000" algn="tl">
                    <a:srgbClr val="000000">
                      <a:alpha val="43137"/>
                    </a:srgbClr>
                  </a:outerShdw>
                </a:effectLst>
              </a:rPr>
              <a:t>Архистроя</a:t>
            </a:r>
            <a:r>
              <a:rPr lang="ru-RU" dirty="0">
                <a:effectLst>
                  <a:outerShdw blurRad="38100" dist="38100" dir="2700000" algn="tl">
                    <a:srgbClr val="000000">
                      <a:alpha val="43137"/>
                    </a:srgbClr>
                  </a:outerShdw>
                </a:effectLst>
              </a:rPr>
              <a:t> при ВСНХ, а после его ликвидации – как старший архитектор </a:t>
            </a:r>
            <a:r>
              <a:rPr lang="ru-RU" dirty="0" err="1">
                <a:effectLst>
                  <a:outerShdw blurRad="38100" dist="38100" dir="2700000" algn="tl">
                    <a:srgbClr val="000000">
                      <a:alpha val="43137"/>
                    </a:srgbClr>
                  </a:outerShdw>
                </a:effectLst>
              </a:rPr>
              <a:t>Донугля</a:t>
            </a:r>
            <a:r>
              <a:rPr lang="ru-RU" dirty="0">
                <a:effectLst>
                  <a:outerShdw blurRad="38100" dist="38100" dir="2700000" algn="tl">
                    <a:srgbClr val="000000">
                      <a:alpha val="43137"/>
                    </a:srgbClr>
                  </a:outerShdw>
                </a:effectLst>
              </a:rPr>
              <a:t>. По его проектам застраивались проекты в Алчевске, поселок в </a:t>
            </a:r>
            <a:r>
              <a:rPr lang="ru-RU" dirty="0" err="1">
                <a:effectLst>
                  <a:outerShdw blurRad="38100" dist="38100" dir="2700000" algn="tl">
                    <a:srgbClr val="000000">
                      <a:alpha val="43137"/>
                    </a:srgbClr>
                  </a:outerShdw>
                </a:effectLst>
              </a:rPr>
              <a:t>Кадиевке</a:t>
            </a:r>
            <a:r>
              <a:rPr lang="ru-RU" dirty="0">
                <a:effectLst>
                  <a:outerShdw blurRad="38100" dist="38100" dir="2700000" algn="tl">
                    <a:srgbClr val="000000">
                      <a:alpha val="43137"/>
                    </a:srgbClr>
                  </a:outerShdw>
                </a:effectLst>
              </a:rPr>
              <a:t>. Кроме домов для рабочих Донбасса, А.Н. Бекетов разработал несколько типовых проектов школ, массовое строительство которых стало насущной проблемой при введении в начале 1930-х всеобщего образования.</a:t>
            </a:r>
          </a:p>
          <a:p>
            <a:pPr indent="185738"/>
            <a:r>
              <a:rPr lang="ru-RU" dirty="0">
                <a:effectLst>
                  <a:outerShdw blurRad="38100" dist="38100" dir="2700000" algn="tl">
                    <a:srgbClr val="000000">
                      <a:alpha val="43137"/>
                    </a:srgbClr>
                  </a:outerShdw>
                </a:effectLst>
              </a:rPr>
              <a:t>После революции 1917 г. Бекетов продолжал работать в традиционных для его творчества направлениях, а также осваивал новые, возникновение которых было обусловлено изменившимися социальными и политическими условиями. Тем не менее, фундаментальные принципы проектирования, усвоенные еще в Академии художеств, пронизывали все его работы независимо от разнообразных задач, которые приходилось решать на протяжении полувека его творческой деятельности.</a:t>
            </a:r>
          </a:p>
          <a:p>
            <a:endParaRPr lang="ru-RU" dirty="0"/>
          </a:p>
        </p:txBody>
      </p:sp>
      <p:pic>
        <p:nvPicPr>
          <p:cNvPr id="8" name="Рисунок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95536" y="332656"/>
            <a:ext cx="4512584" cy="2619672"/>
          </a:xfrm>
          <a:prstGeom prst="rect">
            <a:avLst/>
          </a:prstGeom>
          <a:ln>
            <a:noFill/>
          </a:ln>
          <a:effectLst>
            <a:softEdge rad="112500"/>
          </a:effectLst>
        </p:spPr>
      </p:pic>
      <p:pic>
        <p:nvPicPr>
          <p:cNvPr id="5" name="Picture 2" descr="https://upload.wikimedia.org/wikipedia/commons/thumb/3/31/%D0%A4%D0%B5%D0%B4%D0%B5%D1%86%D0%BA%D0%B8%D0%B9_%D0%90.%D0%91%D0%B5%D0%BA%D0%B5%D1%82%D0%BE%D0%B2_%D1%81_%D0%B6%D0%B5%D0%BD%D0%BE%D0%B9.jpg/800px-%D0%A4%D0%B5%D0%B4%D0%B5%D1%86%D0%BA%D0%B8%D0%B9_%D0%90.%D0%91%D0%B5%D0%BA%D0%B5%D1%82%D0%BE%D0%B2_%D1%81_%D0%B6%D0%B5%D0%BD%D0%BE%D0%B9.jpg"/>
          <p:cNvPicPr>
            <a:picLocks noChangeAspect="1" noChangeArrowheads="1"/>
          </p:cNvPicPr>
          <p:nvPr/>
        </p:nvPicPr>
        <p:blipFill>
          <a:blip r:embed="rId4" cstate="print"/>
          <a:srcRect t="5808" b="33395"/>
          <a:stretch>
            <a:fillRect/>
          </a:stretch>
        </p:blipFill>
        <p:spPr bwMode="auto">
          <a:xfrm>
            <a:off x="6228184" y="260648"/>
            <a:ext cx="2088232" cy="2302410"/>
          </a:xfrm>
          <a:prstGeom prst="rect">
            <a:avLst/>
          </a:prstGeom>
          <a:ln>
            <a:noFill/>
          </a:ln>
          <a:effectLst>
            <a:outerShdw blurRad="292100" dist="139700" dir="2700000" algn="tl" rotWithShape="0">
              <a:srgbClr val="333333">
                <a:alpha val="65000"/>
              </a:srgbClr>
            </a:outerShdw>
          </a:effectLst>
        </p:spPr>
      </p:pic>
      <p:sp>
        <p:nvSpPr>
          <p:cNvPr id="6" name="Прямоугольник 5"/>
          <p:cNvSpPr/>
          <p:nvPr/>
        </p:nvSpPr>
        <p:spPr>
          <a:xfrm>
            <a:off x="5724128" y="2636911"/>
            <a:ext cx="3168352" cy="523220"/>
          </a:xfrm>
          <a:prstGeom prst="rect">
            <a:avLst/>
          </a:prstGeom>
        </p:spPr>
        <p:txBody>
          <a:bodyPr wrap="square">
            <a:spAutoFit/>
          </a:bodyPr>
          <a:lstStyle/>
          <a:p>
            <a:pPr algn="ctr"/>
            <a:r>
              <a:rPr lang="ru-RU" sz="1400" b="1" i="1" dirty="0" smtClean="0">
                <a:solidFill>
                  <a:schemeClr val="accent2">
                    <a:lumMod val="50000"/>
                  </a:schemeClr>
                </a:solidFill>
              </a:rPr>
              <a:t>Алексей Бекетов с женой,              дочерью А. </a:t>
            </a:r>
            <a:r>
              <a:rPr lang="ru-RU" sz="1400" b="1" i="1" dirty="0" err="1" smtClean="0">
                <a:solidFill>
                  <a:schemeClr val="accent2">
                    <a:lumMod val="50000"/>
                  </a:schemeClr>
                </a:solidFill>
              </a:rPr>
              <a:t>Алчевского</a:t>
            </a:r>
            <a:r>
              <a:rPr lang="ru-RU" sz="1400" b="1" i="1" dirty="0" smtClean="0">
                <a:solidFill>
                  <a:schemeClr val="accent2">
                    <a:lumMod val="50000"/>
                  </a:schemeClr>
                </a:solidFill>
              </a:rPr>
              <a:t>  </a:t>
            </a:r>
            <a:endParaRPr lang="ru-RU" sz="1400" b="1" i="1" dirty="0">
              <a:solidFill>
                <a:schemeClr val="accent2">
                  <a:lumMod val="50000"/>
                </a:schemeClr>
              </a:solidFill>
            </a:endParaRPr>
          </a:p>
        </p:txBody>
      </p:sp>
    </p:spTree>
    <p:extLst>
      <p:ext uri="{BB962C8B-B14F-4D97-AF65-F5344CB8AC3E}">
        <p14:creationId xmlns="" xmlns:p14="http://schemas.microsoft.com/office/powerpoint/2010/main" val="40434525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179512" y="188640"/>
            <a:ext cx="5616624" cy="5533405"/>
          </a:xfrm>
        </p:spPr>
        <p:txBody>
          <a:bodyPr>
            <a:normAutofit/>
          </a:bodyPr>
          <a:lstStyle/>
          <a:p>
            <a:pPr algn="just"/>
            <a:r>
              <a:rPr lang="ru-RU" sz="1800" dirty="0" smtClean="0">
                <a:effectLst>
                  <a:outerShdw blurRad="38100" dist="38100" dir="2700000" algn="tl">
                    <a:srgbClr val="000000">
                      <a:alpha val="43137"/>
                    </a:srgbClr>
                  </a:outerShdw>
                </a:effectLst>
              </a:rPr>
              <a:t>Для </a:t>
            </a:r>
            <a:r>
              <a:rPr lang="ru-RU" sz="1800" dirty="0">
                <a:effectLst>
                  <a:outerShdw blurRad="38100" dist="38100" dir="2700000" algn="tl">
                    <a:srgbClr val="000000">
                      <a:alpha val="43137"/>
                    </a:srgbClr>
                  </a:outerShdw>
                </a:effectLst>
              </a:rPr>
              <a:t>Алчевска – академик архитектуры Алексей Николаевич Бекетов неординарное явление, которое светло прикоснулось и оставило свой след в истории города навсегда, Человек, заслуживающий благодарности не только современников, но и потомков.</a:t>
            </a:r>
          </a:p>
          <a:p>
            <a:pPr algn="just"/>
            <a:r>
              <a:rPr lang="ru-RU" sz="1800" b="1" dirty="0">
                <a:effectLst>
                  <a:outerShdw blurRad="38100" dist="38100" dir="2700000" algn="tl">
                    <a:srgbClr val="000000">
                      <a:alpha val="43137"/>
                    </a:srgbClr>
                  </a:outerShdw>
                </a:effectLst>
              </a:rPr>
              <a:t>Академик архитектуры </a:t>
            </a:r>
            <a:r>
              <a:rPr lang="ru-RU" sz="1800" b="1" dirty="0" err="1">
                <a:effectLst>
                  <a:outerShdw blurRad="38100" dist="38100" dir="2700000" algn="tl">
                    <a:srgbClr val="000000">
                      <a:alpha val="43137"/>
                    </a:srgbClr>
                  </a:outerShdw>
                </a:effectLst>
              </a:rPr>
              <a:t>А.Н.Бекетов</a:t>
            </a:r>
            <a:r>
              <a:rPr lang="ru-RU" sz="1800" b="1" dirty="0">
                <a:effectLst>
                  <a:outerShdw blurRad="38100" dist="38100" dir="2700000" algn="tl">
                    <a:srgbClr val="000000">
                      <a:alpha val="43137"/>
                    </a:srgbClr>
                  </a:outerShdw>
                </a:effectLst>
              </a:rPr>
              <a:t> посвятил свое творчество Алчевску: </a:t>
            </a:r>
            <a:r>
              <a:rPr lang="ru-RU" sz="1800" dirty="0">
                <a:effectLst>
                  <a:outerShdw blurRad="38100" dist="38100" dir="2700000" algn="tl">
                    <a:srgbClr val="000000">
                      <a:alpha val="43137"/>
                    </a:srgbClr>
                  </a:outerShdw>
                </a:effectLst>
              </a:rPr>
              <a:t> участие в архитектурном оформлении завода ДЮМО и поселка при нем в к.19.- н. 20 веков, который, к сожалению, не сохранился до сегодняшнего дня.</a:t>
            </a:r>
            <a:r>
              <a:rPr lang="ru-RU" sz="1800" b="1" dirty="0">
                <a:effectLst>
                  <a:outerShdw blurRad="38100" dist="38100" dir="2700000" algn="tl">
                    <a:srgbClr val="000000">
                      <a:alpha val="43137"/>
                    </a:srgbClr>
                  </a:outerShdw>
                </a:effectLst>
              </a:rPr>
              <a:t> Но  наш город отвечает ему любовью, признанием и благодарностью</a:t>
            </a:r>
            <a:r>
              <a:rPr lang="ru-RU" sz="1800" b="1" dirty="0" smtClean="0">
                <a:effectLst>
                  <a:outerShdw blurRad="38100" dist="38100" dir="2700000" algn="tl">
                    <a:srgbClr val="000000">
                      <a:alpha val="43137"/>
                    </a:srgbClr>
                  </a:outerShdw>
                </a:effectLst>
              </a:rPr>
              <a:t>.</a:t>
            </a:r>
            <a:endParaRPr lang="ru-RU" sz="1800" dirty="0">
              <a:effectLst>
                <a:outerShdw blurRad="38100" dist="38100" dir="2700000" algn="tl">
                  <a:srgbClr val="000000">
                    <a:alpha val="43137"/>
                  </a:srgbClr>
                </a:outerShdw>
              </a:effectLst>
            </a:endParaRPr>
          </a:p>
        </p:txBody>
      </p:sp>
      <p:pic>
        <p:nvPicPr>
          <p:cNvPr id="5" name="Picture 4" descr="C:\Documents and Settings\Администратор\Мои документы\Downloads\image (36).jpg"/>
          <p:cNvPicPr>
            <a:picLocks noChangeAspect="1" noChangeArrowheads="1"/>
          </p:cNvPicPr>
          <p:nvPr/>
        </p:nvPicPr>
        <p:blipFill>
          <a:blip r:embed="rId3" cstate="print"/>
          <a:srcRect/>
          <a:stretch>
            <a:fillRect/>
          </a:stretch>
        </p:blipFill>
        <p:spPr bwMode="auto">
          <a:xfrm>
            <a:off x="6156176" y="476672"/>
            <a:ext cx="2376264" cy="1776197"/>
          </a:xfrm>
          <a:prstGeom prst="rect">
            <a:avLst/>
          </a:prstGeom>
          <a:ln>
            <a:noFill/>
          </a:ln>
          <a:effectLst>
            <a:outerShdw blurRad="292100" dist="139700" dir="2700000" algn="tl" rotWithShape="0">
              <a:srgbClr val="333333">
                <a:alpha val="65000"/>
              </a:srgbClr>
            </a:outerShdw>
          </a:effectLst>
        </p:spPr>
      </p:pic>
      <p:pic>
        <p:nvPicPr>
          <p:cNvPr id="6" name="Рисунок 5" descr="https://i.mycdn.me/image?id=500243586853&amp;t=3&amp;plc=WEB&amp;tkn=*-z9Hfn4Jj1tkM2p3HKLo4iTFqjw"/>
          <p:cNvPicPr/>
          <p:nvPr/>
        </p:nvPicPr>
        <p:blipFill>
          <a:blip r:embed="rId4" cstate="print"/>
          <a:srcRect/>
          <a:stretch>
            <a:fillRect/>
          </a:stretch>
        </p:blipFill>
        <p:spPr bwMode="auto">
          <a:xfrm>
            <a:off x="5940152" y="2492896"/>
            <a:ext cx="2915816" cy="1742133"/>
          </a:xfrm>
          <a:prstGeom prst="rect">
            <a:avLst/>
          </a:prstGeom>
          <a:ln>
            <a:noFill/>
          </a:ln>
          <a:effectLst>
            <a:outerShdw blurRad="292100" dist="139700" dir="2700000" algn="tl" rotWithShape="0">
              <a:srgbClr val="333333">
                <a:alpha val="65000"/>
              </a:srgbClr>
            </a:outerShdw>
          </a:effectLst>
        </p:spPr>
      </p:pic>
      <p:pic>
        <p:nvPicPr>
          <p:cNvPr id="7" name="Picture 4" descr="C:\Documents and Settings\Администратор\Мои документы\Downloads\image.png"/>
          <p:cNvPicPr>
            <a:picLocks noChangeAspect="1" noChangeArrowheads="1"/>
          </p:cNvPicPr>
          <p:nvPr/>
        </p:nvPicPr>
        <p:blipFill>
          <a:blip r:embed="rId5" cstate="print"/>
          <a:srcRect/>
          <a:stretch>
            <a:fillRect/>
          </a:stretch>
        </p:blipFill>
        <p:spPr bwMode="auto">
          <a:xfrm>
            <a:off x="5508104" y="4437112"/>
            <a:ext cx="3312368" cy="2181813"/>
          </a:xfrm>
          <a:prstGeom prst="rect">
            <a:avLst/>
          </a:prstGeom>
          <a:ln>
            <a:noFill/>
          </a:ln>
          <a:effectLst>
            <a:outerShdw blurRad="292100" dist="139700" dir="2700000" algn="tl" rotWithShape="0">
              <a:srgbClr val="333333">
                <a:alpha val="65000"/>
              </a:srgbClr>
            </a:outerShdw>
          </a:effectLst>
        </p:spPr>
      </p:pic>
      <p:pic>
        <p:nvPicPr>
          <p:cNvPr id="8" name="Picture 2" descr="G:\Алчевск здания\030220147.jpg"/>
          <p:cNvPicPr>
            <a:picLocks noChangeAspect="1" noChangeArrowheads="1"/>
          </p:cNvPicPr>
          <p:nvPr/>
        </p:nvPicPr>
        <p:blipFill>
          <a:blip r:embed="rId6" cstate="print"/>
          <a:srcRect/>
          <a:stretch>
            <a:fillRect/>
          </a:stretch>
        </p:blipFill>
        <p:spPr bwMode="auto">
          <a:xfrm>
            <a:off x="827584" y="3645024"/>
            <a:ext cx="4064000" cy="29908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35088808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457200" y="548680"/>
            <a:ext cx="4834880" cy="5173365"/>
          </a:xfrm>
        </p:spPr>
        <p:txBody>
          <a:bodyPr>
            <a:normAutofit/>
          </a:bodyPr>
          <a:lstStyle/>
          <a:p>
            <a:r>
              <a:rPr lang="ru-RU" sz="2000" i="1" dirty="0">
                <a:effectLst>
                  <a:outerShdw blurRad="38100" dist="38100" dir="2700000" algn="tl">
                    <a:srgbClr val="000000">
                      <a:alpha val="43137"/>
                    </a:srgbClr>
                  </a:outerShdw>
                </a:effectLst>
              </a:rPr>
              <a:t>Умер</a:t>
            </a:r>
            <a:r>
              <a:rPr lang="ru-RU" sz="2000" dirty="0">
                <a:effectLst>
                  <a:outerShdw blurRad="38100" dist="38100" dir="2700000" algn="tl">
                    <a:srgbClr val="000000">
                      <a:alpha val="43137"/>
                    </a:srgbClr>
                  </a:outerShdw>
                </a:effectLst>
              </a:rPr>
              <a:t> Алексей Николаевич Бекетов в Харькове </a:t>
            </a:r>
            <a:r>
              <a:rPr lang="ru-RU" sz="2000" b="1" dirty="0">
                <a:effectLst>
                  <a:outerShdw blurRad="38100" dist="38100" dir="2700000" algn="tl">
                    <a:srgbClr val="000000">
                      <a:alpha val="43137"/>
                    </a:srgbClr>
                  </a:outerShdw>
                </a:effectLst>
              </a:rPr>
              <a:t>23 ноября 1941 года</a:t>
            </a:r>
            <a:r>
              <a:rPr lang="ru-RU" sz="2000" dirty="0">
                <a:effectLst>
                  <a:outerShdw blurRad="38100" dist="38100" dir="2700000" algn="tl">
                    <a:srgbClr val="000000">
                      <a:alpha val="43137"/>
                    </a:srgbClr>
                  </a:outerShdw>
                </a:effectLst>
              </a:rPr>
              <a:t>.</a:t>
            </a:r>
          </a:p>
          <a:p>
            <a:r>
              <a:rPr lang="ru-RU" sz="2000" dirty="0">
                <a:effectLst>
                  <a:outerShdw blurRad="38100" dist="38100" dir="2700000" algn="tl">
                    <a:srgbClr val="000000">
                      <a:alpha val="43137"/>
                    </a:srgbClr>
                  </a:outerShdw>
                </a:effectLst>
              </a:rPr>
              <a:t>Творческое наследие академика архитектуры А.Н.Бекетова, его жизнерадостные, пронизанные светом здания и сегодня украшают многие города Украины и юга России</a:t>
            </a:r>
            <a:r>
              <a:rPr lang="ru-RU" sz="2000" dirty="0" smtClean="0">
                <a:effectLst>
                  <a:outerShdw blurRad="38100" dist="38100" dir="2700000" algn="tl">
                    <a:srgbClr val="000000">
                      <a:alpha val="43137"/>
                    </a:srgbClr>
                  </a:outerShdw>
                </a:effectLst>
              </a:rPr>
              <a:t>.</a:t>
            </a:r>
            <a:endParaRPr lang="ru-RU" sz="2000"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rotWithShape="1">
          <a:blip r:embed="rId3" cstate="print">
            <a:extLst>
              <a:ext uri="{28A0092B-C50C-407E-A947-70E740481C1C}">
                <a14:useLocalDpi xmlns="" xmlns:a14="http://schemas.microsoft.com/office/drawing/2010/main" val="0"/>
              </a:ext>
            </a:extLst>
          </a:blip>
          <a:srcRect l="10108" t="-1" r="10108" b="12550"/>
          <a:stretch/>
        </p:blipFill>
        <p:spPr>
          <a:xfrm>
            <a:off x="5148064" y="764704"/>
            <a:ext cx="3510057" cy="4586091"/>
          </a:xfrm>
          <a:prstGeom prst="rect">
            <a:avLst/>
          </a:prstGeom>
          <a:ln>
            <a:noFill/>
          </a:ln>
          <a:effectLst>
            <a:softEdge rad="112500"/>
          </a:effectLst>
        </p:spPr>
      </p:pic>
      <p:pic>
        <p:nvPicPr>
          <p:cNvPr id="4098" name="Picture 2" descr="https://upload.wikimedia.org/wikipedia/commons/thumb/d/d1/%D0%90%D1%80%D1%82%D0%B5%D0%BC%D0%B0_44_%D1%84%D0%B0%D1%81%D0%B0%D0%B4_%D0%91%D0%B5%D0%BA%D0%B5%D1%82%D0%BE%D0%B2%D1%83_%D0%B4%D0%BE%D1%81%D0%BA%D0%B0.JPG/220px-%D0%90%D1%80%D1%82%D0%B5%D0%BC%D0%B0_44_%D1%84%D0%B0%D1%81%D0%B0%D0%B4_%D0%91%D0%B5%D0%BA%D0%B5%D1%82%D0%BE%D0%B2%D1%83_%D0%B4%D0%BE%D1%81%D0%BA%D0%B0.JPG"/>
          <p:cNvPicPr>
            <a:picLocks noChangeAspect="1" noChangeArrowheads="1"/>
          </p:cNvPicPr>
          <p:nvPr/>
        </p:nvPicPr>
        <p:blipFill>
          <a:blip r:embed="rId4" cstate="print"/>
          <a:srcRect/>
          <a:stretch>
            <a:fillRect/>
          </a:stretch>
        </p:blipFill>
        <p:spPr bwMode="auto">
          <a:xfrm>
            <a:off x="611560" y="2996952"/>
            <a:ext cx="4064452" cy="3325460"/>
          </a:xfrm>
          <a:prstGeom prst="rect">
            <a:avLst/>
          </a:prstGeom>
          <a:ln>
            <a:noFill/>
          </a:ln>
          <a:effectLst>
            <a:softEdge rad="112500"/>
          </a:effectLst>
        </p:spPr>
      </p:pic>
    </p:spTree>
    <p:extLst>
      <p:ext uri="{BB962C8B-B14F-4D97-AF65-F5344CB8AC3E}">
        <p14:creationId xmlns="" xmlns:p14="http://schemas.microsoft.com/office/powerpoint/2010/main" val="35088808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457200" y="332656"/>
            <a:ext cx="5338936" cy="6120680"/>
          </a:xfrm>
        </p:spPr>
        <p:txBody>
          <a:bodyPr>
            <a:normAutofit/>
          </a:bodyPr>
          <a:lstStyle/>
          <a:p>
            <a:r>
              <a:rPr lang="ru-RU" sz="3200" b="1" dirty="0" smtClean="0">
                <a:solidFill>
                  <a:schemeClr val="accent2">
                    <a:lumMod val="50000"/>
                  </a:schemeClr>
                </a:solidFill>
              </a:rPr>
              <a:t>Леонид Иванович Федосов</a:t>
            </a:r>
          </a:p>
          <a:p>
            <a:r>
              <a:rPr lang="ru-RU" sz="2000" dirty="0">
                <a:effectLst>
                  <a:outerShdw blurRad="38100" dist="38100" dir="2700000" algn="tl">
                    <a:srgbClr val="000000">
                      <a:alpha val="43137"/>
                    </a:srgbClr>
                  </a:outerShdw>
                </a:effectLst>
              </a:rPr>
              <a:t>В 1946 году в городе было создано Управление главного архитектора, в 1952 году главным архитектором был назначен Л.И. Федосов, в 1955 году был разработан первый генеральный план развития города и появился новый проспект Мира (ныне: пр. Ленина), создавший неповторимый облик Алчевска. </a:t>
            </a:r>
          </a:p>
        </p:txBody>
      </p:sp>
      <p:pic>
        <p:nvPicPr>
          <p:cNvPr id="4" name="Рисунок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940152" y="692696"/>
            <a:ext cx="2909630" cy="4352021"/>
          </a:xfrm>
          <a:prstGeom prst="rect">
            <a:avLst/>
          </a:prstGeom>
          <a:ln>
            <a:noFill/>
          </a:ln>
          <a:effectLst>
            <a:outerShdw blurRad="292100" dist="139700" dir="2700000" algn="tl" rotWithShape="0">
              <a:srgbClr val="333333">
                <a:alpha val="65000"/>
              </a:srgbClr>
            </a:outerShdw>
          </a:effectLst>
        </p:spPr>
      </p:pic>
      <p:pic>
        <p:nvPicPr>
          <p:cNvPr id="5" name="Рисунок 4" descr="https://i.mycdn.me/image?id=305011274021&amp;t=0&amp;plc=WEB&amp;tkn=*KbDPZDe3lFigqZzDj0_wUkQGW54"/>
          <p:cNvPicPr/>
          <p:nvPr/>
        </p:nvPicPr>
        <p:blipFill>
          <a:blip r:embed="rId4" cstate="print"/>
          <a:srcRect/>
          <a:stretch>
            <a:fillRect/>
          </a:stretch>
        </p:blipFill>
        <p:spPr bwMode="auto">
          <a:xfrm>
            <a:off x="467544" y="3356992"/>
            <a:ext cx="5164435" cy="30243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2188351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457200" y="188640"/>
            <a:ext cx="8291264" cy="6264696"/>
          </a:xfrm>
        </p:spPr>
        <p:txBody>
          <a:bodyPr>
            <a:normAutofit/>
          </a:bodyPr>
          <a:lstStyle/>
          <a:p>
            <a:r>
              <a:rPr lang="ru-RU" sz="1800" dirty="0" smtClean="0">
                <a:effectLst>
                  <a:outerShdw blurRad="38100" dist="38100" dir="2700000" algn="tl">
                    <a:srgbClr val="000000">
                      <a:alpha val="43137"/>
                    </a:srgbClr>
                  </a:outerShdw>
                </a:effectLst>
              </a:rPr>
              <a:t>Строить </a:t>
            </a:r>
            <a:r>
              <a:rPr lang="ru-RU" sz="1800" dirty="0">
                <a:effectLst>
                  <a:outerShdw blurRad="38100" dist="38100" dir="2700000" algn="tl">
                    <a:srgbClr val="000000">
                      <a:alpha val="43137"/>
                    </a:srgbClr>
                  </a:outerShdw>
                </a:effectLst>
              </a:rPr>
              <a:t>проспект он начал в 1950-х годах. Изначально он являлся продолжением улицы Куйбышева, но на волне послевоенного восстановления страны появилось название проспект Мира. Таким образом улица Куйбышева была разделена на две части, одна из которых стала носить название проспект Мира У истоков строительства Проспекта (а именно так называют его </a:t>
            </a:r>
            <a:r>
              <a:rPr lang="ru-RU" sz="1800" dirty="0" err="1">
                <a:effectLst>
                  <a:outerShdw blurRad="38100" dist="38100" dir="2700000" algn="tl">
                    <a:srgbClr val="000000">
                      <a:alpha val="43137"/>
                    </a:srgbClr>
                  </a:outerShdw>
                </a:effectLst>
              </a:rPr>
              <a:t>алчевцы</a:t>
            </a:r>
            <a:r>
              <a:rPr lang="ru-RU" sz="1800" dirty="0">
                <a:effectLst>
                  <a:outerShdw blurRad="38100" dist="38100" dir="2700000" algn="tl">
                    <a:srgbClr val="000000">
                      <a:alpha val="43137"/>
                    </a:srgbClr>
                  </a:outerShdw>
                </a:effectLst>
              </a:rPr>
              <a:t> в просторечии) стояли Федосов Леонид Иванович, который на протяжении 32-х лет был главным архитектором города </a:t>
            </a:r>
            <a:r>
              <a:rPr lang="ru-RU" sz="1800" dirty="0" err="1">
                <a:effectLst>
                  <a:outerShdw blurRad="38100" dist="38100" dir="2700000" algn="tl">
                    <a:srgbClr val="000000">
                      <a:alpha val="43137"/>
                    </a:srgbClr>
                  </a:outerShdw>
                </a:effectLst>
              </a:rPr>
              <a:t>Ворошиловска</a:t>
            </a:r>
            <a:r>
              <a:rPr lang="ru-RU" sz="1800" dirty="0">
                <a:effectLst>
                  <a:outerShdw blurRad="38100" dist="38100" dir="2700000" algn="tl">
                    <a:srgbClr val="000000">
                      <a:alpha val="43137"/>
                    </a:srgbClr>
                  </a:outerShdw>
                </a:effectLst>
              </a:rPr>
              <a:t> (Коммунарска), и, конечно же, </a:t>
            </a:r>
            <a:r>
              <a:rPr lang="ru-RU" sz="1800" dirty="0" err="1">
                <a:effectLst>
                  <a:outerShdw blurRad="38100" dist="38100" dir="2700000" algn="tl">
                    <a:srgbClr val="000000">
                      <a:alpha val="43137"/>
                    </a:srgbClr>
                  </a:outerShdw>
                </a:effectLst>
              </a:rPr>
              <a:t>Гмыря</a:t>
            </a:r>
            <a:r>
              <a:rPr lang="ru-RU" sz="1800" dirty="0">
                <a:effectLst>
                  <a:outerShdw blurRad="38100" dist="38100" dir="2700000" algn="tl">
                    <a:srgbClr val="000000">
                      <a:alpha val="43137"/>
                    </a:srgbClr>
                  </a:outerShdw>
                </a:effectLst>
              </a:rPr>
              <a:t> Пётр </a:t>
            </a:r>
            <a:r>
              <a:rPr lang="ru-RU" sz="1800" dirty="0" err="1">
                <a:effectLst>
                  <a:outerShdw blurRad="38100" dist="38100" dir="2700000" algn="tl">
                    <a:srgbClr val="000000">
                      <a:alpha val="43137"/>
                    </a:srgbClr>
                  </a:outerShdw>
                </a:effectLst>
              </a:rPr>
              <a:t>Арсентьевич</a:t>
            </a:r>
            <a:r>
              <a:rPr lang="ru-RU" sz="1800" dirty="0">
                <a:effectLst>
                  <a:outerShdw blurRad="38100" dist="38100" dir="2700000" algn="tl">
                    <a:srgbClr val="000000">
                      <a:alpha val="43137"/>
                    </a:srgbClr>
                  </a:outerShdw>
                </a:effectLst>
              </a:rPr>
              <a:t>, директор Ворошиловского </a:t>
            </a:r>
            <a:r>
              <a:rPr lang="ru-RU" sz="1800" dirty="0" err="1">
                <a:effectLst>
                  <a:outerShdw blurRad="38100" dist="38100" dir="2700000" algn="tl">
                    <a:srgbClr val="000000">
                      <a:alpha val="43137"/>
                    </a:srgbClr>
                  </a:outerShdw>
                </a:effectLst>
              </a:rPr>
              <a:t>метзавода</a:t>
            </a:r>
            <a:r>
              <a:rPr lang="ru-RU" sz="1800" dirty="0">
                <a:effectLst>
                  <a:outerShdw blurRad="38100" dist="38100" dir="2700000" algn="tl">
                    <a:srgbClr val="000000">
                      <a:alpha val="43137"/>
                    </a:srgbClr>
                  </a:outerShdw>
                </a:effectLst>
              </a:rPr>
              <a:t>, который был заказчиком строительства</a:t>
            </a:r>
            <a:r>
              <a:rPr lang="ru-RU" sz="1800" dirty="0" smtClean="0">
                <a:effectLst>
                  <a:outerShdw blurRad="38100" dist="38100" dir="2700000" algn="tl">
                    <a:srgbClr val="000000">
                      <a:alpha val="43137"/>
                    </a:srgbClr>
                  </a:outerShdw>
                </a:effectLst>
              </a:rPr>
              <a:t>.</a:t>
            </a:r>
            <a:endParaRPr lang="ru-RU" sz="1800" dirty="0">
              <a:effectLst>
                <a:outerShdw blurRad="38100" dist="38100" dir="2700000" algn="tl">
                  <a:srgbClr val="000000">
                    <a:alpha val="43137"/>
                  </a:srgbClr>
                </a:outerShdw>
              </a:effectLst>
            </a:endParaRPr>
          </a:p>
        </p:txBody>
      </p:sp>
      <p:pic>
        <p:nvPicPr>
          <p:cNvPr id="5" name="Picture 1" descr="G:\фестиваль\Алчевск здания\image (17).jpg"/>
          <p:cNvPicPr>
            <a:picLocks noChangeAspect="1" noChangeArrowheads="1"/>
          </p:cNvPicPr>
          <p:nvPr/>
        </p:nvPicPr>
        <p:blipFill>
          <a:blip r:embed="rId3" cstate="print"/>
          <a:srcRect t="2128" r="3571" b="2128"/>
          <a:stretch>
            <a:fillRect/>
          </a:stretch>
        </p:blipFill>
        <p:spPr bwMode="auto">
          <a:xfrm>
            <a:off x="4716016" y="3068960"/>
            <a:ext cx="3888432" cy="3240360"/>
          </a:xfrm>
          <a:prstGeom prst="rect">
            <a:avLst/>
          </a:prstGeom>
          <a:ln>
            <a:noFill/>
          </a:ln>
          <a:effectLst>
            <a:outerShdw blurRad="292100" dist="139700" dir="2700000" algn="tl" rotWithShape="0">
              <a:srgbClr val="333333">
                <a:alpha val="65000"/>
              </a:srgbClr>
            </a:outerShdw>
          </a:effectLst>
        </p:spPr>
      </p:pic>
      <p:pic>
        <p:nvPicPr>
          <p:cNvPr id="6" name="Picture 2" descr="D:\image (76).jpg"/>
          <p:cNvPicPr>
            <a:picLocks noChangeAspect="1" noChangeArrowheads="1"/>
          </p:cNvPicPr>
          <p:nvPr/>
        </p:nvPicPr>
        <p:blipFill>
          <a:blip r:embed="rId4" cstate="print"/>
          <a:srcRect/>
          <a:stretch>
            <a:fillRect/>
          </a:stretch>
        </p:blipFill>
        <p:spPr bwMode="auto">
          <a:xfrm>
            <a:off x="467544" y="5013176"/>
            <a:ext cx="3816424" cy="1584176"/>
          </a:xfrm>
          <a:prstGeom prst="rect">
            <a:avLst/>
          </a:prstGeom>
          <a:ln>
            <a:noFill/>
          </a:ln>
          <a:effectLst>
            <a:outerShdw blurRad="292100" dist="139700" dir="2700000" algn="tl" rotWithShape="0">
              <a:srgbClr val="333333">
                <a:alpha val="65000"/>
              </a:srgbClr>
            </a:outerShdw>
          </a:effectLst>
        </p:spPr>
      </p:pic>
      <p:pic>
        <p:nvPicPr>
          <p:cNvPr id="7" name="Рисунок 6" descr="https://i.mycdn.me/image?id=305058784805&amp;t=0&amp;plc=WEB&amp;tkn=*XrosJ4QNbCsEzx-Nghuptz8ozHk"/>
          <p:cNvPicPr/>
          <p:nvPr/>
        </p:nvPicPr>
        <p:blipFill>
          <a:blip r:embed="rId5" cstate="print"/>
          <a:srcRect/>
          <a:stretch>
            <a:fillRect/>
          </a:stretch>
        </p:blipFill>
        <p:spPr bwMode="auto">
          <a:xfrm>
            <a:off x="539552" y="2780928"/>
            <a:ext cx="3744416" cy="201622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21883513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2" name="Текст 1"/>
          <p:cNvSpPr>
            <a:spLocks noGrp="1"/>
          </p:cNvSpPr>
          <p:nvPr>
            <p:ph type="body" sz="half" idx="2"/>
          </p:nvPr>
        </p:nvSpPr>
        <p:spPr>
          <a:xfrm>
            <a:off x="457200" y="332656"/>
            <a:ext cx="8363272" cy="6120680"/>
          </a:xfrm>
        </p:spPr>
        <p:txBody>
          <a:bodyPr>
            <a:normAutofit/>
          </a:bodyPr>
          <a:lstStyle/>
          <a:p>
            <a:pPr algn="just"/>
            <a:r>
              <a:rPr lang="ru-RU" sz="2800" b="1" dirty="0" err="1" smtClean="0">
                <a:solidFill>
                  <a:schemeClr val="accent2">
                    <a:lumMod val="50000"/>
                  </a:schemeClr>
                </a:solidFill>
              </a:rPr>
              <a:t>Луганщина</a:t>
            </a:r>
            <a:r>
              <a:rPr lang="ru-RU" sz="2800" b="1" dirty="0" smtClean="0">
                <a:solidFill>
                  <a:schemeClr val="accent2">
                    <a:lumMod val="50000"/>
                  </a:schemeClr>
                </a:solidFill>
              </a:rPr>
              <a:t>  была тем местом, которое сыграло значительную роль в жизни и творчестве многих выдающихся личностей, которые жили, творили  и оставили свой след и в нашем родном Алчевске.</a:t>
            </a:r>
            <a:endParaRPr lang="ru-RU" sz="2800" b="1" dirty="0">
              <a:solidFill>
                <a:schemeClr val="accent2">
                  <a:lumMod val="50000"/>
                </a:schemeClr>
              </a:solidFill>
              <a:effectLst>
                <a:outerShdw blurRad="38100" dist="38100" dir="2700000" algn="tl">
                  <a:srgbClr val="000000">
                    <a:alpha val="43137"/>
                  </a:srgbClr>
                </a:outerShdw>
              </a:effectLst>
            </a:endParaRPr>
          </a:p>
        </p:txBody>
      </p:sp>
      <p:pic>
        <p:nvPicPr>
          <p:cNvPr id="26626" name="Picture 2" descr="D:\Загрузки\Х..Алчевская.jpg"/>
          <p:cNvPicPr>
            <a:picLocks noChangeAspect="1" noChangeArrowheads="1"/>
          </p:cNvPicPr>
          <p:nvPr/>
        </p:nvPicPr>
        <p:blipFill>
          <a:blip r:embed="rId3" cstate="print"/>
          <a:srcRect/>
          <a:stretch>
            <a:fillRect/>
          </a:stretch>
        </p:blipFill>
        <p:spPr bwMode="auto">
          <a:xfrm>
            <a:off x="3203848" y="3068219"/>
            <a:ext cx="2736304" cy="3789781"/>
          </a:xfrm>
          <a:prstGeom prst="ellipse">
            <a:avLst/>
          </a:prstGeom>
          <a:ln>
            <a:noFill/>
          </a:ln>
          <a:effectLst>
            <a:softEdge rad="112500"/>
          </a:effectLst>
        </p:spPr>
      </p:pic>
      <p:sp>
        <p:nvSpPr>
          <p:cNvPr id="26628" name="AutoShape 4" descr="ÐÐ°ÑÑÐ¸Ð½ÐºÐ¸ Ð¿Ð¾ Ð·Ð°Ð¿ÑÐ¾ÑÑ ÐÐ»ÐµÐºÑÐµÐ¹ ÐÐ¸ÐºÐ¾Ð»Ð°ÐµÐ²Ð¸Ñ ÐÐµÐºÐµÑÐ¾Ð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6631" name="Picture 7" descr="ÑÐ¾ÑÐ¾Ð³ÑÐ°ÑÐ¸Ñ ÐÐ»ÐµÐºÑÐµÐ¹ ÐÐµÐºÐµÑÐ¾Ð²"/>
          <p:cNvPicPr>
            <a:picLocks noChangeAspect="1" noChangeArrowheads="1"/>
          </p:cNvPicPr>
          <p:nvPr/>
        </p:nvPicPr>
        <p:blipFill>
          <a:blip r:embed="rId4" cstate="print"/>
          <a:srcRect t="17320" r="20422" b="14641"/>
          <a:stretch>
            <a:fillRect/>
          </a:stretch>
        </p:blipFill>
        <p:spPr bwMode="auto">
          <a:xfrm>
            <a:off x="6191672" y="2204864"/>
            <a:ext cx="2772816" cy="3888432"/>
          </a:xfrm>
          <a:prstGeom prst="ellipse">
            <a:avLst/>
          </a:prstGeom>
          <a:ln>
            <a:noFill/>
          </a:ln>
          <a:effectLst>
            <a:softEdge rad="112500"/>
          </a:effectLst>
        </p:spPr>
      </p:pic>
      <p:pic>
        <p:nvPicPr>
          <p:cNvPr id="9" name="Рисунок 8"/>
          <p:cNvPicPr>
            <a:picLocks noChangeAspect="1"/>
          </p:cNvPicPr>
          <p:nvPr/>
        </p:nvPicPr>
        <p:blipFill>
          <a:blip r:embed="rId5" cstate="print">
            <a:duotone>
              <a:schemeClr val="accent1">
                <a:shade val="45000"/>
                <a:satMod val="135000"/>
              </a:schemeClr>
              <a:prstClr val="white"/>
            </a:duotone>
            <a:extLst>
              <a:ext uri="{28A0092B-C50C-407E-A947-70E740481C1C}">
                <a14:useLocalDpi xmlns="" xmlns:a14="http://schemas.microsoft.com/office/drawing/2010/main" val="0"/>
              </a:ext>
            </a:extLst>
          </a:blip>
          <a:srcRect l="9899" t="18200" r="48029" b="56981"/>
          <a:stretch>
            <a:fillRect/>
          </a:stretch>
        </p:blipFill>
        <p:spPr>
          <a:xfrm>
            <a:off x="0" y="2204864"/>
            <a:ext cx="3050230" cy="3600400"/>
          </a:xfrm>
          <a:prstGeom prst="ellipse">
            <a:avLst/>
          </a:prstGeom>
          <a:ln>
            <a:noFill/>
          </a:ln>
          <a:effectLst>
            <a:softEdge rad="112500"/>
          </a:effectLst>
        </p:spPr>
      </p:pic>
    </p:spTree>
    <p:extLst>
      <p:ext uri="{BB962C8B-B14F-4D97-AF65-F5344CB8AC3E}">
        <p14:creationId xmlns="" xmlns:p14="http://schemas.microsoft.com/office/powerpoint/2010/main" val="218835137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365</TotalTime>
  <Words>443</Words>
  <Application>Microsoft Office PowerPoint</Application>
  <PresentationFormat>Экран (4:3)</PresentationFormat>
  <Paragraphs>50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Тема Office</vt:lpstr>
      <vt:lpstr>ОБОСОБЛЕННОЕ СТРУКТУРНОЕ ПОДРАЗДЕЛЕНИЕ  «АЛЧЕВСКИЙ СТРОИТЕЛЬНЫЙ КОЛЛЕДЖ»  ГОСУДАРСТВЕННОГО ОБРАЗОВАТЕЛЬНОГО УЧРЕЖДЕНИЯ ВЫСШЕГО ПРООБРАЗОВАНИЯ  ЛУГАНСКОЙ НАРОДНОЙ РЕСПУБЛИКИ  «ДОНБАССКИЙ ГОСУДАРСТВЕННЫЙ ТЕХНИЧЕСКИЙ ИНСТИТУТ» </vt:lpstr>
      <vt:lpstr>Дни науки и техники В Алчевском строительном колледже на тему: «Славу предков своих оправдаем - мысль к науке мы направляем»</vt:lpstr>
      <vt:lpstr>ВЫДАЮЩИЕСЯ ЛЮДИ ЛУГАНЩИНЫ</vt:lpstr>
      <vt:lpstr>Население нашего края – это удивительное сообщество людей чрезвычайно разных и удивительно талантливых, людей, истово служивших своему отечеству! В сочетание слов «служить отечеству» каждый человек вкладывает свой смысл. Порой людям успешным и состоявшимся в этой жизни катастрофически не хватает такого служения. Возможности создавать новое и неведомое, поддержать в жизни тех, кому это сейчас наиболее необходимо, определить и выполнить то Божье предназначение, с которым ты пришел на эту землю. Мы расскажем об выдающихся личностях Луганской земли, которые положили все – богатство, таланты, вдохновение и титанический труд – на благо своего народа. </vt:lpstr>
      <vt:lpstr>Слайд 5</vt:lpstr>
      <vt:lpstr> </vt:lpstr>
      <vt:lpstr>Слайд 7</vt:lpstr>
      <vt:lpstr>Слайд 8</vt:lpstr>
      <vt:lpstr>Слайд 9</vt:lpstr>
      <vt:lpstr>Слайд 10</vt:lpstr>
      <vt:lpstr>Слайд 11</vt:lpstr>
      <vt:lpstr>Слайд 12</vt:lpstr>
      <vt:lpstr>Слайд 13</vt:lpstr>
      <vt:lpstr>Слайд 14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39</cp:revision>
  <dcterms:created xsi:type="dcterms:W3CDTF">2018-12-13T08:01:44Z</dcterms:created>
  <dcterms:modified xsi:type="dcterms:W3CDTF">2021-12-21T03:36:04Z</dcterms:modified>
</cp:coreProperties>
</file>