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70" r:id="rId4"/>
    <p:sldId id="259" r:id="rId5"/>
    <p:sldId id="267" r:id="rId6"/>
    <p:sldId id="258" r:id="rId7"/>
    <p:sldId id="262" r:id="rId8"/>
    <p:sldId id="264" r:id="rId9"/>
    <p:sldId id="266" r:id="rId10"/>
    <p:sldId id="263" r:id="rId11"/>
    <p:sldId id="265" r:id="rId12"/>
    <p:sldId id="260" r:id="rId13"/>
    <p:sldId id="26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464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A0FBD3-F673-46F4-B1CA-D13683204C0B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073472-F58B-488C-BAD6-91504A981C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4294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388792-2888-4989-B73A-F86F348C7CD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388792-2888-4989-B73A-F86F348C7CD3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6CDA9-D824-4EFD-B9C7-CA0AF729B520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6CDA9-D824-4EFD-B9C7-CA0AF729B520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8E08A-69D4-4993-88D1-ADBB2FB11739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6CDA9-D824-4EFD-B9C7-CA0AF729B520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001F5-4213-4E36-9870-8E03B6BB12DB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школа"/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42845" y="642918"/>
            <a:ext cx="5072098" cy="2010430"/>
          </a:xfrm>
          <a:prstGeom prst="rect">
            <a:avLst/>
          </a:prstGeom>
          <a:solidFill>
            <a:schemeClr val="bg1">
              <a:alpha val="73000"/>
            </a:schemeClr>
          </a:solidFill>
          <a:ln w="76200">
            <a:solidFill>
              <a:schemeClr val="accent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МУНИЦИПАЛЬНОЕ БЮДЖЕТНОЕ </a:t>
            </a:r>
          </a:p>
          <a:p>
            <a:pPr algn="ctr"/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ОБЩЕОБРАЗОВАТЕЛЬНОЕ УЧРЕЖДЕНИЕ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«СРЕДНЯЯ ОБЩЕОБРАЗОВАТЕЛЬНАЯ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ШКОЛА № 9» СТУПИНСКОГО МУНИЦИПАЛЬНОГО РАЙОНА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286380" y="2571745"/>
            <a:ext cx="3643338" cy="1200329"/>
          </a:xfrm>
          <a:prstGeom prst="rect">
            <a:avLst/>
          </a:prstGeom>
          <a:solidFill>
            <a:schemeClr val="lt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lvl="0" algn="ctr"/>
            <a:r>
              <a:rPr lang="ru-RU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2021-2022</a:t>
            </a:r>
            <a:endParaRPr lang="ru-RU" sz="1600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1600" b="1" cap="none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5357826"/>
            <a:ext cx="3714776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Учитель английского языка </a:t>
            </a:r>
          </a:p>
          <a:p>
            <a:pPr algn="ctr"/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Кожухова Т.В.</a:t>
            </a:r>
            <a:endParaRPr lang="ru-RU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85984" y="3071810"/>
            <a:ext cx="2561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2" name="Рисунок 11" descr="C:\Users\1\Desktop\logo_shool_9_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4" y="4071942"/>
            <a:ext cx="3143272" cy="25717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142975" y="3000373"/>
            <a:ext cx="371705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Anfisa Grotesk" pitchFamily="2" charset="0"/>
              </a:rPr>
              <a:t>Проектная деятельность на уроках английского языка в рамках современной концепции в рамках языкового образования</a:t>
            </a:r>
            <a:r>
              <a:rPr lang="ru-RU" sz="2400" b="1" dirty="0" smtClean="0">
                <a:solidFill>
                  <a:srgbClr val="002060"/>
                </a:solidFill>
                <a:latin typeface="Anfisa Grotesk" pitchFamily="2" charset="0"/>
              </a:rPr>
              <a:t>.</a:t>
            </a:r>
            <a:endParaRPr lang="ru-RU" sz="2400" dirty="0" smtClean="0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447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15106"/>
          </a:xfrm>
        </p:spPr>
        <p:txBody>
          <a:bodyPr>
            <a:normAutofit/>
          </a:bodyPr>
          <a:lstStyle/>
          <a:p>
            <a:pPr algn="r"/>
            <a:endParaRPr lang="ru-RU" b="1" i="1" dirty="0" smtClean="0"/>
          </a:p>
          <a:p>
            <a:pPr algn="r"/>
            <a:endParaRPr lang="ru-RU" b="1" i="1" dirty="0" smtClean="0"/>
          </a:p>
          <a:p>
            <a:pPr algn="r"/>
            <a:endParaRPr lang="ru-RU" b="1" i="1" dirty="0" smtClean="0"/>
          </a:p>
          <a:p>
            <a:pPr algn="r"/>
            <a:endParaRPr lang="ru-RU" b="1" i="1" dirty="0" smtClean="0"/>
          </a:p>
          <a:p>
            <a:pPr algn="r"/>
            <a:endParaRPr lang="ru-RU" b="1" i="1" dirty="0" smtClean="0"/>
          </a:p>
          <a:p>
            <a:pPr algn="r"/>
            <a:endParaRPr lang="ru-RU" b="1" i="1" dirty="0" smtClean="0"/>
          </a:p>
          <a:p>
            <a:pPr algn="r"/>
            <a:endParaRPr lang="ru-RU" b="1" i="1" dirty="0" smtClean="0"/>
          </a:p>
          <a:p>
            <a:pPr algn="r">
              <a:buNone/>
            </a:pPr>
            <a:r>
              <a:rPr lang="ru-RU" b="1" i="1" dirty="0" smtClean="0"/>
              <a:t>«Если мы научим ребенка любить,</a:t>
            </a:r>
          </a:p>
          <a:p>
            <a:pPr algn="r">
              <a:buNone/>
            </a:pPr>
            <a:r>
              <a:rPr lang="ru-RU" b="1" i="1" dirty="0" smtClean="0"/>
              <a:t>      мы научим его всему»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 </a:t>
            </a:r>
            <a:r>
              <a:rPr lang="ru-RU" dirty="0" smtClean="0"/>
              <a:t>(Ю.Азаров)</a:t>
            </a:r>
            <a:endParaRPr lang="ru-RU" dirty="0"/>
          </a:p>
        </p:txBody>
      </p:sp>
      <p:pic>
        <p:nvPicPr>
          <p:cNvPr id="4" name="Рисунок 3" descr="Рисунок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57" y="0"/>
            <a:ext cx="9139943" cy="6858000"/>
          </a:xfrm>
          <a:prstGeom prst="rect">
            <a:avLst/>
          </a:prstGeom>
        </p:spPr>
      </p:pic>
      <p:pic>
        <p:nvPicPr>
          <p:cNvPr id="16386" name="Picture 2" descr="D:\Моё\d18dd0bcd0b1d0bbd0b5d0bcd0b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0"/>
            <a:ext cx="5500726" cy="524189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929058" y="3714752"/>
            <a:ext cx="507209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b="1" i="1" dirty="0" smtClean="0">
              <a:solidFill>
                <a:srgbClr val="FFC000"/>
              </a:solidFill>
            </a:endParaRPr>
          </a:p>
          <a:p>
            <a:pPr algn="ctr"/>
            <a:endParaRPr lang="ru-RU" sz="2800" b="1" i="1" dirty="0" smtClean="0">
              <a:solidFill>
                <a:srgbClr val="FFC000"/>
              </a:solidFill>
            </a:endParaRPr>
          </a:p>
          <a:p>
            <a:pPr algn="ctr"/>
            <a:r>
              <a:rPr lang="ru-RU" sz="2800" b="1" i="1" dirty="0" smtClean="0">
                <a:solidFill>
                  <a:srgbClr val="FFC000"/>
                </a:solidFill>
              </a:rPr>
              <a:t>«</a:t>
            </a:r>
            <a:r>
              <a:rPr lang="ru-RU" sz="2400" dirty="0" smtClean="0">
                <a:solidFill>
                  <a:srgbClr val="FFC000"/>
                </a:solidFill>
                <a:latin typeface="Veronica script Two" pitchFamily="2" charset="0"/>
              </a:rPr>
              <a:t>Учиться можно только весело…</a:t>
            </a:r>
            <a:br>
              <a:rPr lang="ru-RU" sz="2400" dirty="0" smtClean="0">
                <a:solidFill>
                  <a:srgbClr val="FFC000"/>
                </a:solidFill>
                <a:latin typeface="Veronica script Two" pitchFamily="2" charset="0"/>
              </a:rPr>
            </a:br>
            <a:r>
              <a:rPr lang="ru-RU" sz="2400" dirty="0" smtClean="0">
                <a:solidFill>
                  <a:srgbClr val="FFC000"/>
                </a:solidFill>
                <a:latin typeface="Veronica script Two" pitchFamily="2" charset="0"/>
              </a:rPr>
              <a:t>Чтобы переваривать знания</a:t>
            </a:r>
            <a:br>
              <a:rPr lang="ru-RU" sz="2400" dirty="0" smtClean="0">
                <a:solidFill>
                  <a:srgbClr val="FFC000"/>
                </a:solidFill>
                <a:latin typeface="Veronica script Two" pitchFamily="2" charset="0"/>
              </a:rPr>
            </a:br>
            <a:r>
              <a:rPr lang="ru-RU" sz="2400" dirty="0" smtClean="0">
                <a:solidFill>
                  <a:srgbClr val="FFC000"/>
                </a:solidFill>
                <a:latin typeface="Veronica script Two" pitchFamily="2" charset="0"/>
              </a:rPr>
              <a:t>Надо поглощать их с аппетитом</a:t>
            </a:r>
            <a:r>
              <a:rPr lang="ru-RU" sz="1400" dirty="0" smtClean="0">
                <a:solidFill>
                  <a:srgbClr val="FFC000"/>
                </a:solidFill>
              </a:rPr>
              <a:t>.</a:t>
            </a:r>
            <a:r>
              <a:rPr lang="ru-RU" sz="2800" b="1" i="1" dirty="0" smtClean="0">
                <a:solidFill>
                  <a:srgbClr val="FFC000"/>
                </a:solidFill>
              </a:rPr>
              <a:t>»</a:t>
            </a:r>
            <a:endParaRPr lang="ru-RU" sz="2800" dirty="0" smtClean="0">
              <a:solidFill>
                <a:srgbClr val="FFC000"/>
              </a:solidFill>
            </a:endParaRPr>
          </a:p>
          <a:p>
            <a:pPr algn="r"/>
            <a:r>
              <a:rPr lang="ru-RU" sz="2800" b="1" i="1" dirty="0" smtClean="0">
                <a:solidFill>
                  <a:srgbClr val="FFC000"/>
                </a:solidFill>
              </a:rPr>
              <a:t> </a:t>
            </a:r>
            <a:r>
              <a:rPr lang="ru-RU" sz="2400" b="1" i="1" dirty="0" smtClean="0">
                <a:solidFill>
                  <a:srgbClr val="FFC000"/>
                </a:solidFill>
              </a:rPr>
              <a:t>(А.Франс)</a:t>
            </a:r>
            <a:endParaRPr lang="ru-RU" sz="2800" b="1" i="1" dirty="0" smtClean="0">
              <a:solidFill>
                <a:srgbClr val="FFC0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  <a:latin typeface="Book Antiqua" pitchFamily="18" charset="0"/>
                <a:cs typeface="Arial" pitchFamily="34" charset="0"/>
              </a:rPr>
              <a:t>Каждый проект - это результат большой и трудной работы учащихся.</a:t>
            </a:r>
            <a:endParaRPr lang="ru-RU" sz="2400" b="1" dirty="0">
              <a:solidFill>
                <a:srgbClr val="FFFF00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4" name="Содержимое 3" descr="IMG_11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43438" y="3143248"/>
            <a:ext cx="4262972" cy="31972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206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IMG_13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9501" y="1857364"/>
            <a:ext cx="4381531" cy="3286148"/>
          </a:xfrm>
          <a:prstGeom prst="rect">
            <a:avLst/>
          </a:prstGeom>
          <a:ln>
            <a:solidFill>
              <a:srgbClr val="0070C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Таня\Desktop\проектная деятельность\2021-11-12-22-36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8992" y="274638"/>
            <a:ext cx="5257808" cy="114300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Проектная деятельность школьников способствует развитию </a:t>
            </a:r>
            <a:r>
              <a:rPr lang="ru-RU" sz="2400" dirty="0" err="1" smtClean="0">
                <a:solidFill>
                  <a:srgbClr val="002060"/>
                </a:solidFill>
              </a:rPr>
              <a:t>общеучебных</a:t>
            </a:r>
            <a:r>
              <a:rPr lang="ru-RU" sz="2400" dirty="0" smtClean="0">
                <a:solidFill>
                  <a:srgbClr val="002060"/>
                </a:solidFill>
              </a:rPr>
              <a:t> навыков.</a:t>
            </a:r>
            <a:br>
              <a:rPr lang="ru-RU" sz="2400" dirty="0" smtClean="0">
                <a:solidFill>
                  <a:srgbClr val="002060"/>
                </a:solidFill>
              </a:rPr>
            </a:b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4" name="Содержимое 3" descr="IMG_11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214290"/>
            <a:ext cx="3517374" cy="263803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Рисунок 4" descr="IMG_20211021_0834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744872"/>
            <a:ext cx="3500462" cy="47211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 descr="IMG_20211026_0830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3357562"/>
            <a:ext cx="4000528" cy="296617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Таня\Desktop\проектная деятельность\2021-11-12-22-32-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Posters</a:t>
            </a:r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4" name="Содержимое 3" descr="IMG_113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42844" y="2357430"/>
            <a:ext cx="4167721" cy="3125791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Рисунок 4" descr="IMG_114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9124" y="3857628"/>
            <a:ext cx="3714776" cy="27860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pic>
        <p:nvPicPr>
          <p:cNvPr id="6" name="Рисунок 5" descr="IMG_114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472" y="214290"/>
            <a:ext cx="2762237" cy="20716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3" descr="E:\ступино- портфолио\ШМО\2013-2014\неделя ин.яз. 2013-2014\фотоотчет\1 день\IMG_064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57818" y="1214422"/>
            <a:ext cx="3596217" cy="26971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85794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Anfisa Grotesk" pitchFamily="2" charset="0"/>
              </a:rPr>
              <a:t>Fairy-tales</a:t>
            </a:r>
            <a:endParaRPr lang="ru-RU" b="1" dirty="0">
              <a:solidFill>
                <a:srgbClr val="FF0000"/>
              </a:solidFill>
              <a:latin typeface="Anfisa Grotesk" pitchFamily="2" charset="0"/>
            </a:endParaRPr>
          </a:p>
        </p:txBody>
      </p:sp>
      <p:pic>
        <p:nvPicPr>
          <p:cNvPr id="6" name="Рисунок 5" descr="P10103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14356"/>
            <a:ext cx="4476748" cy="3357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DSC0869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28794" y="4003709"/>
            <a:ext cx="5080638" cy="2854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Содержимое 3" descr="IMG_0669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4286248" y="571480"/>
            <a:ext cx="4500562" cy="3375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2AbP0i-Qg6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500042"/>
            <a:ext cx="7500958" cy="56752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214554"/>
            <a:ext cx="7772400" cy="1571636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Программа недели иностранного языка</a:t>
            </a:r>
            <a:endParaRPr lang="ru-RU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6286520"/>
            <a:ext cx="6400800" cy="571480"/>
          </a:xfrm>
        </p:spPr>
        <p:txBody>
          <a:bodyPr>
            <a:normAutofit lnSpcReduction="10000"/>
          </a:bodyPr>
          <a:lstStyle/>
          <a:p>
            <a:r>
              <a:rPr lang="ru-RU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02 февраля-06 февраля 2015 г</a:t>
            </a:r>
            <a:r>
              <a:rPr lang="ru-RU" b="1" i="1" dirty="0" smtClean="0">
                <a:solidFill>
                  <a:srgbClr val="FFFF00"/>
                </a:solidFill>
              </a:rPr>
              <a:t>.</a:t>
            </a:r>
            <a:endParaRPr lang="ru-RU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3401425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0638" y="0"/>
            <a:ext cx="9164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IMG_06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4000480"/>
            <a:ext cx="3810028" cy="28575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Рисунок 4" descr="IMG_068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2066" y="928670"/>
            <a:ext cx="3809995" cy="28574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>
                <a:solidFill>
                  <a:srgbClr val="FFFF00"/>
                </a:solidFill>
                <a:latin typeface="Algerian" pitchFamily="82" charset="0"/>
              </a:rPr>
              <a:t>Literature living room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0" name="Содержимое 9" descr="DSC08666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tretch>
            <a:fillRect/>
          </a:stretch>
        </p:blipFill>
        <p:spPr>
          <a:xfrm>
            <a:off x="214282" y="1142984"/>
            <a:ext cx="4786346" cy="26889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 descr="IMG_135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14876" y="3929066"/>
            <a:ext cx="3714776" cy="27860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viktory_chil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3286124"/>
            <a:ext cx="4679157" cy="311943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7" name="Рисунок 6" descr="IMG_07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14744" y="214290"/>
            <a:ext cx="5214942" cy="39112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E:\ступино- портфолио\ШМО\2014-2015\неделя ин.яз. 2014-2015\фотоотчет\финал\IMG_122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3929066"/>
            <a:ext cx="3571868" cy="26789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 descr="IMG_119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2910" y="500042"/>
            <a:ext cx="3357554" cy="251816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Таня\Desktop\проектная деятельность\2021-11-12-22-37-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latin typeface="Alexandra Script" pitchFamily="66" charset="0"/>
              </a:rPr>
              <a:t>Спасибо за внимание!</a:t>
            </a:r>
            <a:endParaRPr lang="ru-RU" sz="6000" b="1" dirty="0">
              <a:solidFill>
                <a:srgbClr val="FF0000"/>
              </a:solidFill>
              <a:latin typeface="Alexandra Script" pitchFamily="66" charset="0"/>
            </a:endParaRPr>
          </a:p>
        </p:txBody>
      </p:sp>
      <p:pic>
        <p:nvPicPr>
          <p:cNvPr id="4" name="Содержимое 3" descr="1septem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844824"/>
            <a:ext cx="7579373" cy="4782544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101</Words>
  <Application>Microsoft Office PowerPoint</Application>
  <PresentationFormat>Экран (4:3)</PresentationFormat>
  <Paragraphs>38</Paragraphs>
  <Slides>13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 </vt:lpstr>
      <vt:lpstr>Каждый проект - это результат большой и трудной работы учащихся.</vt:lpstr>
      <vt:lpstr>Презентация PowerPoint</vt:lpstr>
      <vt:lpstr>Проектная деятельность школьников способствует развитию общеучебных навыков. </vt:lpstr>
      <vt:lpstr>Презентация PowerPoint</vt:lpstr>
      <vt:lpstr>Posters </vt:lpstr>
      <vt:lpstr>Fairy-tales</vt:lpstr>
      <vt:lpstr>Программа недели иностранного языка</vt:lpstr>
      <vt:lpstr>Literature living room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Таня</dc:creator>
  <cp:lastModifiedBy>kab303</cp:lastModifiedBy>
  <cp:revision>13</cp:revision>
  <dcterms:created xsi:type="dcterms:W3CDTF">2021-11-20T09:12:41Z</dcterms:created>
  <dcterms:modified xsi:type="dcterms:W3CDTF">2022-06-24T05:35:53Z</dcterms:modified>
</cp:coreProperties>
</file>