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5"/>
  </p:notesMasterIdLst>
  <p:sldIdLst>
    <p:sldId id="365" r:id="rId2"/>
    <p:sldId id="256" r:id="rId3"/>
    <p:sldId id="324" r:id="rId4"/>
    <p:sldId id="323" r:id="rId5"/>
    <p:sldId id="325" r:id="rId6"/>
    <p:sldId id="257" r:id="rId7"/>
    <p:sldId id="266" r:id="rId8"/>
    <p:sldId id="326" r:id="rId9"/>
    <p:sldId id="327" r:id="rId10"/>
    <p:sldId id="328" r:id="rId11"/>
    <p:sldId id="329" r:id="rId12"/>
    <p:sldId id="330" r:id="rId13"/>
    <p:sldId id="331" r:id="rId14"/>
    <p:sldId id="332" r:id="rId15"/>
    <p:sldId id="333" r:id="rId16"/>
    <p:sldId id="334" r:id="rId17"/>
    <p:sldId id="335" r:id="rId18"/>
    <p:sldId id="336" r:id="rId19"/>
    <p:sldId id="337" r:id="rId20"/>
    <p:sldId id="338" r:id="rId21"/>
    <p:sldId id="339" r:id="rId22"/>
    <p:sldId id="340" r:id="rId23"/>
    <p:sldId id="341" r:id="rId24"/>
    <p:sldId id="258" r:id="rId25"/>
    <p:sldId id="259" r:id="rId26"/>
    <p:sldId id="260" r:id="rId27"/>
    <p:sldId id="261" r:id="rId28"/>
    <p:sldId id="262" r:id="rId29"/>
    <p:sldId id="278" r:id="rId30"/>
    <p:sldId id="279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349" r:id="rId39"/>
    <p:sldId id="350" r:id="rId40"/>
    <p:sldId id="351" r:id="rId41"/>
    <p:sldId id="352" r:id="rId42"/>
    <p:sldId id="353" r:id="rId43"/>
    <p:sldId id="354" r:id="rId44"/>
    <p:sldId id="355" r:id="rId45"/>
    <p:sldId id="356" r:id="rId46"/>
    <p:sldId id="357" r:id="rId47"/>
    <p:sldId id="358" r:id="rId48"/>
    <p:sldId id="359" r:id="rId49"/>
    <p:sldId id="360" r:id="rId50"/>
    <p:sldId id="361" r:id="rId51"/>
    <p:sldId id="362" r:id="rId52"/>
    <p:sldId id="363" r:id="rId53"/>
    <p:sldId id="364" r:id="rId5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17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FB3EE1-B675-4F22-9308-CB99AF72E308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E05C88-BF95-4556-89DA-093A91DF7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155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E05C88-BF95-4556-89DA-093A91DF74C6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2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13" Type="http://schemas.openxmlformats.org/officeDocument/2006/relationships/slide" Target="slide30.xml"/><Relationship Id="rId18" Type="http://schemas.openxmlformats.org/officeDocument/2006/relationships/slide" Target="slide35.xml"/><Relationship Id="rId26" Type="http://schemas.openxmlformats.org/officeDocument/2006/relationships/slide" Target="slide43.xml"/><Relationship Id="rId3" Type="http://schemas.openxmlformats.org/officeDocument/2006/relationships/slide" Target="slide8.xml"/><Relationship Id="rId21" Type="http://schemas.openxmlformats.org/officeDocument/2006/relationships/slide" Target="slide38.xml"/><Relationship Id="rId7" Type="http://schemas.openxmlformats.org/officeDocument/2006/relationships/slide" Target="slide24.xml"/><Relationship Id="rId12" Type="http://schemas.openxmlformats.org/officeDocument/2006/relationships/slide" Target="slide29.xml"/><Relationship Id="rId17" Type="http://schemas.openxmlformats.org/officeDocument/2006/relationships/slide" Target="slide34.xml"/><Relationship Id="rId25" Type="http://schemas.openxmlformats.org/officeDocument/2006/relationships/slide" Target="slide42.xml"/><Relationship Id="rId2" Type="http://schemas.openxmlformats.org/officeDocument/2006/relationships/slide" Target="slide7.xml"/><Relationship Id="rId16" Type="http://schemas.openxmlformats.org/officeDocument/2006/relationships/slide" Target="slide33.xml"/><Relationship Id="rId20" Type="http://schemas.openxmlformats.org/officeDocument/2006/relationships/slide" Target="slide37.xml"/><Relationship Id="rId29" Type="http://schemas.openxmlformats.org/officeDocument/2006/relationships/slide" Target="slide4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11" Type="http://schemas.openxmlformats.org/officeDocument/2006/relationships/slide" Target="slide28.xml"/><Relationship Id="rId24" Type="http://schemas.openxmlformats.org/officeDocument/2006/relationships/slide" Target="slide41.xml"/><Relationship Id="rId5" Type="http://schemas.openxmlformats.org/officeDocument/2006/relationships/slide" Target="slide10.xml"/><Relationship Id="rId15" Type="http://schemas.openxmlformats.org/officeDocument/2006/relationships/slide" Target="slide32.xml"/><Relationship Id="rId23" Type="http://schemas.openxmlformats.org/officeDocument/2006/relationships/slide" Target="slide40.xml"/><Relationship Id="rId28" Type="http://schemas.openxmlformats.org/officeDocument/2006/relationships/slide" Target="slide45.xml"/><Relationship Id="rId10" Type="http://schemas.openxmlformats.org/officeDocument/2006/relationships/slide" Target="slide27.xml"/><Relationship Id="rId19" Type="http://schemas.openxmlformats.org/officeDocument/2006/relationships/slide" Target="slide36.xml"/><Relationship Id="rId31" Type="http://schemas.openxmlformats.org/officeDocument/2006/relationships/slide" Target="slide48.xml"/><Relationship Id="rId4" Type="http://schemas.openxmlformats.org/officeDocument/2006/relationships/slide" Target="slide9.xml"/><Relationship Id="rId9" Type="http://schemas.openxmlformats.org/officeDocument/2006/relationships/slide" Target="slide26.xml"/><Relationship Id="rId14" Type="http://schemas.openxmlformats.org/officeDocument/2006/relationships/slide" Target="slide31.xml"/><Relationship Id="rId22" Type="http://schemas.openxmlformats.org/officeDocument/2006/relationships/slide" Target="slide39.xml"/><Relationship Id="rId27" Type="http://schemas.openxmlformats.org/officeDocument/2006/relationships/slide" Target="slide44.xml"/><Relationship Id="rId30" Type="http://schemas.openxmlformats.org/officeDocument/2006/relationships/slide" Target="slide4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79512" y="1124744"/>
            <a:ext cx="8964487" cy="5472608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Всероссийский творческий конкурс, посвященный </a:t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160-летию А.П. Чехова</a:t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«Вселенная – Чехов»</a:t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Титова Наталья Александровна,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                             преподаватель русского языка и литературы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6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81486" y="5877272"/>
            <a:ext cx="5637010" cy="882119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54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Своя игра</a:t>
            </a:r>
            <a:endParaRPr lang="ru-RU" sz="54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036495" cy="980727"/>
          </a:xfrm>
        </p:spPr>
        <p:txBody>
          <a:bodyPr/>
          <a:lstStyle/>
          <a:p>
            <a:pPr marL="182880" indent="0" algn="ctr">
              <a:buNone/>
            </a:pPr>
            <a:r>
              <a:rPr lang="ru-RU" dirty="0" smtClean="0"/>
              <a:t>Антон Павлович Чехов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Рисунок 4" descr="http://www.piplz.ru/photo/Chehov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3" y="908720"/>
            <a:ext cx="5904657" cy="51125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254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1008112"/>
          </a:xfrm>
        </p:spPr>
        <p:txBody>
          <a:bodyPr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урока: обобщить знания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 теме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“Жизнь и творчество А. П. Чехова”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280920" cy="5400600"/>
          </a:xfrm>
        </p:spPr>
        <p:txBody>
          <a:bodyPr>
            <a:normAutofit fontScale="92500" lnSpcReduction="10000"/>
          </a:bodyPr>
          <a:lstStyle/>
          <a:p>
            <a:endParaRPr lang="ru-RU" b="1" dirty="0" smtClean="0"/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повторить, обобщить и систематизировать материал  по теме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”Жизнь и творчество А.П. Чехова”.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мотивировать интерес к учебной деятельности  через  активные  методы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обучения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Прививать навыки работы  в  группе. Развивать быстроту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реакции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логическое   мышление, память, коммуникативные функции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толерантное сознание и поведение в поликультурном мире, эстетическое отношение к миру, воспитывать  объективность в самооценке, дух соревнования,   стремление к самоутверждению личности, интерес к литературе.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941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59" cy="936104"/>
          </a:xfrm>
        </p:spPr>
        <p:txBody>
          <a:bodyPr/>
          <a:lstStyle/>
          <a:p>
            <a:pPr algn="l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концу урока студенты  должны закрепить следующие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компетенции: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352928" cy="5256584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готовность  и способность к самостоятельной  и творческой  деятельности, толерантное сознание и поведение в поликультурном мире, готовность и способность вести диалог, достигать  взаимопонимания, готовность и способность  к образованию, эстетическое отношение  к миру;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метапредметные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умение понимать проблему, выдвигать гипотезу, подбирать аргументы для подтверждения собственной позиции, формулировать выводы.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устойчивый интерес к литературе, знание содержания произведений  русской литературы, умение учитывать исторический контекст и контекст  творчества писателя в процессе анализа художественного  произведения, владеть навыками анализа художественных произведений с учетом их жанрово-родовой специфики, формирование представлений о системе стилей языка художественной  литературы.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239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188640"/>
            <a:ext cx="6523127" cy="21602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76672"/>
            <a:ext cx="8208912" cy="6192688"/>
          </a:xfrm>
        </p:spPr>
        <p:txBody>
          <a:bodyPr>
            <a:normAutofit lnSpcReduction="10000"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урока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Урок систематизации и обобщения знаний и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умений</a:t>
            </a: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урока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игра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презентация,  иллюстрации к произведениям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А.П. Чехова, отрывки из художественных произведений,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счетные листы для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жюри, правила игры.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57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3" y="260648"/>
            <a:ext cx="6192687" cy="864096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Таблица розыгрыша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576261464"/>
              </p:ext>
            </p:extLst>
          </p:nvPr>
        </p:nvGraphicFramePr>
        <p:xfrm>
          <a:off x="467544" y="1412776"/>
          <a:ext cx="8208912" cy="4337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1224136"/>
                <a:gridCol w="1368152"/>
                <a:gridCol w="1296144"/>
                <a:gridCol w="1368152"/>
                <a:gridCol w="115212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Жизнь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писателя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hlinkClick r:id="rId2" action="ppaction://hlinksldjump"/>
                        </a:rPr>
                        <a:t>10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hlinkClick r:id="rId3" action="ppaction://hlinksldjump"/>
                        </a:rPr>
                        <a:t>20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hlinkClick r:id="rId4" action="ppaction://hlinksldjump"/>
                        </a:rPr>
                        <a:t>30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hlinkClick r:id="rId5" action="ppaction://hlinksldjump"/>
                        </a:rPr>
                        <a:t>40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hlinkClick r:id="rId6" action="ppaction://hlinksldjump"/>
                        </a:rPr>
                        <a:t>50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59152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Логические цепочки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hlinkClick r:id="rId7" action="ppaction://hlinksldjump"/>
                        </a:rPr>
                        <a:t>10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8" action="ppaction://hlinksldjump"/>
                        </a:rPr>
                        <a:t>20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9" action="ppaction://hlinksldjump"/>
                        </a:rPr>
                        <a:t>30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10" action="ppaction://hlinksldjump"/>
                        </a:rPr>
                        <a:t>40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11" action="ppaction://hlinksldjump"/>
                        </a:rPr>
                        <a:t>50</a:t>
                      </a:r>
                      <a:endParaRPr lang="ru-RU" sz="2400" b="1" dirty="0" smtClean="0"/>
                    </a:p>
                  </a:txBody>
                  <a:tcPr anchor="ctr"/>
                </a:tc>
              </a:tr>
              <a:tr h="4400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Цитаты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hlinkClick r:id="rId12" action="ppaction://hlinksldjump"/>
                        </a:rPr>
                        <a:t>10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13" action="ppaction://hlinksldjump"/>
                        </a:rPr>
                        <a:t>20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14" action="ppaction://hlinksldjump"/>
                        </a:rPr>
                        <a:t>30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15" action="ppaction://hlinksldjump"/>
                        </a:rPr>
                        <a:t>40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16" action="ppaction://hlinksldjump"/>
                        </a:rPr>
                        <a:t>50</a:t>
                      </a:r>
                      <a:endParaRPr lang="ru-RU" sz="2400" b="1" dirty="0" smtClean="0"/>
                    </a:p>
                  </a:txBody>
                  <a:tcPr anchor="ctr"/>
                </a:tc>
              </a:tr>
              <a:tr h="496587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Драматургия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hlinkClick r:id="rId17" action="ppaction://hlinksldjump"/>
                        </a:rPr>
                        <a:t>10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18" action="ppaction://hlinksldjump"/>
                        </a:rPr>
                        <a:t>20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19" action="ppaction://hlinksldjump"/>
                        </a:rPr>
                        <a:t>30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20" action="ppaction://hlinksldjump"/>
                        </a:rPr>
                        <a:t>40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21" action="ppaction://hlinksldjump"/>
                        </a:rPr>
                        <a:t>50</a:t>
                      </a:r>
                      <a:endParaRPr lang="ru-RU" sz="2400" b="1" dirty="0" smtClean="0"/>
                    </a:p>
                  </a:txBody>
                  <a:tcPr anchor="ctr"/>
                </a:tc>
              </a:tr>
              <a:tr h="59152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</a:t>
                      </a:r>
                      <a:r>
                        <a:rPr lang="ru-RU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знаю рассказы А.П. Чехова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hlinkClick r:id="rId22" action="ppaction://hlinksldjump"/>
                        </a:rPr>
                        <a:t>10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23" action="ppaction://hlinksldjump"/>
                        </a:rPr>
                        <a:t>20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24" action="ppaction://hlinksldjump"/>
                        </a:rPr>
                        <a:t>30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25" action="ppaction://hlinksldjump"/>
                        </a:rPr>
                        <a:t>40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26" action="ppaction://hlinksldjump"/>
                        </a:rPr>
                        <a:t>50</a:t>
                      </a:r>
                      <a:endParaRPr lang="ru-RU" sz="2400" b="1" dirty="0" smtClean="0"/>
                    </a:p>
                  </a:txBody>
                  <a:tcPr anchor="ctr"/>
                </a:tc>
              </a:tr>
              <a:tr h="100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Эрудит.</a:t>
                      </a:r>
                      <a:r>
                        <a:rPr lang="ru-RU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Интересные факты .</a:t>
                      </a:r>
                      <a:endPara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hlinkClick r:id="rId27" action="ppaction://hlinksldjump"/>
                        </a:rPr>
                        <a:t>10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28" action="ppaction://hlinksldjump"/>
                        </a:rPr>
                        <a:t>20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29" action="ppaction://hlinksldjump"/>
                        </a:rPr>
                        <a:t>30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30" action="ppaction://hlinksldjump"/>
                        </a:rPr>
                        <a:t>40</a:t>
                      </a:r>
                      <a:endParaRPr lang="ru-RU" sz="24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hlinkClick r:id="rId31" action="ppaction://hlinksldjump"/>
                        </a:rPr>
                        <a:t>50</a:t>
                      </a:r>
                      <a:endParaRPr lang="ru-RU" sz="2400" b="1" dirty="0" smtClean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01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836712"/>
            <a:ext cx="7776864" cy="6021288"/>
          </a:xfrm>
        </p:spPr>
        <p:txBody>
          <a:bodyPr/>
          <a:lstStyle/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marL="45720" indent="0">
              <a:buNone/>
            </a:pP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316416" y="6165304"/>
            <a:ext cx="648072" cy="53865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99593" y="116632"/>
            <a:ext cx="7406208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Жизнь писателя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844824"/>
            <a:ext cx="871296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. В чем заключалась семейная  легенда о возникновении фамилия Чехов ?</a:t>
            </a:r>
          </a:p>
        </p:txBody>
      </p:sp>
    </p:spTree>
    <p:extLst>
      <p:ext uri="{BB962C8B-B14F-4D97-AF65-F5344CB8AC3E}">
        <p14:creationId xmlns:p14="http://schemas.microsoft.com/office/powerpoint/2010/main" val="249427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640960" cy="640871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Фамилия произошла от старинных имён Чох и Чех, но в семье самого Чехова была своя легенда, что якобы у них в роду был предок чех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 descr="C:\Users\Титова\Desktop\ИГРА Чехов 1\Илюстрации\0005-005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44891"/>
            <a:ext cx="5109237" cy="4377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04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908720"/>
            <a:ext cx="8352928" cy="5001736"/>
          </a:xfrm>
        </p:spPr>
        <p:txBody>
          <a:bodyPr>
            <a:normAutofit/>
          </a:bodyPr>
          <a:lstStyle/>
          <a:p>
            <a:pPr marL="45720" indent="0" fontAlgn="base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2. Чехов любил подписывать свои произведения интересными псевдонимами. </a:t>
            </a:r>
          </a:p>
          <a:p>
            <a:pPr marL="45720" indent="0" fontAlgn="base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Сколько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их было всего? Приведите примеры.</a:t>
            </a:r>
          </a:p>
          <a:p>
            <a:endParaRPr lang="ru-RU" b="1" dirty="0"/>
          </a:p>
        </p:txBody>
      </p:sp>
      <p:sp>
        <p:nvSpPr>
          <p:cNvPr id="4" name="Заголовок 6"/>
          <p:cNvSpPr>
            <a:spLocks noGrp="1"/>
          </p:cNvSpPr>
          <p:nvPr>
            <p:ph type="title"/>
          </p:nvPr>
        </p:nvSpPr>
        <p:spPr>
          <a:xfrm>
            <a:off x="899593" y="116632"/>
            <a:ext cx="7406208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Жизнь писателя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04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16632"/>
            <a:ext cx="9014927" cy="655272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Дяденька, Шампанский, Человек без селезенки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него было около пятидесяти комических псевдонимов, но самым известным был “Антоша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Чехонте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”.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Титова\Desktop\ИГРА Чехов 1\Илюстрации\Чехов-А.П.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348880"/>
            <a:ext cx="3397765" cy="425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67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8136904" cy="4641696"/>
          </a:xfrm>
        </p:spPr>
        <p:txBody>
          <a:bodyPr/>
          <a:lstStyle/>
          <a:p>
            <a:pPr marL="45720" indent="0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. Чем зарабатывал А.П. Чехов на жизнь?</a:t>
            </a:r>
          </a:p>
          <a:p>
            <a:pPr marL="45720" indent="0">
              <a:buNone/>
            </a:pP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6"/>
          <p:cNvSpPr>
            <a:spLocks noGrp="1"/>
          </p:cNvSpPr>
          <p:nvPr>
            <p:ph type="title"/>
          </p:nvPr>
        </p:nvSpPr>
        <p:spPr>
          <a:xfrm>
            <a:off x="899593" y="116632"/>
            <a:ext cx="7406208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Жизнь писателя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00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16632"/>
            <a:ext cx="8928992" cy="583264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Около пяти лет Чехов в силу необходимости зарабатывал на жизнь тем, писал для других писателей книги за деньги.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C:\Users\Титова\Desktop\ИГРА Чехов 1\Илюстрации\72785458_595581171184880_370882512270628998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02498"/>
            <a:ext cx="4941168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6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75048" y="692696"/>
            <a:ext cx="8568952" cy="5073744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4400" dirty="0" smtClean="0"/>
              <a:t>                                                                       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. А.П. Чехов говорил, что он имеет одно очень интересное заболевание. Назовите его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4400" dirty="0"/>
          </a:p>
        </p:txBody>
      </p:sp>
      <p:sp>
        <p:nvSpPr>
          <p:cNvPr id="4" name="Заголовок 6"/>
          <p:cNvSpPr>
            <a:spLocks noGrp="1"/>
          </p:cNvSpPr>
          <p:nvPr>
            <p:ph type="title"/>
          </p:nvPr>
        </p:nvSpPr>
        <p:spPr>
          <a:xfrm>
            <a:off x="899593" y="116632"/>
            <a:ext cx="7406208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Жизнь писателя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52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283968" y="260648"/>
            <a:ext cx="4860032" cy="507374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ru-RU" sz="4400" b="1" dirty="0" err="1" smtClean="0">
                <a:latin typeface="Times New Roman" pitchFamily="18" charset="0"/>
                <a:cs typeface="Times New Roman" pitchFamily="18" charset="0"/>
              </a:rPr>
              <a:t>Автофиографофобия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А.П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. Чехов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любил писать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свою автобиографию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Картинки по запросу &quot;чехов комедия леший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56" y="692696"/>
            <a:ext cx="3790950" cy="485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17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980728"/>
            <a:ext cx="8496944" cy="5400600"/>
          </a:xfrm>
        </p:spPr>
        <p:txBody>
          <a:bodyPr>
            <a:normAutofit fontScale="92500" lnSpcReduction="20000"/>
          </a:bodyPr>
          <a:lstStyle/>
          <a:p>
            <a:pPr marL="45720" indent="0" fontAlgn="base">
              <a:buNone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5. В 1890 году А.П. Чехов посетил остров Сахалин и побывал во всех его поселках. Как известно, Сахалин был населен вольными поселенцами и заключенными-каторжанами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 fontAlgn="base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marL="45720" indent="0" fontAlgn="base">
              <a:buNone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Что интересного вынес А.П. Чехов из этой поездки?</a:t>
            </a:r>
          </a:p>
          <a:p>
            <a:endParaRPr lang="ru-RU" dirty="0"/>
          </a:p>
        </p:txBody>
      </p:sp>
      <p:sp>
        <p:nvSpPr>
          <p:cNvPr id="4" name="Заголовок 6"/>
          <p:cNvSpPr>
            <a:spLocks noGrp="1"/>
          </p:cNvSpPr>
          <p:nvPr>
            <p:ph type="title"/>
          </p:nvPr>
        </p:nvSpPr>
        <p:spPr>
          <a:xfrm>
            <a:off x="899593" y="116632"/>
            <a:ext cx="7406208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Жизнь писателя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47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707904" y="116632"/>
            <a:ext cx="5256584" cy="6696744"/>
          </a:xfrm>
        </p:spPr>
        <p:txBody>
          <a:bodyPr>
            <a:noAutofit/>
          </a:bodyPr>
          <a:lstStyle/>
          <a:p>
            <a:pPr marL="45720" indent="0" fontAlgn="base">
              <a:buNone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Чехов познакомился с известной воровкой Сонькой-золотая ручка (Софья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Блювштейн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Фамилии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многих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людей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появятся  в его произведениях. </a:t>
            </a:r>
            <a:endParaRPr lang="ru-RU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 fontAlgn="base"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Например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, в одном из рассказов прототипом героя с фамилией Чимша-Гималайский стал житель Сахалина с необычно фамилией Римша-Пилсудский.</a:t>
            </a:r>
          </a:p>
          <a:p>
            <a:endParaRPr lang="ru-RU" sz="3000" dirty="0"/>
          </a:p>
        </p:txBody>
      </p:sp>
      <p:pic>
        <p:nvPicPr>
          <p:cNvPr id="4098" name="Picture 2" descr="C:\Users\Титова\Desktop\ИГРА Чехов 1\Илюстрации\0021-02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21295"/>
            <a:ext cx="3463589" cy="499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21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731520"/>
            <a:ext cx="7992888" cy="485772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6. Нельзя сказать,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что Чехову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не везло в личной жизни. Женщины его любили, и он любил. </a:t>
            </a:r>
          </a:p>
          <a:p>
            <a:pPr marL="45720" indent="0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говорил А.П. Чехов о своей будущей жене?</a:t>
            </a:r>
          </a:p>
          <a:p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6"/>
          <p:cNvSpPr>
            <a:spLocks noGrp="1"/>
          </p:cNvSpPr>
          <p:nvPr>
            <p:ph type="title"/>
          </p:nvPr>
        </p:nvSpPr>
        <p:spPr>
          <a:xfrm>
            <a:off x="899593" y="116632"/>
            <a:ext cx="7406208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Жизнь писателя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15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139952" y="116632"/>
            <a:ext cx="4896544" cy="669674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А.П. Чехов женился поздно и в шутку говорил, что ему нужна такая жена, которая, как луна, появлялась бы на его небосклоне не каждый день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Такой и была Ольга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Книппер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, актриса Московского Художественного театра.</a:t>
            </a:r>
          </a:p>
          <a:p>
            <a:endParaRPr lang="ru-RU" dirty="0"/>
          </a:p>
        </p:txBody>
      </p:sp>
      <p:pic>
        <p:nvPicPr>
          <p:cNvPr id="5122" name="Picture 2" descr="C:\Users\Титова\Desktop\ИГРА Чехов 1\Илюстрации\s1200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3816423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00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sz="4400" dirty="0"/>
              <a:t>Логические цепочки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340768"/>
            <a:ext cx="9108504" cy="4104456"/>
          </a:xfrm>
        </p:spPr>
        <p:txBody>
          <a:bodyPr/>
          <a:lstStyle/>
          <a:p>
            <a:pPr marL="45720" indent="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1. Произведения А.П. Чехова  регулярно появляются в журналах. Какой журнал в данном списке лишний? </a:t>
            </a:r>
          </a:p>
          <a:p>
            <a:pPr marL="4572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"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Северный вестник" , «Московские ведомости» , "Русская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мысль“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газетах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"Новое время" ,  "Русские ведомости"</a:t>
            </a:r>
          </a:p>
          <a:p>
            <a:endParaRPr lang="ru-RU" dirty="0"/>
          </a:p>
        </p:txBody>
      </p:sp>
      <p:pic>
        <p:nvPicPr>
          <p:cNvPr id="6146" name="Picture 2" descr="C:\Users\Титова\Desktop\ИГРА Чехов 1\Илюстрации\2\359442_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565" y="4149080"/>
            <a:ext cx="5715000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87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63888" y="1124744"/>
            <a:ext cx="5472608" cy="5184576"/>
          </a:xfrm>
        </p:spPr>
        <p:txBody>
          <a:bodyPr/>
          <a:lstStyle/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2. Любимой книгой А.П. Чехова была? Назовите ее.</a:t>
            </a:r>
          </a:p>
          <a:p>
            <a:pPr marL="45720" indent="0">
              <a:buNone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Война и мир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Л.Н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. Толстого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«Идиот» Ф.М. Достоевского, 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Фрегат Паллада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И. Гончарова</a:t>
            </a:r>
            <a:r>
              <a:rPr lang="ru-RU" sz="3200" b="1" dirty="0"/>
              <a:t>.</a:t>
            </a:r>
            <a:endParaRPr lang="ru-RU" sz="3200" dirty="0"/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Титова\Desktop\ИГРА Чехов 1\Илюстрации\2\origin_0_efb06e9e7152b7260d54095b17e3a4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321982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909431" y="18864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sz="4400" dirty="0"/>
              <a:t>Логические цепочки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405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067944" y="1268760"/>
            <a:ext cx="4824536" cy="5184576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. Какую фамилию носил главный герой  рассказа «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Ионыч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Дмитрий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Ионыч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Старцев,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</a:p>
          <a:p>
            <a:pPr marL="45720" indent="0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Иван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Иванович Туркин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45720" indent="0">
              <a:buNone/>
            </a:pP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Епиходов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Семен Пантелеевич.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sz="4400" dirty="0"/>
              <a:t>Логические цепочки</a:t>
            </a:r>
            <a:endParaRPr lang="ru-RU" dirty="0"/>
          </a:p>
        </p:txBody>
      </p:sp>
      <p:pic>
        <p:nvPicPr>
          <p:cNvPr id="8194" name="Picture 2" descr="C:\Users\Титова\Desktop\ИГРА Чехов 1\Илюстрации\2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6792"/>
            <a:ext cx="377991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92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779912" y="1052736"/>
            <a:ext cx="5256584" cy="528976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4. Кто в драме «Вишневый сад »имел прозвище «двадцать два несчастья»? Назовите его.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Фирс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4400" dirty="0" err="1">
                <a:latin typeface="Times New Roman" pitchFamily="18" charset="0"/>
                <a:cs typeface="Times New Roman" pitchFamily="18" charset="0"/>
              </a:rPr>
              <a:t>Епиходов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; Гаев.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909431" y="18864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sz="4400" dirty="0"/>
              <a:t>Логические цепочки</a:t>
            </a:r>
            <a:endParaRPr lang="ru-RU" dirty="0"/>
          </a:p>
        </p:txBody>
      </p:sp>
      <p:pic>
        <p:nvPicPr>
          <p:cNvPr id="9219" name="Picture 3" descr="C:\Users\Титова\Desktop\ИГРА Чехов 1\Илюстрации\2\3334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3486150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6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707903" y="1052736"/>
            <a:ext cx="5169023" cy="4929728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5. Какой рассказ не входит в цикл “Маленькая трилогия” ?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Палата №6”;  “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Ионыч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”;   “Человек в футляре”;   “О любви”, «Тонкий и толстый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sz="4000" dirty="0"/>
          </a:p>
          <a:p>
            <a:endParaRPr lang="ru-RU" dirty="0"/>
          </a:p>
        </p:txBody>
      </p:sp>
      <p:sp>
        <p:nvSpPr>
          <p:cNvPr id="2" name="AutoShape 2" descr="C:\Users\%D0%A2%D0%B8%D1%82%D0%BE%D0%B2%D0%B0\Desktop\%D0%98%D0%93%D0%A0%D0%90 %D0%A7%D0%B5%D1%85%D0%BE%D0%B2 1\%D0%98%D0%BB%D1%8E%D1%81%D1%82%D1%80%D0%B0%D1%86%D0%B8%D0%B8\2\scale_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sz="4400" dirty="0"/>
              <a:t>Логические цепочки</a:t>
            </a:r>
            <a:endParaRPr lang="ru-RU" dirty="0"/>
          </a:p>
        </p:txBody>
      </p:sp>
      <p:pic>
        <p:nvPicPr>
          <p:cNvPr id="10244" name="Picture 4" descr="https://xn--h1aagokeh.xn--p1ai/wp-content/uploads/2017/01/23952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196752"/>
            <a:ext cx="3306394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06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6912768" cy="792088"/>
          </a:xfrm>
        </p:spPr>
        <p:txBody>
          <a:bodyPr/>
          <a:lstStyle/>
          <a:p>
            <a:pPr marL="0" indent="0">
              <a:buNone/>
            </a:pPr>
            <a:r>
              <a:rPr lang="ru-RU" sz="4800" dirty="0" smtClean="0"/>
              <a:t>Логические цепочки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484784"/>
            <a:ext cx="8640960" cy="4320480"/>
          </a:xfrm>
        </p:spPr>
        <p:txBody>
          <a:bodyPr/>
          <a:lstStyle/>
          <a:p>
            <a:pPr marL="4572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Как А.П. Чехов характеризовал краткость?</a:t>
            </a:r>
          </a:p>
          <a:p>
            <a:pPr marL="45720" indent="0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Царица смысла</a:t>
            </a:r>
          </a:p>
          <a:p>
            <a:pPr marL="4572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Мать учения</a:t>
            </a:r>
          </a:p>
          <a:p>
            <a:pPr marL="4572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Основа порядка</a:t>
            </a:r>
          </a:p>
          <a:p>
            <a:pPr marL="45720" indent="0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Сестра таланта</a:t>
            </a:r>
          </a:p>
          <a:p>
            <a:endParaRPr lang="ru-RU" dirty="0"/>
          </a:p>
          <a:p>
            <a:endParaRPr lang="ru-RU" dirty="0" smtClean="0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16416" y="6165304"/>
            <a:ext cx="648072" cy="53865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75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8856984" cy="5616624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1.Ночь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. Нянька …, девочка лет тринадцати, качает колыбель, в которой лежит ребенок, и чуть слышно мурлычет:</a:t>
            </a:r>
          </a:p>
          <a:p>
            <a:pPr marL="45720" indent="0" algn="ctr">
              <a:buNone/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  Баю-баюшки-баю</a:t>
            </a:r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А </a:t>
            </a:r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я песенку спою.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Назовите имя героини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Варька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16416" y="6165304"/>
            <a:ext cx="648072" cy="53865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 descr="C:\Users\Титова\Desktop\ИГРА Чехов 1\Илюстрации\3\загруженное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509120"/>
            <a:ext cx="3923928" cy="206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107505" y="116632"/>
            <a:ext cx="9036495" cy="86409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mtClean="0"/>
              <a:t>Цитаты из произведений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564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197836" y="1109652"/>
            <a:ext cx="8548938" cy="5415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pPr marL="45720" indent="0">
              <a:buFont typeface="Georgia" pitchFamily="18" charset="0"/>
              <a:buNone/>
            </a:pPr>
            <a:endParaRPr lang="ru-R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99526" y="980728"/>
            <a:ext cx="8764962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2.      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“В городе у (……….) была уже большая практика. Каждое утро он спешно принимал больных у себя в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Дялиже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потом уезжал к городским больным, уезжая уже не на паре, а на тройке с бубенчиками, и возвращался домой очень поздно”. Имя героя?</a:t>
            </a: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Дмитрий 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Ионович Старцев.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316416" y="6165304"/>
            <a:ext cx="648072" cy="53865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5" y="116632"/>
            <a:ext cx="9036495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Цитаты из произведений</a:t>
            </a:r>
            <a:endParaRPr lang="ru-RU" dirty="0"/>
          </a:p>
        </p:txBody>
      </p:sp>
      <p:pic>
        <p:nvPicPr>
          <p:cNvPr id="12290" name="Picture 2" descr="C:\Users\Титова\Desktop\ИГРА Чехов 1\Илюстрации\3\_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930" y="4605980"/>
            <a:ext cx="3889995" cy="209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64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892479" cy="1080120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 smtClean="0"/>
              <a:t>Цитаты из произведений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052736"/>
            <a:ext cx="8568952" cy="4536504"/>
          </a:xfrm>
        </p:spPr>
        <p:txBody>
          <a:bodyPr/>
          <a:lstStyle/>
          <a:p>
            <a:pPr marL="4572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Гаев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ощупывал старый шкаф:  «Дорогой,(….….) шкаф! Приветствую твое существование». Восстановите слова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Гаева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2492896"/>
            <a:ext cx="43204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«Дорогой, 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многоуважаемый  шкаф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Приветствую твое существование».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316416" y="6165304"/>
            <a:ext cx="648072" cy="53865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 descr="C:\Users\Титова\Desktop\чехов\8748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04863"/>
            <a:ext cx="3312368" cy="374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25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712967" cy="1152128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 smtClean="0"/>
              <a:t>Цитаты из произведений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8458" y="1268760"/>
            <a:ext cx="8946030" cy="4248472"/>
          </a:xfrm>
        </p:spPr>
        <p:txBody>
          <a:bodyPr/>
          <a:lstStyle/>
          <a:p>
            <a:pPr marL="45720" indent="0">
              <a:buNone/>
            </a:pPr>
            <a:r>
              <a:rPr lang="ru-RU" sz="2400" dirty="0" smtClean="0"/>
              <a:t>4. 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Екатерина Ивановна пригласила молодого доктора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Старцева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на свидание.</a:t>
            </a: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Назовите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это место.</a:t>
            </a:r>
          </a:p>
          <a:p>
            <a:pPr marL="45720" indent="0">
              <a:buNone/>
            </a:pPr>
            <a:r>
              <a:rPr lang="ru-RU" sz="2400" b="1" dirty="0" smtClean="0"/>
              <a:t>  </a:t>
            </a:r>
            <a:endParaRPr lang="ru-RU" sz="2400" dirty="0"/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3140968"/>
            <a:ext cx="4248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Кладбище. Памятник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Деметти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316416" y="6165304"/>
            <a:ext cx="648072" cy="53865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 descr="C:\Users\Титова\Desktop\чехов\00036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16832"/>
            <a:ext cx="3312368" cy="435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74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640959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Цитаты из произведений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6192688" cy="5832648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5. Кому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из героев пьесы “Вишневый сад” принадлежат эти слова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“У нас, в России, работают немногие. Громадное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большинство   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той интеллигенции, какую я знаю, ничего не ищет, ничего не делает и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 труду пока не способно”. </a:t>
            </a:r>
          </a:p>
          <a:p>
            <a:pPr marL="45720" indent="0" algn="ctr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Петя    Трофимов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16416" y="6165304"/>
            <a:ext cx="648072" cy="53865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362" name="Picture 2" descr="C:\Users\Титова\Desktop\чехов\Petr_Trofimo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081566"/>
            <a:ext cx="29146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50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7925" y="308848"/>
            <a:ext cx="5256075" cy="639510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6.</a:t>
            </a: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000" dirty="0">
                <a:effectLst/>
                <a:latin typeface="Times New Roman" pitchFamily="18" charset="0"/>
                <a:cs typeface="Times New Roman" pitchFamily="18" charset="0"/>
              </a:rPr>
              <a:t>каком рассказе на признание героя о любви, были произнесены  эти слова: «Да, </a:t>
            </a:r>
            <a:r>
              <a:rPr lang="ru-RU" sz="4000" dirty="0" err="1">
                <a:effectLst/>
                <a:latin typeface="Times New Roman" pitchFamily="18" charset="0"/>
                <a:cs typeface="Times New Roman" pitchFamily="18" charset="0"/>
              </a:rPr>
              <a:t>осетринка</a:t>
            </a:r>
            <a:r>
              <a:rPr lang="ru-RU" sz="4000" dirty="0">
                <a:effectLst/>
                <a:latin typeface="Times New Roman" pitchFamily="18" charset="0"/>
                <a:cs typeface="Times New Roman" pitchFamily="18" charset="0"/>
              </a:rPr>
              <a:t>-то с душком</a:t>
            </a: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.»</a:t>
            </a:r>
            <a:r>
              <a:rPr lang="ru-RU" sz="40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  <a:t>«Дама </a:t>
            </a:r>
            <a: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  <a:t>с собачкой</a:t>
            </a:r>
            <a: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628800"/>
            <a:ext cx="7560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316416" y="6165304"/>
            <a:ext cx="648072" cy="53865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7504" y="116632"/>
            <a:ext cx="8640959" cy="100811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dirty="0" smtClean="0"/>
              <a:t>Цитаты из произведений</a:t>
            </a:r>
            <a:endParaRPr lang="ru-RU" dirty="0"/>
          </a:p>
        </p:txBody>
      </p:sp>
      <p:pic>
        <p:nvPicPr>
          <p:cNvPr id="16386" name="Picture 2" descr="C:\Users\Титова\Desktop\чехов\647436_935x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42" y="1124744"/>
            <a:ext cx="3794585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35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</a:rPr>
              <a:t>Драматургия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856984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1.А.П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Чехов  работал  в драматическом жанре, писал небольшие пьесы, "шутки", водевили .  Приведите примеры.</a:t>
            </a:r>
          </a:p>
        </p:txBody>
      </p:sp>
      <p:pic>
        <p:nvPicPr>
          <p:cNvPr id="17410" name="Picture 2" descr="C:\Users\Титова\Desktop\чехов\1554904851_chehov-a-svadba-radiospekt-19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912"/>
            <a:ext cx="3312368" cy="399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Картинки по запросу &quot;чехов комедия леший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36912"/>
            <a:ext cx="3312368" cy="399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9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4415" y="980728"/>
            <a:ext cx="8928992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2. Представление 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этой  драмы А.П. Чехова закончилось провалом.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</a:rPr>
              <a:t>Драматургия </a:t>
            </a:r>
            <a:endParaRPr lang="ru-RU" dirty="0"/>
          </a:p>
        </p:txBody>
      </p:sp>
      <p:pic>
        <p:nvPicPr>
          <p:cNvPr id="18434" name="Picture 2" descr="C:\Users\Титова\Desktop\чехов\d1d7465ce1b34d71af06636137192ad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988840"/>
            <a:ext cx="3384376" cy="4765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22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8856984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3. Московский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Художественный  театр  открыл публике искусство Чехова-драматурга.  Назовите пьесы, которые были поставлены здесь.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</a:rPr>
              <a:t>Драматургия </a:t>
            </a:r>
            <a:endParaRPr lang="ru-RU" dirty="0"/>
          </a:p>
        </p:txBody>
      </p:sp>
      <p:pic>
        <p:nvPicPr>
          <p:cNvPr id="19458" name="Picture 2" descr="C:\Users\Титова\Desktop\чехов\10058676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08919"/>
            <a:ext cx="2664296" cy="379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Титова\Desktop\чехов\10144000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711353"/>
            <a:ext cx="2956520" cy="379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C:\Users\Титова\Desktop\чехов\p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711352"/>
            <a:ext cx="2627784" cy="379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94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80728"/>
            <a:ext cx="8928992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4. Темой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пьесы А.П.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Чехова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«Вишневый сад»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является?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Судьба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России, ее будущее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</a:rPr>
              <a:t>Драматургия </a:t>
            </a:r>
            <a:endParaRPr lang="ru-RU" dirty="0"/>
          </a:p>
        </p:txBody>
      </p:sp>
      <p:pic>
        <p:nvPicPr>
          <p:cNvPr id="20482" name="Picture 2" descr="C:\Users\Титова\Desktop\чехов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36912"/>
            <a:ext cx="583264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7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856984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5. В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этой пьесе героини на протяжении всего действия хотели уехать в Москву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«  Три сестры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</a:rPr>
              <a:t>Драматургия </a:t>
            </a:r>
            <a:endParaRPr lang="ru-RU" dirty="0"/>
          </a:p>
        </p:txBody>
      </p:sp>
      <p:pic>
        <p:nvPicPr>
          <p:cNvPr id="21506" name="Picture 2" descr="C:\Users\Титова\Desktop\чехов\cda453b0fe62133763b503f6eb36a37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151314"/>
            <a:ext cx="29718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55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80728"/>
            <a:ext cx="8928992" cy="3474720"/>
          </a:xfrm>
        </p:spPr>
        <p:txBody>
          <a:bodyPr/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6.Как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называется принцип драматургии, согласно которому лишние элементы повествования нужно убирать из произведения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" indent="0"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Чеховское ружье (Если в начале пьесы на стене висит 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ружьё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то (к концу пьесы) оно  должно выстрелить)</a:t>
            </a:r>
          </a:p>
          <a:p>
            <a:pPr marL="45720" indent="0"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</a:rPr>
              <a:t>Драматургия </a:t>
            </a:r>
            <a:endParaRPr lang="ru-RU" dirty="0"/>
          </a:p>
        </p:txBody>
      </p:sp>
      <p:pic>
        <p:nvPicPr>
          <p:cNvPr id="22530" name="Picture 2" descr="C:\Users\Титова\Desktop\чехов\Cheho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1" y="4165102"/>
            <a:ext cx="4569433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Картинки по запросу &quot;чехов комедия леший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65103"/>
            <a:ext cx="403244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792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8856984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1.С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какой просьбой обратился Ванька к дедушке в рассказе «Ванька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»?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«Милый дедушка, Константин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Макарыч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, сделай божескую милость, забери ты меня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отселева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… »</a:t>
            </a:r>
          </a:p>
          <a:p>
            <a:pPr marL="45720" indent="0"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  <a:latin typeface="Times New Roman" pitchFamily="18" charset="0"/>
                <a:cs typeface="Times New Roman" pitchFamily="18" charset="0"/>
              </a:rPr>
              <a:t>Я знаю  рассказы А.П. Чехова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C:\Users\Титова\Desktop\чехов\10119047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96952"/>
            <a:ext cx="2843631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61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8928992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2.Учителем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какого языка был Беликов, главный герой рассказа «Человек в футляре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»?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Греческого языка</a:t>
            </a:r>
          </a:p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  <a:latin typeface="Times New Roman" pitchFamily="18" charset="0"/>
                <a:cs typeface="Times New Roman" pitchFamily="18" charset="0"/>
              </a:rPr>
              <a:t>Я знаю  рассказы А.П. Чехова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Титова\Desktop\чехов\Chelovek_v_futlare_Kukriniks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64904"/>
            <a:ext cx="3240360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23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836712"/>
            <a:ext cx="8928992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3.Какую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оперу смотрел Червяков в бинокль, перед тем как чихнуть на лысину статского генерала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Бризжалова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Корневильские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колокола</a:t>
            </a:r>
          </a:p>
          <a:p>
            <a:pPr marL="45720" indent="0"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  <a:latin typeface="Times New Roman" pitchFamily="18" charset="0"/>
                <a:cs typeface="Times New Roman" pitchFamily="18" charset="0"/>
              </a:rPr>
              <a:t>Я знаю  рассказы А.П. Чехова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C:\Users\Титова\Desktop\чехов\Smert_chinovnika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362" y="2996951"/>
            <a:ext cx="4811762" cy="37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0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836712"/>
            <a:ext cx="8928992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4. Назовите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фамилию Якова Васильевича из рассказа «Лошадиная фамилия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а) Конев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) Копытов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) Овсов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  <a:latin typeface="Times New Roman" pitchFamily="18" charset="0"/>
                <a:cs typeface="Times New Roman" pitchFamily="18" charset="0"/>
              </a:rPr>
              <a:t>Я знаю  рассказы А.П. Чехова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C:\Users\Титова\Desktop\чехов\10138597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685" y="2050605"/>
            <a:ext cx="302433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34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836712"/>
            <a:ext cx="8928992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5.Чем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было наполнено решето, которое нес полицейский надзиратель Очумелов в рассказе «Хамелеон»? 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Конфискованным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крыжовником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  <a:latin typeface="Times New Roman" pitchFamily="18" charset="0"/>
                <a:cs typeface="Times New Roman" pitchFamily="18" charset="0"/>
              </a:rPr>
              <a:t>Я знаю  рассказы А.П. Чехова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2" name="Picture 4" descr="Картинки по запросу &quot;чехов хамелеон иллюстраци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96952"/>
            <a:ext cx="2664296" cy="367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43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779912" y="980728"/>
            <a:ext cx="5112568" cy="5544616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6. 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каком герое рассказа Чехова идет речь: «Я не мужик, … отставной каптенармус, в Варшаве служил, в штабе-с, а после того, изволите знать, как вчистую вышел, был в пожарных-с, а после того по слабости болезни ушел из пожарных и два года в мужской классической прогимназии в швейцарах.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effectLst/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4400" dirty="0">
                <a:effectLst/>
                <a:latin typeface="Times New Roman" pitchFamily="18" charset="0"/>
                <a:cs typeface="Times New Roman" pitchFamily="18" charset="0"/>
              </a:rPr>
              <a:t>знаю  рассказы А.П. Чехова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C:\Users\Титова\Desktop\чехов\p1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18" y="1340768"/>
            <a:ext cx="3096344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817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80728"/>
            <a:ext cx="8640960" cy="3474720"/>
          </a:xfrm>
        </p:spPr>
        <p:txBody>
          <a:bodyPr/>
          <a:lstStyle/>
          <a:p>
            <a:pPr marL="45720" lvl="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1. Кто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из русских писателей был близким другом 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А.П.Чехова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" lvl="0" indent="0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Известный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писатель — Иван Бунин.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</a:rPr>
              <a:t>Эрудит: интересные факты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C:\Users\Титова\Desktop\чехов\photo_2017_06_14_17_59_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36912"/>
            <a:ext cx="5328592" cy="376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36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80728"/>
            <a:ext cx="8928992" cy="3474720"/>
          </a:xfrm>
        </p:spPr>
        <p:txBody>
          <a:bodyPr/>
          <a:lstStyle/>
          <a:p>
            <a:pPr marL="45720" lvl="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2. Кого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из своих писателей-современников больше всего уважал А.П. Чехов? </a:t>
            </a:r>
          </a:p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Льва Николаевича Толстого, отзываясь о нём всегда только почтительно и восторженно.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</a:rPr>
              <a:t>Эрудит: интересные факты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2" descr="C:\Users\%D0%A2%D0%B8%D1%82%D0%BE%D0%B2%D0%B0\Desktop\%D1%87%D0%B5%D1%85%D0%BE%D0%B2\scale_1200 (1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4820" name="Picture 4" descr="Картинки по запросу &quot;чехов и толстой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40968"/>
            <a:ext cx="453650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669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3603" y="908720"/>
            <a:ext cx="5690525" cy="5760640"/>
          </a:xfrm>
        </p:spPr>
        <p:txBody>
          <a:bodyPr/>
          <a:lstStyle/>
          <a:p>
            <a:pPr marL="45720" lvl="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3. Чехов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очень любил собак. Назовите породу и кличку собак? Объясните, почему их так звали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У него было две таксы, которых звали Бром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Исаич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и Хина Марковна. А.П. Чехов был врачом. Он своим собакам дал медицинские имена по названию лекарств.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45720" lvl="0" indent="0"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</a:rPr>
              <a:t>Эрудит: интересные факты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3" name="Picture 1" descr="C:\Users\Титова\Desktop\чехов\iYr68r5s2w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776" y="1484784"/>
            <a:ext cx="3379588" cy="422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72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8856984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4.На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какой планете  нашей солнечной  системы есть кратер, названный в честь Чехова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Меркурии есть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кратер, названный в честь Чехова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</a:rPr>
              <a:t>Эрудит: интересные факты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69" name="Picture 1" descr="C:\Users\Титова\Desktop\чехов\b37bc690f920417ef070d74de417496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848006"/>
            <a:ext cx="4170040" cy="3622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97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8856984" cy="3474720"/>
          </a:xfrm>
        </p:spPr>
        <p:txBody>
          <a:bodyPr/>
          <a:lstStyle/>
          <a:p>
            <a:pPr marL="45720" lvl="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5.В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Таганроге есть памятник Петру Первому. При чём тут Чехов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том, что именно он убедил власти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Таганрога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поставить этот памятник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lvl="0" indent="0"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</a:rPr>
              <a:t>Эрудит: интересные факты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5" name="Picture 1" descr="C:\Users\Титова\Desktop\чехов\p4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120752"/>
            <a:ext cx="2736304" cy="34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52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8928992" cy="3474720"/>
          </a:xfrm>
        </p:spPr>
        <p:txBody>
          <a:bodyPr>
            <a:normAutofit fontScale="77500" lnSpcReduction="20000"/>
          </a:bodyPr>
          <a:lstStyle/>
          <a:p>
            <a:pPr marL="45720" indent="0" fontAlgn="base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6.Утром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последнего дня жизни Чехов проснулся в бреду. Ему позвали врача. Доктор осмотрел писателя и попросил принести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шампанского.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Объясните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почему так поступил врач?</a:t>
            </a:r>
          </a:p>
          <a:p>
            <a:pPr marL="45720" indent="0" fontAlgn="base"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Дело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в том, что если врач после осмотра коллеги видел, что надежды нет, он должен  был преподнести больному бокал шампанского. 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marL="45720" indent="0" fontAlgn="base">
              <a:buNone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Антон Павлович выпил его, и со словами: «Как давно я не пробовал игристого вина», повернулся на бок, крепко уснул и больше не проснулся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</a:rPr>
              <a:t>Эрудит: интересные факты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1" name="Picture 1" descr="C:\Users\Титова\Desktop\чехов\i_0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800400"/>
            <a:ext cx="468052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307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836712"/>
            <a:ext cx="8856984" cy="3474720"/>
          </a:xfrm>
        </p:spPr>
        <p:txBody>
          <a:bodyPr/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1.Какое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образование и где получил А.П. Чехов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После окончания в 1884 году медицинского факультета в Москве, Чехов занимался врачебной практикой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</a:rPr>
              <a:t>Игра со </a:t>
            </a:r>
            <a:r>
              <a:rPr lang="ru-RU" sz="4400" dirty="0" smtClean="0">
                <a:effectLst/>
              </a:rPr>
              <a:t>зрителями</a:t>
            </a:r>
            <a:endParaRPr lang="ru-RU" sz="4400" dirty="0">
              <a:effectLst/>
            </a:endParaRPr>
          </a:p>
        </p:txBody>
      </p:sp>
      <p:pic>
        <p:nvPicPr>
          <p:cNvPr id="35842" name="Picture 2" descr="C:\Users\Титова\Desktop\чехов\original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027206"/>
            <a:ext cx="5976664" cy="337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19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908720"/>
            <a:ext cx="8784976" cy="3474720"/>
          </a:xfrm>
        </p:spPr>
        <p:txBody>
          <a:bodyPr/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2.Кому 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Антон Павлович Чехов  посвятил  рассказ “Хмурое утро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”?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Чехов дружил с композитором П.И. Чайковским и ему посвятил этот рассказ.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</a:rPr>
              <a:t>Игра со </a:t>
            </a:r>
            <a:r>
              <a:rPr lang="ru-RU" sz="4400" dirty="0" smtClean="0">
                <a:effectLst/>
              </a:rPr>
              <a:t>зрителями</a:t>
            </a:r>
            <a:endParaRPr lang="ru-RU" sz="4400" dirty="0">
              <a:effectLst/>
            </a:endParaRPr>
          </a:p>
        </p:txBody>
      </p:sp>
      <p:pic>
        <p:nvPicPr>
          <p:cNvPr id="36866" name="Picture 2" descr="C:\Users\Титова\Desktop\чехов\photoalbums-OTUwNjYwNDAwMDY-285x195-trim-trim(0,509,803,105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091341"/>
            <a:ext cx="4885705" cy="334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85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8928992" cy="347472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3.Чем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кроме писательской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деятельности,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занимался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А.П. Чехов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Всю свою сознательную жизнь писатель занимался благотворительностью. Помогал собирать средства для постройки сельских школ и санаториев для малоимущих крестьян. Безвозмездно работал доктором как волонтер.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</a:rPr>
              <a:t>Игра со </a:t>
            </a:r>
            <a:r>
              <a:rPr lang="ru-RU" sz="4400" dirty="0" smtClean="0">
                <a:effectLst/>
              </a:rPr>
              <a:t>зрителями</a:t>
            </a:r>
            <a:endParaRPr lang="ru-RU" sz="4400" dirty="0">
              <a:effectLst/>
            </a:endParaRPr>
          </a:p>
        </p:txBody>
      </p:sp>
      <p:pic>
        <p:nvPicPr>
          <p:cNvPr id="37890" name="Picture 2" descr="C:\Users\Титова\Desktop\чехов\img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221088"/>
            <a:ext cx="471601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42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211960" y="836712"/>
            <a:ext cx="4824536" cy="583264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4.Какую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привилегию даровал А.П. Чехову государь, и почему он ей не пользовался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" indent="0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 1899 году Николай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даровал Чехову дворянское  звание, но писатель полностью проигнорировал этот факт и никогда им не пользовался.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71296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effectLst/>
              </a:rPr>
              <a:t>Игра со </a:t>
            </a:r>
            <a:r>
              <a:rPr lang="ru-RU" sz="4400" dirty="0" smtClean="0">
                <a:effectLst/>
              </a:rPr>
              <a:t>зрителями</a:t>
            </a:r>
            <a:endParaRPr lang="ru-RU" sz="4400" dirty="0">
              <a:effectLst/>
            </a:endParaRPr>
          </a:p>
        </p:txBody>
      </p:sp>
      <p:pic>
        <p:nvPicPr>
          <p:cNvPr id="38914" name="Picture 2" descr="C:\Users\Титова\Desktop\чехов\yZqqrC8UsF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3456384" cy="5193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31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8856984" cy="583264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СПАСИБО ЗА УЧАСТИЕ В ИГРЕ.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ЖЕЛАЕМ ДАЛЬНЕЙШИХ УСПЕХОВ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087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829</TotalTime>
  <Words>1734</Words>
  <Application>Microsoft Office PowerPoint</Application>
  <PresentationFormat>Экран (4:3)</PresentationFormat>
  <Paragraphs>211</Paragraphs>
  <Slides>53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4" baseType="lpstr">
      <vt:lpstr>Воздушный поток</vt:lpstr>
      <vt:lpstr>Всероссийский творческий конкурс, посвященный  160-летию А.П. Чехова  «Вселенная – Чехов»                             Титова Наталья Александровна,                                       преподаватель русского языка и литературы</vt:lpstr>
      <vt:lpstr>Антон Павлович Чехов</vt:lpstr>
      <vt:lpstr>Цель урока: обобщить знания по  теме “Жизнь и творчество А. П. Чехова” </vt:lpstr>
      <vt:lpstr>К концу урока студенты  должны закрепить следующие компетенции:</vt:lpstr>
      <vt:lpstr>Презентация PowerPoint</vt:lpstr>
      <vt:lpstr>Таблица розыгрыша</vt:lpstr>
      <vt:lpstr>Жизнь писателя</vt:lpstr>
      <vt:lpstr>Презентация PowerPoint</vt:lpstr>
      <vt:lpstr>Жизнь писателя</vt:lpstr>
      <vt:lpstr>Презентация PowerPoint</vt:lpstr>
      <vt:lpstr>Жизнь писателя</vt:lpstr>
      <vt:lpstr>Презентация PowerPoint</vt:lpstr>
      <vt:lpstr>Жизнь писателя</vt:lpstr>
      <vt:lpstr>Презентация PowerPoint</vt:lpstr>
      <vt:lpstr>Жизнь писателя</vt:lpstr>
      <vt:lpstr>Презентация PowerPoint</vt:lpstr>
      <vt:lpstr>Жизнь писателя</vt:lpstr>
      <vt:lpstr>Презентация PowerPoint</vt:lpstr>
      <vt:lpstr>Логические цепочки</vt:lpstr>
      <vt:lpstr>Логические цепочки</vt:lpstr>
      <vt:lpstr>Логические цепочки</vt:lpstr>
      <vt:lpstr>Логические цепочки</vt:lpstr>
      <vt:lpstr>Логические цепочки</vt:lpstr>
      <vt:lpstr>Логические цепочки</vt:lpstr>
      <vt:lpstr>Презентация PowerPoint</vt:lpstr>
      <vt:lpstr>Цитаты из произведений</vt:lpstr>
      <vt:lpstr>Цитаты из произведений</vt:lpstr>
      <vt:lpstr>Цитаты из произведений</vt:lpstr>
      <vt:lpstr>Цитаты из произведений</vt:lpstr>
      <vt:lpstr> 6.В каком рассказе на признание героя о любви, были произнесены  эти слова: «Да, осетринка-то с душком.» «Дама с собачкой» </vt:lpstr>
      <vt:lpstr>Драматургия </vt:lpstr>
      <vt:lpstr>Драматургия </vt:lpstr>
      <vt:lpstr>Драматургия </vt:lpstr>
      <vt:lpstr>Драматургия </vt:lpstr>
      <vt:lpstr>Драматургия </vt:lpstr>
      <vt:lpstr>Драматургия </vt:lpstr>
      <vt:lpstr>Я знаю  рассказы А.П. Чехова </vt:lpstr>
      <vt:lpstr>Я знаю  рассказы А.П. Чехова </vt:lpstr>
      <vt:lpstr>Я знаю  рассказы А.П. Чехова </vt:lpstr>
      <vt:lpstr>Я знаю  рассказы А.П. Чехова </vt:lpstr>
      <vt:lpstr>Я знаю  рассказы А.П. Чехова </vt:lpstr>
      <vt:lpstr>Я знаю  рассказы А.П. Чехова </vt:lpstr>
      <vt:lpstr>Эрудит: интересные факты</vt:lpstr>
      <vt:lpstr>Эрудит: интересные факты</vt:lpstr>
      <vt:lpstr>Эрудит: интересные факты</vt:lpstr>
      <vt:lpstr>Эрудит: интересные факты</vt:lpstr>
      <vt:lpstr>Эрудит: интересные факты</vt:lpstr>
      <vt:lpstr>Эрудит: интересные факты</vt:lpstr>
      <vt:lpstr>Игра со зрителями</vt:lpstr>
      <vt:lpstr>Игра со зрителями</vt:lpstr>
      <vt:lpstr>Игра со зрителями</vt:lpstr>
      <vt:lpstr>Игра со зрителями</vt:lpstr>
      <vt:lpstr>СПАСИБО ЗА УЧАСТИЕ В ИГРЕ.    ЖЕЛАЕМ ДАЛЬНЕЙШИХ УСПЕХОВ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Максим     Горький</dc:title>
  <dc:creator>Наталья Александровна Титова</dc:creator>
  <cp:lastModifiedBy>САКК</cp:lastModifiedBy>
  <cp:revision>149</cp:revision>
  <dcterms:created xsi:type="dcterms:W3CDTF">2018-04-11T04:37:13Z</dcterms:created>
  <dcterms:modified xsi:type="dcterms:W3CDTF">2022-10-15T08:43:52Z</dcterms:modified>
</cp:coreProperties>
</file>