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9" r:id="rId11"/>
    <p:sldId id="270" r:id="rId12"/>
    <p:sldId id="271" r:id="rId13"/>
    <p:sldId id="275" r:id="rId14"/>
    <p:sldId id="272" r:id="rId15"/>
    <p:sldId id="273" r:id="rId16"/>
    <p:sldId id="274" r:id="rId17"/>
    <p:sldId id="265" r:id="rId18"/>
    <p:sldId id="266" r:id="rId19"/>
    <p:sldId id="267" r:id="rId20"/>
    <p:sldId id="268" r:id="rId21"/>
    <p:sldId id="276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37" autoAdjust="0"/>
    <p:restoredTop sz="94660"/>
  </p:normalViewPr>
  <p:slideViewPr>
    <p:cSldViewPr snapToGrid="0">
      <p:cViewPr varScale="1">
        <p:scale>
          <a:sx n="80" d="100"/>
          <a:sy n="80" d="100"/>
        </p:scale>
        <p:origin x="120" y="70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5759" y="2166364"/>
            <a:ext cx="11471565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15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996250"/>
            <a:ext cx="9144000" cy="1309255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7C44F-A6C4-4B2C-8727-C34AB9144529}" type="datetimeFigureOut">
              <a:rPr lang="ru-RU" smtClean="0"/>
              <a:pPr/>
              <a:t>08.05.2025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A86A8-DEB8-42C4-81D7-8501CF9AE35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2339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7C44F-A6C4-4B2C-8727-C34AB9144529}" type="datetimeFigureOut">
              <a:rPr lang="ru-RU" smtClean="0"/>
              <a:pPr/>
              <a:t>08.05.2025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A86A8-DEB8-42C4-81D7-8501CF9AE35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93433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191" y="2208879"/>
            <a:ext cx="10515600" cy="16764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6000" b="0" spc="150" baseline="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3191" y="4010334"/>
            <a:ext cx="10515600" cy="1174639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047C44F-A6C4-4B2C-8727-C34AB9144529}" type="datetimeFigureOut">
              <a:rPr lang="ru-RU" smtClean="0"/>
              <a:pPr/>
              <a:t>08.05.2025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2EA86A8-DEB8-42C4-81D7-8501CF9AE35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00752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05344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0391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7C44F-A6C4-4B2C-8727-C34AB9144529}" type="datetimeFigureOut">
              <a:rPr lang="ru-RU" smtClean="0"/>
              <a:pPr/>
              <a:t>08.05.2025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A86A8-DEB8-42C4-81D7-8501CF9AE35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44239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7008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7008" y="2656566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31230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31230" y="2656564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7C44F-A6C4-4B2C-8727-C34AB9144529}" type="datetimeFigureOut">
              <a:rPr lang="ru-RU" smtClean="0"/>
              <a:pPr/>
              <a:t>08.05.2025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A86A8-DEB8-42C4-81D7-8501CF9AE35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98473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7C44F-A6C4-4B2C-8727-C34AB9144529}" type="datetimeFigureOut">
              <a:rPr lang="ru-RU" smtClean="0"/>
              <a:pPr/>
              <a:t>08.05.2025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A86A8-DEB8-42C4-81D7-8501CF9AE35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68970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7C44F-A6C4-4B2C-8727-C34AB9144529}" type="datetimeFigureOut">
              <a:rPr lang="ru-RU" smtClean="0"/>
              <a:pPr/>
              <a:t>08.05.2025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A86A8-DEB8-42C4-81D7-8501CF9AE35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50969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7008" y="2120054"/>
            <a:ext cx="6126480" cy="4114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89023" y="2147486"/>
            <a:ext cx="3200400" cy="343231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7C44F-A6C4-4B2C-8727-C34AB9144529}" type="datetimeFigureOut">
              <a:rPr lang="ru-RU" smtClean="0"/>
              <a:pPr/>
              <a:t>08.05.2025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A86A8-DEB8-42C4-81D7-8501CF9AE35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03336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0160" y="2211494"/>
            <a:ext cx="6126480" cy="393192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32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0688" y="2150621"/>
            <a:ext cx="3200400" cy="34290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7C44F-A6C4-4B2C-8727-C34AB9144529}" type="datetimeFigureOut">
              <a:rPr lang="ru-RU" smtClean="0"/>
              <a:pPr/>
              <a:t>08.05.2025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A86A8-DEB8-42C4-81D7-8501CF9AE35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94936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7C44F-A6C4-4B2C-8727-C34AB9144529}" type="datetimeFigureOut">
              <a:rPr lang="ru-RU" smtClean="0"/>
              <a:pPr/>
              <a:t>08.05.2025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A86A8-DEB8-42C4-81D7-8501CF9AE35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03497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19312" y="0"/>
            <a:ext cx="27432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0624" y="274638"/>
            <a:ext cx="2402380" cy="58975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274638"/>
            <a:ext cx="7973291" cy="58975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22854"/>
            <a:ext cx="2743196" cy="365125"/>
          </a:xfrm>
        </p:spPr>
        <p:txBody>
          <a:bodyPr/>
          <a:lstStyle/>
          <a:p>
            <a:fld id="{4047C44F-A6C4-4B2C-8727-C34AB9144529}" type="datetimeFigureOut">
              <a:rPr lang="ru-RU" smtClean="0"/>
              <a:pPr/>
              <a:t>08.05.2025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776135" y="6422854"/>
            <a:ext cx="4279669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3048" y="6422854"/>
            <a:ext cx="879759" cy="365125"/>
          </a:xfrm>
        </p:spPr>
        <p:txBody>
          <a:bodyPr/>
          <a:lstStyle/>
          <a:p>
            <a:fld id="{E2EA86A8-DEB8-42C4-81D7-8501CF9AE35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5112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83" y="176109"/>
            <a:ext cx="12188952" cy="16459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2919" y="2011680"/>
            <a:ext cx="9784080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4047C44F-A6C4-4B2C-8727-C34AB9144529}" type="datetimeFigureOut">
              <a:rPr lang="ru-RU" smtClean="0"/>
              <a:pPr/>
              <a:t>08.05.2025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fld id="{E2EA86A8-DEB8-42C4-81D7-8501CF9AE35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005587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tx1"/>
        </a:buClr>
        <a:buFont typeface="Wingdings" pitchFamily="2" charset="2"/>
        <a:buChar char="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400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846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718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29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062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ecologyproblems.ru/" TargetMode="External"/><Relationship Id="rId3" Type="http://schemas.openxmlformats.org/officeDocument/2006/relationships/hyperlink" Target="http://ru.wikipedia.org/" TargetMode="External"/><Relationship Id="rId7" Type="http://schemas.openxmlformats.org/officeDocument/2006/relationships/hyperlink" Target="http://www.psibook.com/" TargetMode="External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randars.ru/" TargetMode="External"/><Relationship Id="rId5" Type="http://schemas.openxmlformats.org/officeDocument/2006/relationships/hyperlink" Target="http://rukhanialem.psu.kz/index.php/ru/mir-religij/novye-religioznye-dvizheniya" TargetMode="External"/><Relationship Id="rId4" Type="http://schemas.openxmlformats.org/officeDocument/2006/relationships/hyperlink" Target="http://www.ecology.md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un1-4.userapi.com/c834603/u11078497/docs/d3/1e1c8ed63b32/priroda.gif?extra=MEsuBpKuyuDe3h_zn-KWTi0Roec-MZRvv5yjR3Mfs79YK59b8nQakcmlQ_6pp8jVOpjp_64VSbV2n_-wr7hAHlCX6H4yj-qJbRuOJHCYcQeJ_Z0ilXtovrSR7eRGO0RmnTJWjNJ_qG8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/>
          <p:cNvSpPr>
            <a:spLocks noGrp="1"/>
          </p:cNvSpPr>
          <p:nvPr>
            <p:ph type="ctrTitle"/>
          </p:nvPr>
        </p:nvSpPr>
        <p:spPr>
          <a:xfrm>
            <a:off x="311725" y="3251551"/>
            <a:ext cx="11471565" cy="1739347"/>
          </a:xfrm>
        </p:spPr>
        <p:txBody>
          <a:bodyPr rtlCol="0">
            <a:normAutofit/>
          </a:bodyPr>
          <a:lstStyle/>
          <a:p>
            <a:pPr rtl="0"/>
            <a:r>
              <a:rPr lang="ru-RU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</a:t>
            </a:r>
            <a:r>
              <a:rPr lang="ru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лобальные экологические проблемы</a:t>
            </a:r>
            <a:endParaRPr lang="ru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Подзаголовок 3"/>
          <p:cNvSpPr>
            <a:spLocks noGrp="1"/>
          </p:cNvSpPr>
          <p:nvPr>
            <p:ph type="subTitle" idx="1"/>
          </p:nvPr>
        </p:nvSpPr>
        <p:spPr>
          <a:xfrm>
            <a:off x="0" y="10581"/>
            <a:ext cx="12192000" cy="322075"/>
          </a:xfrm>
        </p:spPr>
        <p:txBody>
          <a:bodyPr rtlCol="0">
            <a:normAutofit/>
          </a:bodyPr>
          <a:lstStyle/>
          <a:p>
            <a:r>
              <a:rPr lang="ru-RU" sz="1400" dirty="0"/>
              <a:t> </a:t>
            </a:r>
            <a:r>
              <a:rPr lang="ru-RU" sz="1400" dirty="0" smtClean="0"/>
              <a:t>.</a:t>
            </a:r>
            <a:endParaRPr lang="ru" sz="1400" dirty="0"/>
          </a:p>
        </p:txBody>
      </p:sp>
      <p:sp>
        <p:nvSpPr>
          <p:cNvPr id="8" name="TextBox 7"/>
          <p:cNvSpPr txBox="1"/>
          <p:nvPr/>
        </p:nvSpPr>
        <p:spPr>
          <a:xfrm>
            <a:off x="5683066" y="6539353"/>
            <a:ext cx="7857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2025 г</a:t>
            </a:r>
            <a:endParaRPr lang="ru-RU" dirty="0"/>
          </a:p>
        </p:txBody>
      </p:sp>
      <p:sp>
        <p:nvSpPr>
          <p:cNvPr id="2" name="TextBox 1"/>
          <p:cNvSpPr txBox="1"/>
          <p:nvPr/>
        </p:nvSpPr>
        <p:spPr>
          <a:xfrm>
            <a:off x="1762297" y="171618"/>
            <a:ext cx="857042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Государственное профессиональное образовательное учреждение</a:t>
            </a:r>
          </a:p>
          <a:p>
            <a:pPr algn="ctr"/>
            <a:r>
              <a:rPr lang="ru-RU" dirty="0" smtClean="0"/>
              <a:t> «Кузбасский </a:t>
            </a:r>
            <a:r>
              <a:rPr lang="ru-RU" dirty="0"/>
              <a:t>м</a:t>
            </a:r>
            <a:r>
              <a:rPr lang="ru-RU" dirty="0" smtClean="0"/>
              <a:t>ногопрофильный техникум»</a:t>
            </a:r>
            <a:endParaRPr lang="ru-RU" dirty="0"/>
          </a:p>
          <a:p>
            <a:endParaRPr lang="ru-RU" dirty="0" smtClean="0"/>
          </a:p>
        </p:txBody>
      </p:sp>
      <p:sp>
        <p:nvSpPr>
          <p:cNvPr id="3" name="Прямоугольник 2"/>
          <p:cNvSpPr/>
          <p:nvPr/>
        </p:nvSpPr>
        <p:spPr>
          <a:xfrm>
            <a:off x="2899755" y="1965116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ru-RU" dirty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749636" y="5471074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ru-RU" dirty="0" smtClean="0"/>
              <a:t>Преподаватель общеобразовательных дисциплин </a:t>
            </a:r>
          </a:p>
          <a:p>
            <a:pPr algn="r"/>
            <a:r>
              <a:rPr lang="ru-RU" dirty="0" err="1" smtClean="0"/>
              <a:t>Пашковская</a:t>
            </a:r>
            <a:r>
              <a:rPr lang="ru-RU" dirty="0" smtClean="0"/>
              <a:t> Любовь Николаевна.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59629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339635" y="260648"/>
            <a:ext cx="11510647" cy="1508760"/>
          </a:xfrm>
        </p:spPr>
        <p:txBody>
          <a:bodyPr rtlCol="0">
            <a:noAutofit/>
          </a:bodyPr>
          <a:lstStyle/>
          <a:p>
            <a:r>
              <a:rPr lang="ru-RU" altLang="ru-RU" sz="4400" i="1" dirty="0" smtClean="0">
                <a:solidFill>
                  <a:schemeClr val="tx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Глобальные экологические проблемы</a:t>
            </a:r>
            <a:endParaRPr lang="ru" sz="4400" dirty="0">
              <a:solidFill>
                <a:schemeClr val="tx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Объект 2"/>
          <p:cNvSpPr>
            <a:spLocks noGrp="1"/>
          </p:cNvSpPr>
          <p:nvPr>
            <p:ph idx="1"/>
          </p:nvPr>
        </p:nvSpPr>
        <p:spPr>
          <a:xfrm>
            <a:off x="858629" y="2060848"/>
            <a:ext cx="10472660" cy="4585672"/>
          </a:xfrm>
        </p:spPr>
        <p:txBody>
          <a:bodyPr rtlCol="0">
            <a:noAutofit/>
          </a:bodyPr>
          <a:lstStyle/>
          <a:p>
            <a:pPr marL="0" indent="0" algn="ctr">
              <a:lnSpc>
                <a:spcPct val="80000"/>
              </a:lnSpc>
              <a:buNone/>
            </a:pPr>
            <a:r>
              <a:rPr lang="ru-RU" sz="3600" dirty="0">
                <a:solidFill>
                  <a:schemeClr val="tx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-</a:t>
            </a:r>
            <a:r>
              <a:rPr lang="ru-RU" sz="3600" dirty="0" smtClean="0">
                <a:solidFill>
                  <a:schemeClr val="tx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кризисные </a:t>
            </a:r>
            <a:r>
              <a:rPr lang="ru-RU" sz="3600" dirty="0">
                <a:solidFill>
                  <a:schemeClr val="tx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экологические </a:t>
            </a:r>
            <a:r>
              <a:rPr lang="ru-RU" sz="3600" dirty="0" smtClean="0">
                <a:solidFill>
                  <a:schemeClr val="tx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ситуации </a:t>
            </a:r>
            <a:r>
              <a:rPr lang="ru-RU" sz="3600" dirty="0">
                <a:solidFill>
                  <a:schemeClr val="tx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актуальные для всей планеты, решение которых возможно только при участии всего человечества</a:t>
            </a:r>
            <a:r>
              <a:rPr lang="ru-RU" sz="3600" dirty="0" smtClean="0">
                <a:solidFill>
                  <a:schemeClr val="tx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.</a:t>
            </a:r>
            <a:br>
              <a:rPr lang="ru-RU" sz="3600" dirty="0" smtClean="0">
                <a:solidFill>
                  <a:schemeClr val="tx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r>
              <a:rPr lang="ru-RU" sz="3600" dirty="0" smtClean="0">
                <a:solidFill>
                  <a:schemeClr val="tx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/>
            </a:r>
            <a:br>
              <a:rPr lang="ru-RU" sz="3600" dirty="0" smtClean="0">
                <a:solidFill>
                  <a:schemeClr val="tx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r>
              <a:rPr lang="ru-RU" sz="3600" dirty="0">
                <a:solidFill>
                  <a:schemeClr val="tx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Глобальные экологические проблемы </a:t>
            </a:r>
            <a:r>
              <a:rPr lang="ru-RU" sz="3600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тесно связаны</a:t>
            </a:r>
            <a:r>
              <a:rPr lang="ru-RU" sz="3600" dirty="0">
                <a:solidFill>
                  <a:schemeClr val="tx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с другими глобальными мировыми проблемами, они влияют друг на друга и возникновение одних приводит к возникновению или обострению других. </a:t>
            </a:r>
            <a:endParaRPr lang="ru-RU" altLang="ru-RU" sz="3600" dirty="0">
              <a:solidFill>
                <a:schemeClr val="tx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91944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304256" y="185315"/>
            <a:ext cx="9832303" cy="1508760"/>
          </a:xfrm>
        </p:spPr>
        <p:txBody>
          <a:bodyPr rtlCol="0">
            <a:normAutofit/>
          </a:bodyPr>
          <a:lstStyle/>
          <a:p>
            <a:r>
              <a:rPr lang="ru-RU" altLang="ru-RU" sz="4400" i="1" dirty="0">
                <a:solidFill>
                  <a:schemeClr val="tx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Основные глобальные проблемы</a:t>
            </a:r>
            <a:endParaRPr lang="ru" sz="4400" dirty="0">
              <a:solidFill>
                <a:schemeClr val="tx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олилиния 4"/>
          <p:cNvSpPr/>
          <p:nvPr/>
        </p:nvSpPr>
        <p:spPr>
          <a:xfrm>
            <a:off x="5166322" y="5532621"/>
            <a:ext cx="1926603" cy="1109481"/>
          </a:xfrm>
          <a:custGeom>
            <a:avLst/>
            <a:gdLst>
              <a:gd name="connsiteX0" fmla="*/ 0 w 1926603"/>
              <a:gd name="connsiteY0" fmla="*/ 554741 h 1109481"/>
              <a:gd name="connsiteX1" fmla="*/ 963302 w 1926603"/>
              <a:gd name="connsiteY1" fmla="*/ 0 h 1109481"/>
              <a:gd name="connsiteX2" fmla="*/ 1926604 w 1926603"/>
              <a:gd name="connsiteY2" fmla="*/ 554741 h 1109481"/>
              <a:gd name="connsiteX3" fmla="*/ 963302 w 1926603"/>
              <a:gd name="connsiteY3" fmla="*/ 1109482 h 1109481"/>
              <a:gd name="connsiteX4" fmla="*/ 0 w 1926603"/>
              <a:gd name="connsiteY4" fmla="*/ 554741 h 11094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26603" h="1109481">
                <a:moveTo>
                  <a:pt x="0" y="554741"/>
                </a:moveTo>
                <a:cubicBezTo>
                  <a:pt x="0" y="248366"/>
                  <a:pt x="431285" y="0"/>
                  <a:pt x="963302" y="0"/>
                </a:cubicBezTo>
                <a:cubicBezTo>
                  <a:pt x="1495319" y="0"/>
                  <a:pt x="1926604" y="248366"/>
                  <a:pt x="1926604" y="554741"/>
                </a:cubicBezTo>
                <a:cubicBezTo>
                  <a:pt x="1926604" y="861116"/>
                  <a:pt x="1495319" y="1109482"/>
                  <a:pt x="963302" y="1109482"/>
                </a:cubicBezTo>
                <a:cubicBezTo>
                  <a:pt x="431285" y="1109482"/>
                  <a:pt x="0" y="861116"/>
                  <a:pt x="0" y="554741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spcFirstLastPara="0" vert="horz" wrap="square" lIns="305004" tIns="185340" rIns="305004" bIns="185340" numCol="1" spcCol="1270" anchor="ctr" anchorCtr="0">
            <a:no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800" b="0" kern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Загрязнение почвы</a:t>
            </a:r>
            <a:endParaRPr lang="ru-RU" sz="1800" b="0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6" name="Полилиния 5"/>
          <p:cNvSpPr/>
          <p:nvPr/>
        </p:nvSpPr>
        <p:spPr>
          <a:xfrm>
            <a:off x="5176379" y="1995678"/>
            <a:ext cx="1972858" cy="1109481"/>
          </a:xfrm>
          <a:custGeom>
            <a:avLst/>
            <a:gdLst>
              <a:gd name="connsiteX0" fmla="*/ 0 w 1972858"/>
              <a:gd name="connsiteY0" fmla="*/ 554741 h 1109481"/>
              <a:gd name="connsiteX1" fmla="*/ 986429 w 1972858"/>
              <a:gd name="connsiteY1" fmla="*/ 0 h 1109481"/>
              <a:gd name="connsiteX2" fmla="*/ 1972858 w 1972858"/>
              <a:gd name="connsiteY2" fmla="*/ 554741 h 1109481"/>
              <a:gd name="connsiteX3" fmla="*/ 986429 w 1972858"/>
              <a:gd name="connsiteY3" fmla="*/ 1109482 h 1109481"/>
              <a:gd name="connsiteX4" fmla="*/ 0 w 1972858"/>
              <a:gd name="connsiteY4" fmla="*/ 554741 h 11094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72858" h="1109481">
                <a:moveTo>
                  <a:pt x="0" y="554741"/>
                </a:moveTo>
                <a:cubicBezTo>
                  <a:pt x="0" y="248366"/>
                  <a:pt x="441639" y="0"/>
                  <a:pt x="986429" y="0"/>
                </a:cubicBezTo>
                <a:cubicBezTo>
                  <a:pt x="1531219" y="0"/>
                  <a:pt x="1972858" y="248366"/>
                  <a:pt x="1972858" y="554741"/>
                </a:cubicBezTo>
                <a:cubicBezTo>
                  <a:pt x="1972858" y="861116"/>
                  <a:pt x="1531219" y="1109482"/>
                  <a:pt x="986429" y="1109482"/>
                </a:cubicBezTo>
                <a:cubicBezTo>
                  <a:pt x="441639" y="1109482"/>
                  <a:pt x="0" y="861116"/>
                  <a:pt x="0" y="554741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spcFirstLastPara="0" vert="horz" wrap="square" lIns="311778" tIns="185340" rIns="311778" bIns="185340" numCol="1" spcCol="1270" anchor="ctr" anchorCtr="0">
            <a:no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800" kern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Загрязнение воды</a:t>
            </a:r>
            <a:endParaRPr lang="ru-RU" sz="1800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7" name="Полилиния 6"/>
          <p:cNvSpPr/>
          <p:nvPr/>
        </p:nvSpPr>
        <p:spPr>
          <a:xfrm>
            <a:off x="4967220" y="3205755"/>
            <a:ext cx="2365513" cy="2226270"/>
          </a:xfrm>
          <a:custGeom>
            <a:avLst/>
            <a:gdLst>
              <a:gd name="connsiteX0" fmla="*/ 0 w 2222735"/>
              <a:gd name="connsiteY0" fmla="*/ 1113135 h 2226270"/>
              <a:gd name="connsiteX1" fmla="*/ 1111368 w 2222735"/>
              <a:gd name="connsiteY1" fmla="*/ 0 h 2226270"/>
              <a:gd name="connsiteX2" fmla="*/ 2222736 w 2222735"/>
              <a:gd name="connsiteY2" fmla="*/ 1113135 h 2226270"/>
              <a:gd name="connsiteX3" fmla="*/ 1111368 w 2222735"/>
              <a:gd name="connsiteY3" fmla="*/ 2226270 h 2226270"/>
              <a:gd name="connsiteX4" fmla="*/ 0 w 2222735"/>
              <a:gd name="connsiteY4" fmla="*/ 1113135 h 22262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22735" h="2226270">
                <a:moveTo>
                  <a:pt x="0" y="1113135"/>
                </a:moveTo>
                <a:cubicBezTo>
                  <a:pt x="0" y="498368"/>
                  <a:pt x="497576" y="0"/>
                  <a:pt x="1111368" y="0"/>
                </a:cubicBezTo>
                <a:cubicBezTo>
                  <a:pt x="1725160" y="0"/>
                  <a:pt x="2222736" y="498368"/>
                  <a:pt x="2222736" y="1113135"/>
                </a:cubicBezTo>
                <a:cubicBezTo>
                  <a:pt x="2222736" y="1727902"/>
                  <a:pt x="1725160" y="2226270"/>
                  <a:pt x="1111368" y="2226270"/>
                </a:cubicBezTo>
                <a:cubicBezTo>
                  <a:pt x="497576" y="2226270"/>
                  <a:pt x="0" y="1727902"/>
                  <a:pt x="0" y="1113135"/>
                </a:cubicBezTo>
                <a:close/>
              </a:path>
            </a:pathLst>
          </a:custGeom>
          <a:gradFill rotWithShape="0">
            <a:gsLst>
              <a:gs pos="0">
                <a:srgbClr val="C00000"/>
              </a:gs>
              <a:gs pos="80000">
                <a:srgbClr val="F60000"/>
              </a:gs>
              <a:gs pos="100000">
                <a:srgbClr val="FF0000"/>
              </a:gs>
            </a:gsLst>
          </a:gradFill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48372" tIns="348890" rIns="348372" bIns="348890" numCol="1" spcCol="1270" anchor="ctr" anchorCtr="0">
            <a:no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800" b="1" kern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Основные глобальные экологические проблемы</a:t>
            </a:r>
            <a:endParaRPr lang="ru-RU" sz="1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8" name="Полилиния 7"/>
          <p:cNvSpPr/>
          <p:nvPr/>
        </p:nvSpPr>
        <p:spPr>
          <a:xfrm>
            <a:off x="7406812" y="2203507"/>
            <a:ext cx="2376609" cy="1109481"/>
          </a:xfrm>
          <a:custGeom>
            <a:avLst/>
            <a:gdLst>
              <a:gd name="connsiteX0" fmla="*/ 0 w 2376609"/>
              <a:gd name="connsiteY0" fmla="*/ 554741 h 1109481"/>
              <a:gd name="connsiteX1" fmla="*/ 1188305 w 2376609"/>
              <a:gd name="connsiteY1" fmla="*/ 0 h 1109481"/>
              <a:gd name="connsiteX2" fmla="*/ 2376610 w 2376609"/>
              <a:gd name="connsiteY2" fmla="*/ 554741 h 1109481"/>
              <a:gd name="connsiteX3" fmla="*/ 1188305 w 2376609"/>
              <a:gd name="connsiteY3" fmla="*/ 1109482 h 1109481"/>
              <a:gd name="connsiteX4" fmla="*/ 0 w 2376609"/>
              <a:gd name="connsiteY4" fmla="*/ 554741 h 11094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76609" h="1109481">
                <a:moveTo>
                  <a:pt x="0" y="554741"/>
                </a:moveTo>
                <a:cubicBezTo>
                  <a:pt x="0" y="248366"/>
                  <a:pt x="532022" y="0"/>
                  <a:pt x="1188305" y="0"/>
                </a:cubicBezTo>
                <a:cubicBezTo>
                  <a:pt x="1844588" y="0"/>
                  <a:pt x="2376610" y="248366"/>
                  <a:pt x="2376610" y="554741"/>
                </a:cubicBezTo>
                <a:cubicBezTo>
                  <a:pt x="2376610" y="861116"/>
                  <a:pt x="1844588" y="1109482"/>
                  <a:pt x="1188305" y="1109482"/>
                </a:cubicBezTo>
                <a:cubicBezTo>
                  <a:pt x="532022" y="1109482"/>
                  <a:pt x="0" y="861116"/>
                  <a:pt x="0" y="554741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spcFirstLastPara="0" vert="horz" wrap="square" lIns="370906" tIns="185340" rIns="370906" bIns="185340" numCol="1" spcCol="1270" anchor="ctr" anchorCtr="0">
            <a:no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800" kern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Проблема озонового слоя</a:t>
            </a:r>
            <a:endParaRPr lang="ru-RU" sz="1800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9" name="Полилиния 8"/>
          <p:cNvSpPr/>
          <p:nvPr/>
        </p:nvSpPr>
        <p:spPr>
          <a:xfrm>
            <a:off x="7406812" y="4863626"/>
            <a:ext cx="2103987" cy="1109481"/>
          </a:xfrm>
          <a:custGeom>
            <a:avLst/>
            <a:gdLst>
              <a:gd name="connsiteX0" fmla="*/ 0 w 2103987"/>
              <a:gd name="connsiteY0" fmla="*/ 554741 h 1109481"/>
              <a:gd name="connsiteX1" fmla="*/ 1051994 w 2103987"/>
              <a:gd name="connsiteY1" fmla="*/ 0 h 1109481"/>
              <a:gd name="connsiteX2" fmla="*/ 2103988 w 2103987"/>
              <a:gd name="connsiteY2" fmla="*/ 554741 h 1109481"/>
              <a:gd name="connsiteX3" fmla="*/ 1051994 w 2103987"/>
              <a:gd name="connsiteY3" fmla="*/ 1109482 h 1109481"/>
              <a:gd name="connsiteX4" fmla="*/ 0 w 2103987"/>
              <a:gd name="connsiteY4" fmla="*/ 554741 h 11094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03987" h="1109481">
                <a:moveTo>
                  <a:pt x="0" y="554741"/>
                </a:moveTo>
                <a:cubicBezTo>
                  <a:pt x="0" y="248366"/>
                  <a:pt x="470994" y="0"/>
                  <a:pt x="1051994" y="0"/>
                </a:cubicBezTo>
                <a:cubicBezTo>
                  <a:pt x="1632994" y="0"/>
                  <a:pt x="2103988" y="248366"/>
                  <a:pt x="2103988" y="554741"/>
                </a:cubicBezTo>
                <a:cubicBezTo>
                  <a:pt x="2103988" y="861116"/>
                  <a:pt x="1632994" y="1109482"/>
                  <a:pt x="1051994" y="1109482"/>
                </a:cubicBezTo>
                <a:cubicBezTo>
                  <a:pt x="470994" y="1109482"/>
                  <a:pt x="0" y="861116"/>
                  <a:pt x="0" y="554741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spcFirstLastPara="0" vert="horz" wrap="square" lIns="330982" tIns="185340" rIns="330982" bIns="185340" numCol="1" spcCol="1270" anchor="ctr" anchorCtr="0">
            <a:no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800" kern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Проблема кислотных осадков</a:t>
            </a:r>
            <a:endParaRPr lang="ru-RU" sz="1800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10" name="Полилиния 9"/>
          <p:cNvSpPr/>
          <p:nvPr/>
        </p:nvSpPr>
        <p:spPr>
          <a:xfrm>
            <a:off x="2871317" y="4863626"/>
            <a:ext cx="2067841" cy="1109481"/>
          </a:xfrm>
          <a:custGeom>
            <a:avLst/>
            <a:gdLst>
              <a:gd name="connsiteX0" fmla="*/ 0 w 2067841"/>
              <a:gd name="connsiteY0" fmla="*/ 554741 h 1109481"/>
              <a:gd name="connsiteX1" fmla="*/ 1033921 w 2067841"/>
              <a:gd name="connsiteY1" fmla="*/ 0 h 1109481"/>
              <a:gd name="connsiteX2" fmla="*/ 2067842 w 2067841"/>
              <a:gd name="connsiteY2" fmla="*/ 554741 h 1109481"/>
              <a:gd name="connsiteX3" fmla="*/ 1033921 w 2067841"/>
              <a:gd name="connsiteY3" fmla="*/ 1109482 h 1109481"/>
              <a:gd name="connsiteX4" fmla="*/ 0 w 2067841"/>
              <a:gd name="connsiteY4" fmla="*/ 554741 h 11094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7841" h="1109481">
                <a:moveTo>
                  <a:pt x="0" y="554741"/>
                </a:moveTo>
                <a:cubicBezTo>
                  <a:pt x="0" y="248366"/>
                  <a:pt x="462902" y="0"/>
                  <a:pt x="1033921" y="0"/>
                </a:cubicBezTo>
                <a:cubicBezTo>
                  <a:pt x="1604940" y="0"/>
                  <a:pt x="2067842" y="248366"/>
                  <a:pt x="2067842" y="554741"/>
                </a:cubicBezTo>
                <a:cubicBezTo>
                  <a:pt x="2067842" y="861116"/>
                  <a:pt x="1604940" y="1109482"/>
                  <a:pt x="1033921" y="1109482"/>
                </a:cubicBezTo>
                <a:cubicBezTo>
                  <a:pt x="462902" y="1109482"/>
                  <a:pt x="0" y="861116"/>
                  <a:pt x="0" y="554741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spcFirstLastPara="0" vert="horz" wrap="square" lIns="325688" tIns="185340" rIns="325688" bIns="185340" numCol="1" spcCol="1270" anchor="ctr" anchorCtr="0">
            <a:no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800" kern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Проблема парникового эффекта</a:t>
            </a:r>
            <a:endParaRPr lang="ru-RU" sz="1800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11" name="Полилиния 10"/>
          <p:cNvSpPr/>
          <p:nvPr/>
        </p:nvSpPr>
        <p:spPr>
          <a:xfrm>
            <a:off x="1871954" y="3512701"/>
            <a:ext cx="2873960" cy="1109481"/>
          </a:xfrm>
          <a:custGeom>
            <a:avLst/>
            <a:gdLst>
              <a:gd name="connsiteX0" fmla="*/ 0 w 2219329"/>
              <a:gd name="connsiteY0" fmla="*/ 554741 h 1109481"/>
              <a:gd name="connsiteX1" fmla="*/ 1109665 w 2219329"/>
              <a:gd name="connsiteY1" fmla="*/ 0 h 1109481"/>
              <a:gd name="connsiteX2" fmla="*/ 2219330 w 2219329"/>
              <a:gd name="connsiteY2" fmla="*/ 554741 h 1109481"/>
              <a:gd name="connsiteX3" fmla="*/ 1109665 w 2219329"/>
              <a:gd name="connsiteY3" fmla="*/ 1109482 h 1109481"/>
              <a:gd name="connsiteX4" fmla="*/ 0 w 2219329"/>
              <a:gd name="connsiteY4" fmla="*/ 554741 h 11094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19329" h="1109481">
                <a:moveTo>
                  <a:pt x="0" y="554741"/>
                </a:moveTo>
                <a:cubicBezTo>
                  <a:pt x="0" y="248366"/>
                  <a:pt x="496814" y="0"/>
                  <a:pt x="1109665" y="0"/>
                </a:cubicBezTo>
                <a:cubicBezTo>
                  <a:pt x="1722516" y="0"/>
                  <a:pt x="2219330" y="248366"/>
                  <a:pt x="2219330" y="554741"/>
                </a:cubicBezTo>
                <a:cubicBezTo>
                  <a:pt x="2219330" y="861116"/>
                  <a:pt x="1722516" y="1109482"/>
                  <a:pt x="1109665" y="1109482"/>
                </a:cubicBezTo>
                <a:cubicBezTo>
                  <a:pt x="496814" y="1109482"/>
                  <a:pt x="0" y="861116"/>
                  <a:pt x="0" y="554741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spcFirstLastPara="0" vert="horz" wrap="square" lIns="347873" tIns="185340" rIns="347873" bIns="185340" numCol="1" spcCol="1270" anchor="ctr" anchorCtr="0">
            <a:no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800" kern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Сокращение видового </a:t>
            </a:r>
            <a:r>
              <a:rPr lang="ru-RU" sz="1800" kern="1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биоразно-образия</a:t>
            </a:r>
            <a:endParaRPr lang="ru-RU" sz="1800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12" name="Полилиния 11"/>
          <p:cNvSpPr/>
          <p:nvPr/>
        </p:nvSpPr>
        <p:spPr>
          <a:xfrm>
            <a:off x="7586128" y="3512700"/>
            <a:ext cx="2915238" cy="1109481"/>
          </a:xfrm>
          <a:custGeom>
            <a:avLst/>
            <a:gdLst>
              <a:gd name="connsiteX0" fmla="*/ 0 w 2398366"/>
              <a:gd name="connsiteY0" fmla="*/ 554741 h 1109481"/>
              <a:gd name="connsiteX1" fmla="*/ 1199183 w 2398366"/>
              <a:gd name="connsiteY1" fmla="*/ 0 h 1109481"/>
              <a:gd name="connsiteX2" fmla="*/ 2398366 w 2398366"/>
              <a:gd name="connsiteY2" fmla="*/ 554741 h 1109481"/>
              <a:gd name="connsiteX3" fmla="*/ 1199183 w 2398366"/>
              <a:gd name="connsiteY3" fmla="*/ 1109482 h 1109481"/>
              <a:gd name="connsiteX4" fmla="*/ 0 w 2398366"/>
              <a:gd name="connsiteY4" fmla="*/ 554741 h 11094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98366" h="1109481">
                <a:moveTo>
                  <a:pt x="0" y="554741"/>
                </a:moveTo>
                <a:cubicBezTo>
                  <a:pt x="0" y="248366"/>
                  <a:pt x="536893" y="0"/>
                  <a:pt x="1199183" y="0"/>
                </a:cubicBezTo>
                <a:cubicBezTo>
                  <a:pt x="1861473" y="0"/>
                  <a:pt x="2398366" y="248366"/>
                  <a:pt x="2398366" y="554741"/>
                </a:cubicBezTo>
                <a:cubicBezTo>
                  <a:pt x="2398366" y="861116"/>
                  <a:pt x="1861473" y="1109482"/>
                  <a:pt x="1199183" y="1109482"/>
                </a:cubicBezTo>
                <a:cubicBezTo>
                  <a:pt x="536893" y="1109482"/>
                  <a:pt x="0" y="861116"/>
                  <a:pt x="0" y="554741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spcFirstLastPara="0" vert="horz" wrap="square" lIns="374093" tIns="185340" rIns="374093" bIns="185340" numCol="1" spcCol="1270" anchor="ctr" anchorCtr="0">
            <a:no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Демографическое перенаселение</a:t>
            </a:r>
            <a:endParaRPr lang="ru-RU" sz="1800" b="0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13" name="Полилиния 12"/>
          <p:cNvSpPr/>
          <p:nvPr/>
        </p:nvSpPr>
        <p:spPr>
          <a:xfrm>
            <a:off x="2789154" y="2203507"/>
            <a:ext cx="2232166" cy="1106708"/>
          </a:xfrm>
          <a:custGeom>
            <a:avLst/>
            <a:gdLst>
              <a:gd name="connsiteX0" fmla="*/ 0 w 2232166"/>
              <a:gd name="connsiteY0" fmla="*/ 553354 h 1106708"/>
              <a:gd name="connsiteX1" fmla="*/ 1116083 w 2232166"/>
              <a:gd name="connsiteY1" fmla="*/ 0 h 1106708"/>
              <a:gd name="connsiteX2" fmla="*/ 2232166 w 2232166"/>
              <a:gd name="connsiteY2" fmla="*/ 553354 h 1106708"/>
              <a:gd name="connsiteX3" fmla="*/ 1116083 w 2232166"/>
              <a:gd name="connsiteY3" fmla="*/ 1106708 h 1106708"/>
              <a:gd name="connsiteX4" fmla="*/ 0 w 2232166"/>
              <a:gd name="connsiteY4" fmla="*/ 553354 h 11067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32166" h="1106708">
                <a:moveTo>
                  <a:pt x="0" y="553354"/>
                </a:moveTo>
                <a:cubicBezTo>
                  <a:pt x="0" y="247745"/>
                  <a:pt x="499687" y="0"/>
                  <a:pt x="1116083" y="0"/>
                </a:cubicBezTo>
                <a:cubicBezTo>
                  <a:pt x="1732479" y="0"/>
                  <a:pt x="2232166" y="247745"/>
                  <a:pt x="2232166" y="553354"/>
                </a:cubicBezTo>
                <a:cubicBezTo>
                  <a:pt x="2232166" y="858963"/>
                  <a:pt x="1732479" y="1106708"/>
                  <a:pt x="1116083" y="1106708"/>
                </a:cubicBezTo>
                <a:cubicBezTo>
                  <a:pt x="499687" y="1106708"/>
                  <a:pt x="0" y="858963"/>
                  <a:pt x="0" y="553354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spcFirstLastPara="0" vert="horz" wrap="square" lIns="349753" tIns="184934" rIns="349753" bIns="184934" numCol="1" spcCol="1270" anchor="ctr" anchorCtr="0">
            <a:no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800" kern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Загрязнение атмосферы</a:t>
            </a:r>
            <a:endParaRPr lang="ru-RU" sz="1800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01419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1" y="-9128"/>
            <a:ext cx="12192000" cy="6857934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055440" y="116632"/>
            <a:ext cx="9784080" cy="1508760"/>
          </a:xfrm>
        </p:spPr>
        <p:txBody>
          <a:bodyPr rtlCol="0"/>
          <a:lstStyle/>
          <a:p>
            <a:pPr lvl="0" algn="ctr" fontAlgn="base">
              <a:spcAft>
                <a:spcPct val="0"/>
              </a:spcAft>
            </a:pP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itchFamily="34" charset="0"/>
              </a:rPr>
              <a:t>Загрязнение атмосферы</a:t>
            </a:r>
            <a:endParaRPr lang="ru-RU" b="1" cap="none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Calibri" pitchFamily="34" charset="0"/>
            </a:endParaRPr>
          </a:p>
        </p:txBody>
      </p:sp>
      <p:sp>
        <p:nvSpPr>
          <p:cNvPr id="6" name="Объект 2"/>
          <p:cNvSpPr>
            <a:spLocks noGrp="1"/>
          </p:cNvSpPr>
          <p:nvPr>
            <p:ph idx="1"/>
          </p:nvPr>
        </p:nvSpPr>
        <p:spPr>
          <a:xfrm>
            <a:off x="-12865" y="5793596"/>
            <a:ext cx="12198804" cy="1236893"/>
          </a:xfrm>
        </p:spPr>
        <p:txBody>
          <a:bodyPr rtlCol="0">
            <a:normAutofit fontScale="85000" lnSpcReduction="20000"/>
          </a:bodyPr>
          <a:lstStyle/>
          <a:p>
            <a:pPr marL="0" indent="0">
              <a:buNone/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Человек загрязняет атмосферу уже тысячелетиями. В основном существуют три основных источника загрязнения атмосферы: промышленность, бытовые котельные, транспорт. Сейчас общепризнано, что наиболее сильно загрязняет воздух промышленное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производство и аэрозольные средства. В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последние десятилетия в связи с быстрым развитием автотранспорта и авиации существенно увеличились выбросы от подвижных источников:  автомобилей, тепловозов и самолетов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.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271672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4" descr="Tunguska_zastavki_com_14214_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1645508" y="1973831"/>
            <a:ext cx="8900984" cy="1339613"/>
          </a:xfrm>
          <a:prstGeom prst="roundRect">
            <a:avLst/>
          </a:prstGeom>
          <a:solidFill>
            <a:schemeClr val="bg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sz="2000" b="1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Ф</a:t>
            </a:r>
            <a:r>
              <a:rPr lang="ru-RU" sz="2000" b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изическое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— механическое (пыль, твердые частицы),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радиоактивное, электромагнитное,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шумовое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и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тепловое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загрязнение.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121145" y="3661883"/>
            <a:ext cx="9949709" cy="1339614"/>
          </a:xfrm>
          <a:prstGeom prst="roundRect">
            <a:avLst/>
          </a:prstGeom>
          <a:solidFill>
            <a:schemeClr val="bg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000" b="1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Х</a:t>
            </a:r>
            <a:r>
              <a:rPr lang="ru-RU" sz="2000" b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имическое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— загрязнение газообразными веществами и аэрозолями. На сегодняшний день основные химические загрязнители атмосферного воздуха это: оксид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углерода,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оксиды азота, диоксид серы, углеводороды, альдегиды, тяжёлые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металлы,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аммиак, пыль и радиоактивные изотопы.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645508" y="5349935"/>
            <a:ext cx="8900984" cy="1339615"/>
          </a:xfrm>
          <a:prstGeom prst="roundRect">
            <a:avLst/>
          </a:prstGeom>
          <a:solidFill>
            <a:schemeClr val="bg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/>
            <a:r>
              <a:rPr lang="ru-RU" sz="2000" b="1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Б</a:t>
            </a:r>
            <a:r>
              <a:rPr lang="ru-RU" sz="2000" b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иологическое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— в основном загрязнение микробной природы. Например, загрязнение воздуха вегетативными формами и спорами бактерий и грибов, вирусами, а также их токсинами и продуктами жизнедеятельности.</a:t>
            </a:r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1055440" y="116632"/>
            <a:ext cx="9784080" cy="1508760"/>
          </a:xfrm>
        </p:spPr>
        <p:txBody>
          <a:bodyPr rtlCol="0"/>
          <a:lstStyle/>
          <a:p>
            <a:pPr lvl="0" algn="ctr" fontAlgn="base">
              <a:spcAft>
                <a:spcPct val="0"/>
              </a:spcAft>
            </a:pPr>
            <a:r>
              <a:rPr lang="ru-RU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itchFamily="34" charset="0"/>
              </a:rPr>
              <a:t>Загрязнение атмосферы</a:t>
            </a:r>
            <a:endParaRPr lang="ru-RU" b="1" cap="none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8640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itchFamily="34" charset="0"/>
              </a:rPr>
              <a:t>Загрязнение </a:t>
            </a: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itchFamily="34" charset="0"/>
              </a:rPr>
              <a:t>атмосферы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02919" y="2023711"/>
            <a:ext cx="9784080" cy="124887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К последствиям загрязнения атмосферы Земли можно отнести парниковый эффект, кислотные дожди, смог и озоновую дыру.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Также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установлено, что ежегодно из-за загрязнения атмосферы Земли погибают не менее 1,3 миллионов человек.</a:t>
            </a:r>
          </a:p>
          <a:p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pic>
        <p:nvPicPr>
          <p:cNvPr id="5" name="Объект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7759" y="3272589"/>
            <a:ext cx="3822700" cy="288522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7166" y="3272589"/>
            <a:ext cx="4651694" cy="288522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05302" y="6157817"/>
            <a:ext cx="7676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Смог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144821" y="6199945"/>
            <a:ext cx="865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Пожар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338432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02919" y="284176"/>
            <a:ext cx="6509323" cy="1508760"/>
          </a:xfrm>
        </p:spPr>
        <p:txBody>
          <a:bodyPr/>
          <a:lstStyle/>
          <a:p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itchFamily="34" charset="0"/>
              </a:rPr>
              <a:t>Загрязнение </a:t>
            </a: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itchFamily="34" charset="0"/>
              </a:rPr>
              <a:t>почвы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02918" y="1903625"/>
            <a:ext cx="10020609" cy="1766236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- происходит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в результате образования миллионов гектаров нарушенных земель, возникающих в процессе строительства и горных разработок. Важная причина загрязнения — </a:t>
            </a:r>
            <a:r>
              <a:rPr lang="ru-RU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промышленные и сельскохозяйственные отходы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. В роли главных загрязнителей выступают металлы и их соединения, удобрения, ядохимикаты, радиоактивные вещества. </a:t>
            </a:r>
          </a:p>
        </p:txBody>
      </p:sp>
      <p:pic>
        <p:nvPicPr>
          <p:cNvPr id="4098" name="Picture 2" descr="ÐÐ°ÑÑÐ¸Ð½ÐºÐ¸ Ð¿Ð¾ Ð·Ð°Ð¿ÑÐ¾ÑÑ Ð·Ð°Ð³ÑÑÐ·Ð½ÐµÐ½Ð¸Ðµ Ð¿Ð¾ÑÐ²Ñ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7771" y="3777914"/>
            <a:ext cx="4480439" cy="2430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ÐÐ°ÑÑÐ¸Ð½ÐºÐ¸ Ð¿Ð¾ Ð·Ð°Ð¿ÑÐ¾ÑÑ Ð·Ð°Ð³ÑÑÐ·Ð½ÐµÐ½Ð¸Ðµ Ð¿Ð¾ÑÐ²Ñ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5765" y="3777914"/>
            <a:ext cx="3323119" cy="2430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1480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3923" y="563110"/>
            <a:ext cx="9177928" cy="1039298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Источники загрязнения </a:t>
            </a: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почвы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101971" y="3515759"/>
            <a:ext cx="9841832" cy="87917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Ж</a:t>
            </a:r>
            <a:r>
              <a:rPr lang="ru-RU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илые </a:t>
            </a:r>
            <a:r>
              <a:rPr lang="ru-RU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дома и коммунально-бытовые предприятия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- в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составе загрязняющих веществ этой категории источников преобладают бытовой мусор, пищевые отходы, строительный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мусор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.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082841" y="2001708"/>
            <a:ext cx="9841832" cy="1254086"/>
          </a:xfrm>
          <a:prstGeom prst="round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Т</a:t>
            </a:r>
            <a:r>
              <a:rPr lang="ru-RU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ранспорт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- при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работе двигателей внутреннего сгорания интенсивно выделяются оксиды азота, свинец, углеводороды, оксид углерода, сажа и другие вещества, оседающие на поверхность Земли или поглощаемые растениями. В последнем случае эти вещества также попадают в почву и вовлекаются в круговорот, связанный с пищевыми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цепями.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101971" y="4654902"/>
            <a:ext cx="9841832" cy="927305"/>
          </a:xfrm>
          <a:prstGeom prst="round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</a:t>
            </a:r>
            <a:r>
              <a:rPr lang="ru-RU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ромышленные </a:t>
            </a:r>
            <a:r>
              <a:rPr lang="ru-RU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предприятия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- в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твёрдых и жидких промышленных отходах постоянно присутствуют вещества, способные оказывать токсическое воздействие на живые организмы, в том числе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растения.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101971" y="5842172"/>
            <a:ext cx="9841832" cy="82802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С</a:t>
            </a:r>
            <a:r>
              <a:rPr lang="ru-RU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ельское </a:t>
            </a:r>
            <a:r>
              <a:rPr lang="ru-RU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хозяйство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- загрязнение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почвы в сельском хозяйстве происходит вследствие внесения огромных количеств минеральных удобрений и ядохимикатов. 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101971" y="1913021"/>
            <a:ext cx="9841832" cy="1342773"/>
          </a:xfrm>
          <a:prstGeom prst="round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Т</a:t>
            </a:r>
            <a:r>
              <a:rPr lang="ru-RU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ранспорт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- при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работе двигателей внутреннего сгорания интенсивно выделяются оксиды азота, свинец, углеводороды, оксид углерода, сажа и другие вещества, оседающие на поверхность Земли или поглощаемые растениями. В последнем случае эти вещества также попадают в почву и вовлекаются в круговорот, связанный с пищевыми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цепями.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095002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1009" y="1918434"/>
            <a:ext cx="4560207" cy="4550344"/>
          </a:xfrm>
        </p:spPr>
        <p:txBody>
          <a:bodyPr>
            <a:noAutofit/>
          </a:bodyPr>
          <a:lstStyle/>
          <a:p>
            <a:pPr marL="0" indent="0" algn="r">
              <a:buNone/>
            </a:pPr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— </a:t>
            </a:r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искусственные изменения химического и физического состояния, а также биологических характеристик воды, вследствие которых дальнейшее ее употребление ограничено</a:t>
            </a:r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. </a:t>
            </a:r>
            <a:endParaRPr lang="ru-RU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r"/>
            <a:endParaRPr lang="ru-RU" sz="3200" dirty="0">
              <a:latin typeface="+mj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7456" y="293570"/>
            <a:ext cx="5775397" cy="1508760"/>
          </a:xfrm>
        </p:spPr>
        <p:txBody>
          <a:bodyPr/>
          <a:lstStyle/>
          <a:p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itchFamily="34" charset="0"/>
              </a:rPr>
              <a:t>Загрязнение </a:t>
            </a: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itchFamily="34" charset="0"/>
              </a:rPr>
              <a:t>воды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1028" name="Picture 4" descr="ÐÐ°ÑÑÐ¸Ð½ÐºÐ¸ Ð¿Ð¾ Ð·Ð°Ð¿ÑÐ¾ÑÑ Ð·Ð°Ð³ÑÑÐ·Ð½ÐµÐ½Ð¸Ðµ Ð²Ð¾Ð´Ñ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4517" y="2227043"/>
            <a:ext cx="5937025" cy="393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5185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48865" y="240763"/>
            <a:ext cx="5510702" cy="1508760"/>
          </a:xfrm>
        </p:spPr>
        <p:txBody>
          <a:bodyPr/>
          <a:lstStyle/>
          <a:p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itchFamily="34" charset="0"/>
              </a:rPr>
              <a:t>Загрязнение воды</a:t>
            </a: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591575" y="5390147"/>
            <a:ext cx="8640960" cy="1091001"/>
          </a:xfrm>
          <a:prstGeom prst="round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Загрязнение </a:t>
            </a:r>
            <a:r>
              <a:rPr lang="ru-RU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тяжелыми металлами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. Ежедневно с земли в океан поступает до 5 тыс. т ртути, используемой в сельском хозяйстве и промышленности. Загрязнения ртутью существенно снижают первичную продуктивность морских вод. </a:t>
            </a:r>
            <a:endParaRPr lang="ru-RU" dirty="0">
              <a:latin typeface="+mj-lt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591575" y="3694463"/>
            <a:ext cx="8625283" cy="10554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Загрязнение </a:t>
            </a:r>
            <a:r>
              <a:rPr lang="ru-RU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бытовыми отходами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. В моря и океаны через реки непосредственно с суши, с судов и барж сбрасываются жидкие и твердые бытовые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отходы. Часть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этих загрязнений оседает в прибрежной зоне.  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575898" y="2001180"/>
            <a:ext cx="8640960" cy="1080120"/>
          </a:xfrm>
          <a:prstGeom prst="round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Загрязнение </a:t>
            </a:r>
            <a:r>
              <a:rPr lang="ru-RU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нефтью и нефтепродуктами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является самым распространенным явлением. Нефть, покрывая плёнкой поверхность океана, может долго по ней плавать и пагубно влиять на живых организмов.  </a:t>
            </a:r>
          </a:p>
        </p:txBody>
      </p:sp>
    </p:spTree>
    <p:extLst>
      <p:ext uri="{BB962C8B-B14F-4D97-AF65-F5344CB8AC3E}">
        <p14:creationId xmlns:p14="http://schemas.microsoft.com/office/powerpoint/2010/main" val="3331298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ÐÐ¾ÑÐ¾Ð¶ÐµÐµ Ð¸Ð·Ð¾Ð±ÑÐ°Ð¶ÐµÐ½Ð¸Ðµ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5992" y="705281"/>
            <a:ext cx="5389345" cy="1508760"/>
          </a:xfrm>
        </p:spPr>
        <p:txBody>
          <a:bodyPr/>
          <a:lstStyle/>
          <a:p>
            <a:r>
              <a:rPr lang="ru-RU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itchFamily="34" charset="0"/>
              </a:rPr>
              <a:t>Загрязнение </a:t>
            </a:r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itchFamily="34" charset="0"/>
              </a:rPr>
              <a:t>воды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8203" y="3665278"/>
            <a:ext cx="9216428" cy="319272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8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Чистая вода 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прозрачна, бесцветна, не имеет запаха и вкуса, населена множеством рыб, растений и животных. 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/>
            </a:r>
            <a:b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Загрязненные </a:t>
            </a: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воды 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мутные, с неприятным запахом, не пригодны для питья, часто содержат огромное количество бактерий и водорослей. Система </a:t>
            </a:r>
            <a:r>
              <a:rPr lang="ru-RU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самоочистки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воды 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не 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срабатывает из-за переизбытка в ней антропогенных загрязнителей</a:t>
            </a: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.</a:t>
            </a: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842892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hunder_and_lightning_zastavki_com_16000_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72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itchFamily="34" charset="0"/>
              </a:rPr>
              <a:t>Проблема озонового </a:t>
            </a:r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itchFamily="34" charset="0"/>
              </a:rPr>
              <a:t>слоя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3454" y="1951522"/>
            <a:ext cx="11093114" cy="343862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Озоновая дыра — локальное падение концентрации озона в озоновом слое Земли. По общепринятой в научной среде теории, во второй половине XX века всё возрастающее воздействие антропогенного фактора в виде выделения хлор- и </a:t>
            </a:r>
            <a:r>
              <a:rPr lang="ru-RU" sz="3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бромсодержащих</a:t>
            </a:r>
            <a:r>
              <a:rPr 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фреонов привело к значительному утончению озонового слоя</a:t>
            </a:r>
            <a:r>
              <a:rPr 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.</a:t>
            </a:r>
            <a:endParaRPr lang="ru-RU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250165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itchFamily="34" charset="0"/>
              </a:rPr>
              <a:t>Проблема озонового слоя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792936"/>
            <a:ext cx="11706965" cy="393409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Ослабление озонового слоя усиливает поток солнечной радиации на Землю и вызывает у людей рост числа раковых образований кожи. </a:t>
            </a: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/>
            </a:r>
            <a:b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Также повышенный</a:t>
            </a:r>
            <a:b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уровень излучения</a:t>
            </a:r>
            <a:b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ведет 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к резкому </a:t>
            </a: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/>
            </a:r>
            <a:b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увеличению</a:t>
            </a:r>
            <a:b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смертности 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среди </a:t>
            </a: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/>
            </a:r>
            <a:b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морских 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животных </a:t>
            </a: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/>
            </a:r>
            <a:b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и 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растений.</a:t>
            </a:r>
          </a:p>
          <a:p>
            <a:endParaRPr lang="ru-RU" sz="2800" dirty="0">
              <a:latin typeface="+mj-lt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07524" y="6352674"/>
            <a:ext cx="2635514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Озоновая дыра</a:t>
            </a:r>
            <a:endParaRPr lang="ru-RU" sz="2400" b="1" i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pic>
        <p:nvPicPr>
          <p:cNvPr id="5122" name="Picture 2" descr="ÐÐ°ÑÑÐ¸Ð½ÐºÐ¸ Ð¿Ð¾ Ð·Ð°Ð¿ÑÐ¾ÑÑ Ð¾Ð·Ð¾Ð½Ð¾Ð²ÑÐµ Ð´ÑÑÑ Ð³Ð¸ÑÐºÐ°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6162" y="2629820"/>
            <a:ext cx="3869119" cy="3753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ÐÐ°ÑÑÐ¸Ð½ÐºÐ¸ Ð¿Ð¾ Ð·Ð°Ð¿ÑÐ¾ÑÑ Ð¾Ð·Ð¾Ð½Ð¾Ð²ÑÐµ Ð´ÑÑÑ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7525" y="2629819"/>
            <a:ext cx="4424025" cy="3753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8030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Картинки по запросу дождь гиф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1838"/>
            <a:ext cx="12188347" cy="6869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itchFamily="34" charset="0"/>
              </a:rPr>
              <a:t>Проблема кислотных </a:t>
            </a:r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itchFamily="34" charset="0"/>
              </a:rPr>
              <a:t>осадков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Одна из острейших глобальных проблем современности и обозримого будущего - это проблема возрастающей кислотности атмосферных осадков и почвенного покрова. Ежегодно в атмосферу Земли выбрасывается около 200 млн. твердых частиц (пыль, сажа, и др.), 200 млн. т. сернистого газа (SO2), 700.млн. т. оксида углерода , 150.млн. т. оксидов азота, что в сумме составляет более 1 млрд. т. вредных веществ.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/>
            </a:r>
            <a:b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/>
            </a:r>
            <a:b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/>
            </a:r>
            <a:b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/>
            </a:r>
            <a:b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r>
              <a:rPr lang="ru-RU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Кислотные осадки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- выпадение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вредных веществ может происходить как в виде дождя, так и в виде снега, града, наносят экологический, экономический и эстетический ущерб. В результате выпадения кислотных осадков нарушается равновесие в экосистемах.</a:t>
            </a:r>
          </a:p>
          <a:p>
            <a:endParaRPr lang="ru-RU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30825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89197" y="308239"/>
            <a:ext cx="9753453" cy="1508760"/>
          </a:xfrm>
        </p:spPr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itchFamily="34" charset="0"/>
              </a:rPr>
              <a:t>образование </a:t>
            </a: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itchFamily="34" charset="0"/>
              </a:rPr>
              <a:t>кислотных осадков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4" name="Picture 6" descr="Картинки по запросу кислотный дожд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1522" y="2033567"/>
            <a:ext cx="7768805" cy="4661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1444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itchFamily="34" charset="0"/>
              </a:rPr>
              <a:t>Проблема парникового </a:t>
            </a: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itchFamily="34" charset="0"/>
              </a:rPr>
              <a:t>эффекта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09624" y="2011680"/>
            <a:ext cx="4391765" cy="44249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Утончение озонового слоя может привести к серьезным последствиям для человечества. Содержание озона в атмосфере менее 0.0001%, однако именно озон полностью поглощает жесткое ультрафиолетовое излучение солнца.</a:t>
            </a:r>
          </a:p>
          <a:p>
            <a:endParaRPr lang="ru-RU" dirty="0">
              <a:latin typeface="+mj-lt"/>
            </a:endParaRPr>
          </a:p>
        </p:txBody>
      </p:sp>
      <p:pic>
        <p:nvPicPr>
          <p:cNvPr id="4" name="Picture 2" descr="C:\Users\Admin\Desktop\c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49790" y="2119963"/>
            <a:ext cx="6198393" cy="45334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43668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17803" y="382604"/>
            <a:ext cx="9517099" cy="1508760"/>
          </a:xfrm>
        </p:spPr>
        <p:txBody>
          <a:bodyPr/>
          <a:lstStyle/>
          <a:p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itchFamily="34" charset="0"/>
              </a:rPr>
              <a:t>Проблема парникового </a:t>
            </a: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itchFamily="34" charset="0"/>
              </a:rPr>
              <a:t>эффекта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0707" y="1891364"/>
            <a:ext cx="11831293" cy="115262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Парниковый эффект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существовал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с тех пор, как наша планета обзавелась атмосферой, и без него температура приземных слоев этой атмосферы были бы в среднем градусов на тридцать ниже реально наблюдаемой. Однако в последние век-полтора содержание некоторых «парниковых» газов в атмосфере очень сильно выросло: углекислоты - более чем на треть, метана - в 2,5 раза.</a:t>
            </a:r>
          </a:p>
          <a:p>
            <a:endParaRPr lang="ru-RU" dirty="0">
              <a:latin typeface="+mj-lt"/>
            </a:endParaRPr>
          </a:p>
        </p:txBody>
      </p:sp>
      <p:pic>
        <p:nvPicPr>
          <p:cNvPr id="6146" name="Picture 2" descr="ÐÐ°ÑÑÐ¸Ð½ÐºÐ¸ Ð¿Ð¾ Ð·Ð°Ð¿ÑÐ¾ÑÑ Ð¿Ð°ÑÐ½Ð¸ÐºÐ¾Ð²ÑÐ¹ ÑÑÑÐµÐºÑ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7476" y="3152274"/>
            <a:ext cx="7572482" cy="3426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7580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02919" y="284176"/>
            <a:ext cx="10359428" cy="1508760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itchFamily="34" charset="0"/>
              </a:rPr>
              <a:t>Сокращение видового </a:t>
            </a: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itchFamily="34" charset="0"/>
              </a:rPr>
              <a:t>биоразнообразия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090737" y="1998055"/>
            <a:ext cx="3930662" cy="172289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На протяжении всей своей жизни человек оказывал на животных прямое (истреблял) и косвенное (уничтожение мест обитания, вырубка лесов, распашка полей, загрязнение среды) воздействия.  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8165778" y="2011545"/>
            <a:ext cx="3851404" cy="199298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Исчезновение многих видов может привести к разбалансировке экосистем. Свободные ниши займут низшие организмы, способные ускорить процесс деградации живых сообществ.  </a:t>
            </a:r>
          </a:p>
        </p:txBody>
      </p:sp>
      <p:sp>
        <p:nvSpPr>
          <p:cNvPr id="9" name="Текст 14"/>
          <p:cNvSpPr txBox="1">
            <a:spLocks/>
          </p:cNvSpPr>
          <p:nvPr/>
        </p:nvSpPr>
        <p:spPr>
          <a:xfrm>
            <a:off x="1016564" y="6097308"/>
            <a:ext cx="2159554" cy="338951"/>
          </a:xfrm>
          <a:prstGeom prst="rect">
            <a:avLst/>
          </a:prstGeom>
        </p:spPr>
        <p:txBody>
          <a:bodyPr>
            <a:no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tx1"/>
              </a:buClr>
              <a:buFont typeface="Wingdings" pitchFamily="2" charset="2"/>
              <a:buChar char="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1148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008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6868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9728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46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718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29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062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Золотой тигр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pic>
        <p:nvPicPr>
          <p:cNvPr id="10" name="Объект 17"/>
          <p:cNvPicPr>
            <a:picLocks noGrp="1" noChangeAspect="1"/>
          </p:cNvPicPr>
          <p:nvPr>
            <p:ph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058" y="3650907"/>
            <a:ext cx="3389241" cy="2397268"/>
          </a:xfrm>
          <a:prstGeom prst="rect">
            <a:avLst/>
          </a:prstGeom>
        </p:spPr>
      </p:pic>
      <p:sp>
        <p:nvSpPr>
          <p:cNvPr id="12" name="Скругленный прямоугольник 11"/>
          <p:cNvSpPr/>
          <p:nvPr/>
        </p:nvSpPr>
        <p:spPr>
          <a:xfrm>
            <a:off x="246325" y="2011545"/>
            <a:ext cx="3700033" cy="142075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За последние 400 лет с лица Земли по вине человека исчезло 113 видов птиц, 83 вида млекопитающих и тысячи беспозвоночных.  </a:t>
            </a:r>
          </a:p>
        </p:txBody>
      </p:sp>
      <p:pic>
        <p:nvPicPr>
          <p:cNvPr id="7170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4528" y="3926073"/>
            <a:ext cx="4023080" cy="2172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ÐÐ°ÑÑÐ¸Ð½ÐºÐ¸ Ð¿Ð¾ Ð·Ð°Ð¿ÑÐ¾ÑÑ Ð²ÑÐ¿Ð°ÑÐºÐ° Ð·ÐµÐ¼Ð»Ð¸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4731" y="4223140"/>
            <a:ext cx="3765919" cy="2239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4767088" y="6081567"/>
            <a:ext cx="25779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Морская корова</a:t>
            </a:r>
          </a:p>
        </p:txBody>
      </p:sp>
    </p:spTree>
    <p:extLst>
      <p:ext uri="{BB962C8B-B14F-4D97-AF65-F5344CB8AC3E}">
        <p14:creationId xmlns:p14="http://schemas.microsoft.com/office/powerpoint/2010/main" val="1544091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89509" y="254229"/>
            <a:ext cx="7411691" cy="150876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itchFamily="34" charset="0"/>
              </a:rPr>
              <a:t>Проблема перенаселения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62796" y="1900991"/>
            <a:ext cx="3199196" cy="49292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ru-RU" alt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Одной из причин увеличения количества природных и особенно техно-природных опасных явлений, увеличения жертв и материальных потерь является рост человеческой популяции на Земле</a:t>
            </a:r>
            <a:r>
              <a:rPr lang="ru-RU" alt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519737" y="1792936"/>
            <a:ext cx="4672263" cy="49182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80000"/>
              </a:lnSpc>
            </a:pPr>
            <a:r>
              <a:rPr lang="ru-RU" alt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Согласно последнему прогнозу ООН, глобальная численность населения к 2050 г. составит 8.9 млрд. человек. В конечном пространстве рост не может быть </a:t>
            </a:r>
            <a:r>
              <a:rPr lang="ru-RU" alt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бесконечным</a:t>
            </a:r>
            <a:r>
              <a:rPr lang="ru-RU" alt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. Стабилизация </a:t>
            </a:r>
            <a:r>
              <a:rPr lang="ru-RU" alt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/>
            </a:r>
            <a:br>
              <a:rPr lang="ru-RU" alt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r>
              <a:rPr lang="ru-RU" alt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численности </a:t>
            </a:r>
            <a:r>
              <a:rPr lang="ru-RU" alt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населения в мире - одно </a:t>
            </a:r>
            <a:r>
              <a:rPr lang="ru-RU" alt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/>
            </a:r>
            <a:br>
              <a:rPr lang="ru-RU" alt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r>
              <a:rPr lang="ru-RU" alt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из </a:t>
            </a:r>
            <a:r>
              <a:rPr lang="ru-RU" alt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важнейших условий перехода к устойчивому эколого-экономическому развитию.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0194" y="1814763"/>
            <a:ext cx="4482048" cy="506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9266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sun1-2.userapi.com/c834603/u12487382/docs/d9/827e933dc85f/Priroda.gif?extra=tSAjKH9rNbWja3TBxnX43NJJQTUMOpVTGxWeEBykTq3smNyfW-Kz53WAtHTq22wL67mB7BhvjENudEHPXfstW5XSa1bbxHT1VLyAnzCH4ysind08pmVyh3Kg8WOEPw1ZDqCfxCIkDQ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7396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94939" y="5217124"/>
            <a:ext cx="9784080" cy="1508760"/>
          </a:xfrm>
        </p:spPr>
        <p:txBody>
          <a:bodyPr>
            <a:normAutofit/>
          </a:bodyPr>
          <a:lstStyle/>
          <a:p>
            <a:r>
              <a:rPr lang="ru-RU" sz="6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 за внимание </a:t>
            </a:r>
            <a:endParaRPr lang="ru-RU" sz="6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69686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sun1-2.userapi.com/c834603/u12487382/docs/d9/827e933dc85f/Priroda.gif?extra=tSAjKH9rNbWja3TBxnX43NJJQTUMOpVTGxWeEBykTq3smNyfW-Kz53WAtHTq22wL67mB7BhvjENudEHPXfstW5XSa1bbxHT1VLyAnzCH4ysind08pmVyh3Kg8WOEPw1ZDqCfxCIkDQ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7396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0416" y="4169721"/>
            <a:ext cx="9784080" cy="1508760"/>
          </a:xfrm>
        </p:spPr>
        <p:txBody>
          <a:bodyPr>
            <a:normAutofit fontScale="90000"/>
          </a:bodyPr>
          <a:lstStyle/>
          <a:p>
            <a:pPr lvl="0" eaLnBrk="0" fontAlgn="base" hangingPunct="0">
              <a:spcAft>
                <a:spcPct val="0"/>
              </a:spcAft>
            </a:pPr>
            <a:r>
              <a:rPr lang="ru-RU" sz="4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Интернет-источники:</a:t>
            </a:r>
            <a:r>
              <a:rPr lang="ru-RU" sz="4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9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  <a:hlinkClick r:id="rId3"/>
              </a:rPr>
              <a:t> http:/</a:t>
            </a:r>
            <a:r>
              <a:rPr lang="en-US" sz="49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  <a:hlinkClick r:id="rId3"/>
              </a:rPr>
              <a:t>/ru.wikipedia.org</a:t>
            </a:r>
            <a:r>
              <a:rPr lang="ru-RU" sz="4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9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  <a:hlinkClick r:id="rId4"/>
              </a:rPr>
              <a:t> </a:t>
            </a:r>
            <a:r>
              <a:rPr lang="en-US" sz="49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  <a:hlinkClick r:id="rId4"/>
              </a:rPr>
              <a:t>http://www.ecology.md</a:t>
            </a:r>
            <a:r>
              <a:rPr lang="ru-RU" sz="49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  </a:t>
            </a:r>
            <a:br>
              <a:rPr lang="ru-RU" sz="49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</a:br>
            <a:r>
              <a:rPr lang="ru-RU" sz="4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  <a:hlinkClick r:id="rId5"/>
              </a:rPr>
              <a:t> http://</a:t>
            </a:r>
            <a:r>
              <a:rPr lang="en-US" sz="4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  <a:hlinkClick r:id="rId5"/>
              </a:rPr>
              <a:t>yznaika.com</a:t>
            </a:r>
            <a:r>
              <a:rPr lang="ru-RU" sz="49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/>
            </a:r>
            <a:br>
              <a:rPr lang="ru-RU" sz="49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</a:br>
            <a:r>
              <a:rPr lang="ru-RU" sz="49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  <a:hlinkClick r:id="rId6"/>
              </a:rPr>
              <a:t> </a:t>
            </a:r>
            <a:r>
              <a:rPr lang="en-US" sz="49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  <a:hlinkClick r:id="rId6"/>
              </a:rPr>
              <a:t>http://www.grandars.ru</a:t>
            </a:r>
            <a:r>
              <a:rPr lang="ru-RU" sz="49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 </a:t>
            </a:r>
            <a:br>
              <a:rPr lang="ru-RU" sz="49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</a:br>
            <a:r>
              <a:rPr lang="ru-RU" sz="4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 </a:t>
            </a:r>
            <a:r>
              <a:rPr lang="en-US" sz="4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http://ecologyproblems.ru</a:t>
            </a:r>
            <a:r>
              <a:rPr lang="en-US" sz="6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/>
            </a:r>
            <a:br>
              <a:rPr lang="en-US" sz="6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</a:br>
            <a:endParaRPr lang="ru-RU" sz="6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99793" y="318254"/>
            <a:ext cx="516948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Литература</a:t>
            </a:r>
            <a:r>
              <a:rPr lang="ru-RU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4231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лосы">
  <a:themeElements>
    <a:clrScheme name="Другая 23">
      <a:dk1>
        <a:srgbClr val="2C2C2C"/>
      </a:dk1>
      <a:lt1>
        <a:srgbClr val="F2F2F2"/>
      </a:lt1>
      <a:dk2>
        <a:srgbClr val="F9A373"/>
      </a:dk2>
      <a:lt2>
        <a:srgbClr val="FAC1A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Другая 1">
      <a:majorFont>
        <a:latin typeface="Brush Script MT"/>
        <a:ea typeface=""/>
        <a:cs typeface=""/>
      </a:majorFont>
      <a:minorFont>
        <a:latin typeface="Calibri"/>
        <a:ea typeface=""/>
        <a:cs typeface=""/>
      </a:minorFont>
    </a:fontScheme>
    <a:fmtScheme name="Полосы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Окаймление</Template>
  <TotalTime>137</TotalTime>
  <Words>1010</Words>
  <Application>Microsoft Office PowerPoint</Application>
  <PresentationFormat>Широкоэкранный</PresentationFormat>
  <Paragraphs>71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6" baseType="lpstr">
      <vt:lpstr>Brush Script MT</vt:lpstr>
      <vt:lpstr>Calibri</vt:lpstr>
      <vt:lpstr>Times New Roman</vt:lpstr>
      <vt:lpstr>Wingdings</vt:lpstr>
      <vt:lpstr>Полосы</vt:lpstr>
      <vt:lpstr>Глобальные экологические проблемы</vt:lpstr>
      <vt:lpstr>Глобальные экологические проблемы</vt:lpstr>
      <vt:lpstr>Основные глобальные проблемы</vt:lpstr>
      <vt:lpstr>Загрязнение атмосферы</vt:lpstr>
      <vt:lpstr>Загрязнение атмосферы</vt:lpstr>
      <vt:lpstr>Загрязнение атмосферы</vt:lpstr>
      <vt:lpstr>Загрязнение почвы</vt:lpstr>
      <vt:lpstr>Источники загрязнения почвы</vt:lpstr>
      <vt:lpstr>Загрязнение воды</vt:lpstr>
      <vt:lpstr>Загрязнение воды</vt:lpstr>
      <vt:lpstr>Загрязнение воды</vt:lpstr>
      <vt:lpstr>Проблема озонового слоя</vt:lpstr>
      <vt:lpstr>Проблема озонового слоя</vt:lpstr>
      <vt:lpstr>Проблема кислотных осадков</vt:lpstr>
      <vt:lpstr>образование кислотных осадков</vt:lpstr>
      <vt:lpstr>Проблема парникового эффекта</vt:lpstr>
      <vt:lpstr>Проблема парникового эффекта</vt:lpstr>
      <vt:lpstr>Сокращение видового биоразнообразия</vt:lpstr>
      <vt:lpstr>Проблема перенаселения</vt:lpstr>
      <vt:lpstr>Спасибо за внимание </vt:lpstr>
      <vt:lpstr>Интернет-источники:  http://ru.wikipedia.org  http://www.ecology.md    http://yznaika.com  http://www.grandars.ru   http://ecologyproblems.ru 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Глобальные экологические проблемы</dc:title>
  <dc:creator>Елена</dc:creator>
  <cp:lastModifiedBy>PC #93</cp:lastModifiedBy>
  <cp:revision>23</cp:revision>
  <dcterms:created xsi:type="dcterms:W3CDTF">2018-05-12T12:49:37Z</dcterms:created>
  <dcterms:modified xsi:type="dcterms:W3CDTF">2025-05-08T08:54:09Z</dcterms:modified>
</cp:coreProperties>
</file>