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 varScale="1">
        <p:scale>
          <a:sx n="65" d="100"/>
          <a:sy n="65" d="100"/>
        </p:scale>
        <p:origin x="-13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8B2A9-156A-4ED6-95E1-B4D5F23F1384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F66FC-3F1B-4F63-960B-9F68FBC5F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F66FC-3F1B-4F63-960B-9F68FBC5F65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8;&#1072;&#1081;&#1084;&#1077;&#1088;%20-%203%20&#1084;&#1080;&#1085;&#1091;&#1090;&#1099;%20(&#1086;&#1073;&#1088;&#1072;&#1090;&#1085;&#1099;&#1081;%20&#1086;&#1090;&#1089;&#1095;&#1077;&#1090;).mp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30%20Second%20Ticking%20Countdown%20Timer%20With%20Alarm%20(1).mp4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Оранжевый фон для презентации |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81" cy="6858000"/>
          </a:xfrm>
          <a:prstGeom prst="rect">
            <a:avLst/>
          </a:prstGeom>
          <a:noFill/>
        </p:spPr>
      </p:pic>
      <p:pic>
        <p:nvPicPr>
          <p:cNvPr id="7174" name="Picture 6" descr="Иллюстрация персонажа из мультфильма тигра | Премиум AI-сгенерированное 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2918"/>
            <a:ext cx="4429156" cy="58867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857620" y="857232"/>
            <a:ext cx="542928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8000" b="0" cap="none" spc="0" dirty="0">
              <a:ln w="19050" cmpd="sng">
                <a:solidFill>
                  <a:schemeClr val="tx1"/>
                </a:solidFill>
                <a:prstDash val="solid"/>
              </a:ln>
              <a:blipFill>
                <a:blip r:embed="rId4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8000" b="0" cap="none" spc="0" dirty="0">
                <a:ln w="1905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«День Амурского тигра»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071934" y="642918"/>
            <a:ext cx="4857752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6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36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праздник, посвященный властелину тайги, ежегодно отмечают жители Хабаровского края? Назовите дату и место его проведения.</a:t>
            </a:r>
            <a:endParaRPr kumimoji="0" lang="ru-RU" sz="4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4500570"/>
            <a:ext cx="2714644" cy="2035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429124" y="1142984"/>
            <a:ext cx="4357718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32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kumimoji="0" lang="ru-RU" sz="32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Амурский тигр, амурский лесной кот, дальневосточный леопард, пятнистый олень, утка мандаринка… что объединяет этих животных? </a:t>
            </a:r>
            <a:endParaRPr kumimoji="0" lang="ru-RU" sz="4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4500570"/>
            <a:ext cx="2571768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57224" y="142852"/>
            <a:ext cx="7286676" cy="18158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2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</a:t>
            </a:r>
            <a:r>
              <a:rPr kumimoji="0" lang="ru-RU" sz="2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Для учета и проведения наблюдений за тиграми ученые используют различные приборы. Что за прибор изображен на фото и каков принцип его действия?</a:t>
            </a:r>
            <a:endParaRPr kumimoji="0" lang="ru-RU" sz="36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Фотоловушка Филин HC-900AH-li купить по цене 4400 рублей в  интернет-магазине Spycams.ru в Москв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071678"/>
            <a:ext cx="5500726" cy="4125545"/>
          </a:xfrm>
          <a:prstGeom prst="rect">
            <a:avLst/>
          </a:prstGeom>
          <a:noFill/>
        </p:spPr>
      </p:pic>
      <p:pic>
        <p:nvPicPr>
          <p:cNvPr id="4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2844" y="5214950"/>
            <a:ext cx="20320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2844" y="4643446"/>
            <a:ext cx="2786082" cy="2089562"/>
          </a:xfrm>
          <a:prstGeom prst="rect">
            <a:avLst/>
          </a:prstGeom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286248" y="1857364"/>
            <a:ext cx="4500594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Строит ли тигрица «дом» для тигрят?  </a:t>
            </a:r>
            <a:endParaRPr kumimoji="0" lang="ru-RU" sz="6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14810" y="1643050"/>
            <a:ext cx="4714908" cy="28007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91050" algn="l"/>
              </a:tabLst>
            </a:pPr>
            <a:r>
              <a:rPr kumimoji="0" lang="ru-RU" sz="44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4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91050" algn="l"/>
              </a:tabLst>
            </a:pPr>
            <a:r>
              <a:rPr kumimoji="0" lang="ru-RU" sz="4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Почему у</a:t>
            </a:r>
            <a:r>
              <a:rPr kumimoji="0" lang="ru-RU" sz="4400" b="0" i="0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тигров неслышная</a:t>
            </a:r>
            <a:r>
              <a:rPr kumimoji="0" lang="ru-RU" sz="4400" b="0" i="0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походка?</a:t>
            </a:r>
            <a:endParaRPr lang="ru-RU" sz="44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00100" y="4572008"/>
            <a:ext cx="2643206" cy="198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43438" y="1214422"/>
            <a:ext cx="3643338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0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0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</a:t>
            </a:r>
            <a:r>
              <a:rPr kumimoji="0" lang="ru-RU" sz="40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километров может пройти тигр без передышки?</a:t>
            </a:r>
            <a:endParaRPr kumimoji="0" lang="ru-RU" sz="48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4429132"/>
            <a:ext cx="285752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4429132"/>
            <a:ext cx="2786082" cy="2089562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572000" y="1857364"/>
            <a:ext cx="3857652" cy="31700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0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0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kumimoji="0" lang="ru-RU" sz="40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Сколько амурских тигров осталось в природе?</a:t>
            </a:r>
            <a:endParaRPr kumimoji="0" lang="ru-RU" sz="48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Фон для презентации нейтральный с рамкой - 76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6" name="Picture 10" descr="Мультфильм тигр | Премиум векто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57158" y="2714620"/>
            <a:ext cx="3375532" cy="3262295"/>
          </a:xfrm>
          <a:prstGeom prst="rect">
            <a:avLst/>
          </a:prstGeom>
          <a:noFill/>
        </p:spPr>
      </p:pic>
      <p:pic>
        <p:nvPicPr>
          <p:cNvPr id="24588" name="Picture 12" descr="https://blog.commlabindia.com/hubfs/Imported_Blog_Media/types-of-animations-for-online-training-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936" y="3789040"/>
            <a:ext cx="4500594" cy="186537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714744" y="1643050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18000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ОТВЕТЫ НА 1 РАУНД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7CF0B04-B656-41D1-A970-E157A44D1B3D}"/>
              </a:ext>
            </a:extLst>
          </p:cNvPr>
          <p:cNvSpPr txBox="1"/>
          <p:nvPr/>
        </p:nvSpPr>
        <p:spPr>
          <a:xfrm>
            <a:off x="431540" y="116632"/>
            <a:ext cx="8280920" cy="369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1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Как правильно называется тигр, живущий на дальнем востоке России?</a:t>
            </a:r>
          </a:p>
          <a:p>
            <a:pPr indent="450215" algn="just">
              <a:spcAft>
                <a:spcPts val="0"/>
              </a:spcAft>
            </a:pP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(Амурский тигр).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Амурский тигр: фото, описание, ареал, рацион, враги, популяция">
            <a:extLst>
              <a:ext uri="{FF2B5EF4-FFF2-40B4-BE49-F238E27FC236}">
                <a16:creationId xmlns="" xmlns:a16="http://schemas.microsoft.com/office/drawing/2014/main" id="{99DD6660-5378-46FA-A406-9A3C6A104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3315776"/>
            <a:ext cx="2572544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Амурский Тигр | Кошки вики | Fandom">
            <a:extLst>
              <a:ext uri="{FF2B5EF4-FFF2-40B4-BE49-F238E27FC236}">
                <a16:creationId xmlns="" xmlns:a16="http://schemas.microsoft.com/office/drawing/2014/main" id="{3DAE645A-42BE-467A-B170-15D98F9DBE2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Амурский Тигр | Кошки вики | Fandom">
            <a:extLst>
              <a:ext uri="{FF2B5EF4-FFF2-40B4-BE49-F238E27FC236}">
                <a16:creationId xmlns="" xmlns:a16="http://schemas.microsoft.com/office/drawing/2014/main" id="{3F547756-79A7-48AE-AB74-98088F184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289" y="3315776"/>
            <a:ext cx="4860032" cy="3037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A8745FD-2B6F-4909-AF02-3AB8572FECD8}"/>
              </a:ext>
            </a:extLst>
          </p:cNvPr>
          <p:cNvSpPr txBox="1"/>
          <p:nvPr/>
        </p:nvSpPr>
        <p:spPr>
          <a:xfrm>
            <a:off x="251520" y="116632"/>
            <a:ext cx="83529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К какому семейству относится амурский тигр?</a:t>
            </a:r>
          </a:p>
          <a:p>
            <a:pPr indent="450215" algn="just"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(Тигр относится к семейству кошачьих.)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6" name="Picture 8" descr="Александр Козлов: «Амурский тигр – символ Дальнего Востока, гордость и  достояние страны» ⋆ НИА &quot;Экология&quot; ⋆">
            <a:extLst>
              <a:ext uri="{FF2B5EF4-FFF2-40B4-BE49-F238E27FC236}">
                <a16:creationId xmlns="" xmlns:a16="http://schemas.microsoft.com/office/drawing/2014/main" id="{9E497164-625B-4813-BF32-390FB8F7F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446" y="2708920"/>
            <a:ext cx="5461459" cy="3823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Мультик с тигром - картинки и фото koshka.top"/>
          <p:cNvPicPr>
            <a:picLocks noChangeAspect="1" noChangeArrowheads="1"/>
          </p:cNvPicPr>
          <p:nvPr/>
        </p:nvPicPr>
        <p:blipFill>
          <a:blip r:embed="rId3"/>
          <a:srcRect l="23439" r="29686"/>
          <a:stretch>
            <a:fillRect/>
          </a:stretch>
        </p:blipFill>
        <p:spPr bwMode="auto">
          <a:xfrm>
            <a:off x="142844" y="3408618"/>
            <a:ext cx="2571768" cy="3305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343" y="142852"/>
            <a:ext cx="909665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dirty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7200" b="0" cap="none" spc="0" dirty="0">
                <a:ln w="1905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«Дай ответ на вопрос»</a:t>
            </a:r>
          </a:p>
        </p:txBody>
      </p:sp>
      <p:pic>
        <p:nvPicPr>
          <p:cNvPr id="6148" name="Picture 4" descr="Picture background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285992"/>
            <a:ext cx="3000396" cy="42358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71736" y="2571744"/>
            <a:ext cx="42148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На ответ и обсуждение каждого вопроса Вам даётся 30 секунд </a:t>
            </a:r>
          </a:p>
          <a:p>
            <a:pPr algn="ctr"/>
            <a:r>
              <a:rPr lang="ru-RU" sz="3200" b="1" dirty="0"/>
              <a:t>1 правильный ответ = 2 балла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4539AC1-5E6F-491A-941C-6E322E3F96EC}"/>
              </a:ext>
            </a:extLst>
          </p:cNvPr>
          <p:cNvSpPr txBox="1"/>
          <p:nvPr/>
        </p:nvSpPr>
        <p:spPr>
          <a:xfrm>
            <a:off x="0" y="188640"/>
            <a:ext cx="88924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Что является основной пищей тигра? 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Ответ: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(Крупные копытные животные: кабаны, изюбри. Охотится тигр и на других копытных: пятнистого оленя, лося, косулю, иногда даже на гималайских медведей. К сожалению, сегодня диких копытных тигру не хватает, поэтому тигры начинают испытывать трудности с добычей пищи).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Опасные дикие животные Изображения – скачать бесплатно на Freepik">
            <a:extLst>
              <a:ext uri="{FF2B5EF4-FFF2-40B4-BE49-F238E27FC236}">
                <a16:creationId xmlns="" xmlns:a16="http://schemas.microsoft.com/office/drawing/2014/main" id="{D432E6EF-F8F1-4ECD-BF11-390FF6AD7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302" y="3743374"/>
            <a:ext cx="4392488" cy="2925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Тигр помогает оленёнку добраться до дома | Пикабу">
            <a:extLst>
              <a:ext uri="{FF2B5EF4-FFF2-40B4-BE49-F238E27FC236}">
                <a16:creationId xmlns="" xmlns:a16="http://schemas.microsoft.com/office/drawing/2014/main" id="{EBF6A7BA-D07F-4AC2-BA29-8615A5568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4409358" cy="23072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A102FBF-9278-44D1-A93E-BD6BC58AC1EA}"/>
              </a:ext>
            </a:extLst>
          </p:cNvPr>
          <p:cNvSpPr txBox="1"/>
          <p:nvPr/>
        </p:nvSpPr>
        <p:spPr>
          <a:xfrm>
            <a:off x="467544" y="260648"/>
            <a:ext cx="8496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Какой длины может достигать амурский тигр? </a:t>
            </a:r>
          </a:p>
          <a:p>
            <a:pPr indent="450215" algn="just"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Длина тигра - до 3 метров: 2 метра туловище и 1 метр хвост).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Бенгальский тигр — Википедия">
            <a:extLst>
              <a:ext uri="{FF2B5EF4-FFF2-40B4-BE49-F238E27FC236}">
                <a16:creationId xmlns="" xmlns:a16="http://schemas.microsoft.com/office/drawing/2014/main" id="{B20CA249-1C7A-4265-A7E7-344C12267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18561"/>
            <a:ext cx="5538192" cy="3703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F360B3E-7499-4774-B5D6-D5B03D91F9DC}"/>
              </a:ext>
            </a:extLst>
          </p:cNvPr>
          <p:cNvSpPr txBox="1"/>
          <p:nvPr/>
        </p:nvSpPr>
        <p:spPr>
          <a:xfrm>
            <a:off x="395536" y="188640"/>
            <a:ext cx="81369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Кто самый опасный противник в пищевых угодьях тигра?</a:t>
            </a:r>
          </a:p>
          <a:p>
            <a:pPr indent="450215" algn="just"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 (Бурый медведь. Взрослый тигр и медведь равны по силам, и если им приходится конкурировать, то неизвестно, кто победит.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76B8224-1BE6-491D-AC34-1A8D71F28B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68990"/>
            <a:ext cx="4471555" cy="347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609B5A7-4E7B-4B6B-AE5B-879FA0B0E487}"/>
              </a:ext>
            </a:extLst>
          </p:cNvPr>
          <p:cNvSpPr txBox="1"/>
          <p:nvPr/>
        </p:nvSpPr>
        <p:spPr>
          <a:xfrm>
            <a:off x="107504" y="0"/>
            <a:ext cx="8640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6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 Зачем тигру полосатая окраска?</a:t>
            </a:r>
          </a:p>
          <a:p>
            <a:pPr indent="450215" algn="just">
              <a:spcAft>
                <a:spcPts val="0"/>
              </a:spcAft>
            </a:pPr>
            <a:r>
              <a:rPr lang="ru-RU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(Полосатость, или расчленяющая окраска в животном мире помогает прекрасно маскироваться. т.к. все звери видят в черно – белом цвете и полосатость в окраске скрывает животное).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8" name="Picture 4" descr="Тигр в джунглях (57 фото) - 57 фото">
            <a:extLst>
              <a:ext uri="{FF2B5EF4-FFF2-40B4-BE49-F238E27FC236}">
                <a16:creationId xmlns="" xmlns:a16="http://schemas.microsoft.com/office/drawing/2014/main" id="{3196FC71-67AC-4D0B-AB9C-42C429676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884" y="2677656"/>
            <a:ext cx="6660232" cy="3746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66A57E-6869-41D1-9355-7C45B1BC7DB8}"/>
              </a:ext>
            </a:extLst>
          </p:cNvPr>
          <p:cNvSpPr txBox="1"/>
          <p:nvPr/>
        </p:nvSpPr>
        <p:spPr>
          <a:xfrm>
            <a:off x="323528" y="116632"/>
            <a:ext cx="856895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7.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Сколько лет живут тигры? </a:t>
            </a:r>
          </a:p>
          <a:p>
            <a:pPr indent="450215" algn="just"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(В зоопарке тигры живут до 25 – 30 лет. В естественных условиях тигры живут около10 лет).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Тигр - низвергнутый владыка джунглей | Большая Азия">
            <a:extLst>
              <a:ext uri="{FF2B5EF4-FFF2-40B4-BE49-F238E27FC236}">
                <a16:creationId xmlns="" xmlns:a16="http://schemas.microsoft.com/office/drawing/2014/main" id="{B8FDB232-4C98-44AF-82DB-B23EC4FB9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904" y="2775688"/>
            <a:ext cx="6300192" cy="3937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0045567-8501-4D4E-9183-84E6ABBAC164}"/>
              </a:ext>
            </a:extLst>
          </p:cNvPr>
          <p:cNvSpPr txBox="1"/>
          <p:nvPr/>
        </p:nvSpPr>
        <p:spPr>
          <a:xfrm>
            <a:off x="323528" y="188640"/>
            <a:ext cx="8712968" cy="3201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Какой праздник, посвященный властелину тайги, ежегодно отмечают жители Хабаровского края? Назовите дату и место его проведения.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(Праздник День тигра отмечается в сентябре в зоосаде «Приамурский» им Всеволода Петровича Сысоева).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Весенний зоосад имени В.П. Сысоева: сберечь время и увидеть самое интересное">
            <a:extLst>
              <a:ext uri="{FF2B5EF4-FFF2-40B4-BE49-F238E27FC236}">
                <a16:creationId xmlns="" xmlns:a16="http://schemas.microsoft.com/office/drawing/2014/main" id="{4D346991-FD24-4383-BEC8-DE1C7EF35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751" y="3127543"/>
            <a:ext cx="5389721" cy="35418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Зоосад &quot;Приамурский&quot; им. В.П. Сысоева, Хабаровский край. Конкурс  достопримечательностей «От южных морей до полярного края»">
            <a:extLst>
              <a:ext uri="{FF2B5EF4-FFF2-40B4-BE49-F238E27FC236}">
                <a16:creationId xmlns="" xmlns:a16="http://schemas.microsoft.com/office/drawing/2014/main" id="{3C2D0E4D-6777-43A9-B95F-6762559181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00" r="9838"/>
          <a:stretch/>
        </p:blipFill>
        <p:spPr bwMode="auto">
          <a:xfrm>
            <a:off x="198042" y="3601610"/>
            <a:ext cx="3016685" cy="2581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92F5296-8FD0-4821-A344-CC6B07449B26}"/>
              </a:ext>
            </a:extLst>
          </p:cNvPr>
          <p:cNvSpPr txBox="1"/>
          <p:nvPr/>
        </p:nvSpPr>
        <p:spPr>
          <a:xfrm>
            <a:off x="323528" y="188640"/>
            <a:ext cx="842493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Амурский тигр, амурский лесной кот, дальневосточный леопард, пятнистый олень, утка мандаринка… что объединяет этих животных? 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(Все эти животные занесены в Красную книгу).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По следу амурского тигра» | Центральная детская библиотека г. Саянска">
            <a:extLst>
              <a:ext uri="{FF2B5EF4-FFF2-40B4-BE49-F238E27FC236}">
                <a16:creationId xmlns="" xmlns:a16="http://schemas.microsoft.com/office/drawing/2014/main" id="{DEE6AF39-B3E2-4EB2-9BCF-8E8E508E8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691" y="2909748"/>
            <a:ext cx="2804609" cy="3864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26F23F7-D5A5-4674-AF15-393F34E30EFA}"/>
              </a:ext>
            </a:extLst>
          </p:cNvPr>
          <p:cNvSpPr txBox="1"/>
          <p:nvPr/>
        </p:nvSpPr>
        <p:spPr>
          <a:xfrm>
            <a:off x="251520" y="188640"/>
            <a:ext cx="86409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Для учета и проведения наблюдений за тиграми ученые используют различные приборы. Что за прибор изображен на фото и каков принцип его действия?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Фотоловушки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  Широко используются для наблюдений за животными, срабатывают на движение).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22" name="Picture 2" descr="Тигры и фотоловушки | Пикабу">
            <a:extLst>
              <a:ext uri="{FF2B5EF4-FFF2-40B4-BE49-F238E27FC236}">
                <a16:creationId xmlns="" xmlns:a16="http://schemas.microsoft.com/office/drawing/2014/main" id="{616B71D0-C7F5-4320-8864-C4A1C93E3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19103"/>
            <a:ext cx="3669826" cy="2749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Фотоловушка Филин HC-700AH купить по цене 5800 рублей в интернет-магазине  Spycams.ru в Москве">
            <a:extLst>
              <a:ext uri="{FF2B5EF4-FFF2-40B4-BE49-F238E27FC236}">
                <a16:creationId xmlns="" xmlns:a16="http://schemas.microsoft.com/office/drawing/2014/main" id="{F6506CBB-9CB9-4EDF-87DE-F12302CD2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431" y="3619103"/>
            <a:ext cx="3816424" cy="2858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8FDDDCA-ED00-4DF0-9C1F-08365569BF01}"/>
              </a:ext>
            </a:extLst>
          </p:cNvPr>
          <p:cNvSpPr txBox="1"/>
          <p:nvPr/>
        </p:nvSpPr>
        <p:spPr>
          <a:xfrm>
            <a:off x="251520" y="260648"/>
            <a:ext cx="871296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Строит ли тигрица «дом» для тигрят?  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(Нет, тигрица не строит «дом» для тигрят, она находит естественное убежище: пещеру или другое укромное место, где рожает тигрят).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2" descr="Дикий Бенгальского Тигра В Пещере. Индия. Фотография, картинки, изображения  и сток-фотография без роялти. Image 65120130">
            <a:extLst>
              <a:ext uri="{FF2B5EF4-FFF2-40B4-BE49-F238E27FC236}">
                <a16:creationId xmlns="" xmlns:a16="http://schemas.microsoft.com/office/drawing/2014/main" id="{BAF9F095-EFF1-4ACE-9E32-24849385F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50094"/>
            <a:ext cx="3168352" cy="4132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igre de pie en una cueva Foto de stock 1742605205 | Shutterstock">
            <a:extLst>
              <a:ext uri="{FF2B5EF4-FFF2-40B4-BE49-F238E27FC236}">
                <a16:creationId xmlns="" xmlns:a16="http://schemas.microsoft.com/office/drawing/2014/main" id="{316F80EA-2E1C-496B-AB3B-E20072B5BD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00"/>
          <a:stretch/>
        </p:blipFill>
        <p:spPr bwMode="auto">
          <a:xfrm>
            <a:off x="3671392" y="2994809"/>
            <a:ext cx="5145836" cy="3443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E6906E8-1E6B-40A5-BE43-0CE1DC4F6689}"/>
              </a:ext>
            </a:extLst>
          </p:cNvPr>
          <p:cNvSpPr txBox="1"/>
          <p:nvPr/>
        </p:nvSpPr>
        <p:spPr>
          <a:xfrm>
            <a:off x="179512" y="188640"/>
            <a:ext cx="864096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12.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у тигров неслышная походка? </a:t>
            </a:r>
          </a:p>
          <a:p>
            <a:pPr indent="450215" algn="just"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(При ходьбе его когти втягиваются в подушечки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пальцев.Тигр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подкрадывается к добыче неслышно на расстояние броска — 20—30 метров. «Движение тигра в густых зарослях очень напоминает движение змеи, оно также бесшумно, также стремительно и быстро». А иначе нельзя, если под лапой хрустнул сучок, — останешься голодным, потому что добыча услышит тебя, испугается и убежит).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0" name="Picture 2" descr="Видео: крадущийся тигр напал на человека в Московском зоопарке – что спасло  мужчину от лап хищника | Ваша Планета | Дзен">
            <a:extLst>
              <a:ext uri="{FF2B5EF4-FFF2-40B4-BE49-F238E27FC236}">
                <a16:creationId xmlns="" xmlns:a16="http://schemas.microsoft.com/office/drawing/2014/main" id="{0612EA88-039F-4345-8F38-58AC9C091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3703268"/>
            <a:ext cx="4968552" cy="3307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071934" y="714356"/>
            <a:ext cx="4857752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1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Как правильно называется тигр, живущий на дальнем востоке России?</a:t>
            </a:r>
            <a:endParaRPr kumimoji="0" lang="ru-RU" sz="6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4357694"/>
            <a:ext cx="2897191" cy="2172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A53D1DA-60E0-46B3-BE8E-C443B648AA4B}"/>
              </a:ext>
            </a:extLst>
          </p:cNvPr>
          <p:cNvSpPr txBox="1"/>
          <p:nvPr/>
        </p:nvSpPr>
        <p:spPr>
          <a:xfrm>
            <a:off x="323528" y="116632"/>
            <a:ext cx="849694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 Сколько километров может пройти тигр без передышки?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(Около 50 км может пройти тигр без отдыха).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4" name="Picture 2" descr="Дело об убийстве тигра в лесу в Приамурье передали в суд - РИА Новости,  11.12.2020">
            <a:extLst>
              <a:ext uri="{FF2B5EF4-FFF2-40B4-BE49-F238E27FC236}">
                <a16:creationId xmlns="" xmlns:a16="http://schemas.microsoft.com/office/drawing/2014/main" id="{1563BA99-8227-4F61-820D-3F84725A1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48830"/>
            <a:ext cx="7200800" cy="4056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6074EB9-75F6-4A81-8B64-41A2F753D45D}"/>
              </a:ext>
            </a:extLst>
          </p:cNvPr>
          <p:cNvSpPr txBox="1"/>
          <p:nvPr/>
        </p:nvSpPr>
        <p:spPr>
          <a:xfrm>
            <a:off x="125760" y="260648"/>
            <a:ext cx="8892480" cy="2535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 14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Сколько амурских тигров осталось в природе?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(По данным последних учетов на территории России обитает около 500 амурских тигров. В сороковых годах 20 века в дикой природе оставалось около 40 амурских тигров. Они могли вообще исчезнуть с лица земли, как и другие редкие виды).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Стая тигров - картинки и фото koshka.top">
            <a:extLst>
              <a:ext uri="{FF2B5EF4-FFF2-40B4-BE49-F238E27FC236}">
                <a16:creationId xmlns="" xmlns:a16="http://schemas.microsoft.com/office/drawing/2014/main" id="{90CD5FE1-C64A-4323-9586-F37F13259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892" y="2950286"/>
            <a:ext cx="6516216" cy="3667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144016" y="-34281"/>
            <a:ext cx="9144000" cy="687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47DAF99-17B6-4531-A153-E2587868ED99}"/>
              </a:ext>
            </a:extLst>
          </p:cNvPr>
          <p:cNvSpPr/>
          <p:nvPr/>
        </p:nvSpPr>
        <p:spPr>
          <a:xfrm>
            <a:off x="611560" y="-1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ln w="18415" cmpd="sng">
                  <a:solidFill>
                    <a:srgbClr val="F79646">
                      <a:lumMod val="75000"/>
                    </a:srgbClr>
                  </a:solidFill>
                  <a:prstDash val="solid"/>
                </a:ln>
                <a:solidFill>
                  <a:srgbClr val="F79646">
                    <a:lumMod val="75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Раунд 2</a:t>
            </a:r>
          </a:p>
          <a:p>
            <a:pPr lvl="0" algn="ctr"/>
            <a:r>
              <a:rPr lang="ru-RU" sz="6000" dirty="0">
                <a:ln w="19050" cmpd="sng">
                  <a:solidFill>
                    <a:prstClr val="black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«Рацион тигра»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C29D23C-3A76-47CB-BCD5-5CE55876A11F}"/>
              </a:ext>
            </a:extLst>
          </p:cNvPr>
          <p:cNvSpPr/>
          <p:nvPr/>
        </p:nvSpPr>
        <p:spPr>
          <a:xfrm>
            <a:off x="1619672" y="2060848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На ответ и обсуждение каждой загадки Вам даётся 30 секунд </a:t>
            </a:r>
          </a:p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1 правильный ответ = 1 балл</a:t>
            </a:r>
          </a:p>
        </p:txBody>
      </p:sp>
      <p:pic>
        <p:nvPicPr>
          <p:cNvPr id="10242" name="Picture 2" descr="Полосатые звёзды: тигры в мультфильмах, фильмах и не только. | Svetlana  Fisherrtin | Дзен">
            <a:extLst>
              <a:ext uri="{FF2B5EF4-FFF2-40B4-BE49-F238E27FC236}">
                <a16:creationId xmlns="" xmlns:a16="http://schemas.microsoft.com/office/drawing/2014/main" id="{99059275-6F20-42E4-97DB-E3D13200B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3835385"/>
            <a:ext cx="5037221" cy="2900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Тигра из мультфильма про Винни-Пуха…» — картинка создана в Шедевруме">
            <a:extLst>
              <a:ext uri="{FF2B5EF4-FFF2-40B4-BE49-F238E27FC236}">
                <a16:creationId xmlns="" xmlns:a16="http://schemas.microsoft.com/office/drawing/2014/main" id="{EAD52C9B-DDE2-4390-A6DE-9A70A6936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941" y="3602442"/>
            <a:ext cx="3076338" cy="3076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375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F63D7EE-DF62-44B5-8F1C-C4482A50D6C0}"/>
              </a:ext>
            </a:extLst>
          </p:cNvPr>
          <p:cNvSpPr txBox="1"/>
          <p:nvPr/>
        </p:nvSpPr>
        <p:spPr>
          <a:xfrm>
            <a:off x="1223628" y="210686"/>
            <a:ext cx="6696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 первых дней, не-то что лет,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Крепкий дан бронежилет.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кто ей угрожает,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тот жилет она «въезжает».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ГЕНЕТИЧЕСКОЕ ДРЕВО ДЛЯ ТИГРА | Уральское отделение РАН">
            <a:extLst>
              <a:ext uri="{FF2B5EF4-FFF2-40B4-BE49-F238E27FC236}">
                <a16:creationId xmlns="" xmlns:a16="http://schemas.microsoft.com/office/drawing/2014/main" id="{12D84B67-5BE8-4087-A1D8-5E8CDD6EDD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" y="2780928"/>
            <a:ext cx="5058896" cy="38040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857884" y="3929066"/>
            <a:ext cx="2714644" cy="2035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ABFA7AB-05F2-4FF6-B898-45EDE6897F2F}"/>
              </a:ext>
            </a:extLst>
          </p:cNvPr>
          <p:cNvSpPr txBox="1"/>
          <p:nvPr/>
        </p:nvSpPr>
        <p:spPr>
          <a:xfrm>
            <a:off x="1331640" y="260648"/>
            <a:ext cx="61926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По реке плывёт бревно.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Ох, и злющее оно!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Тем, кто в речку угодил,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 откусит ...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02D74D5-ABB1-431D-A08E-BE83559079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767186"/>
            <a:ext cx="5060119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857628"/>
            <a:ext cx="2603504" cy="1952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BED85D0-E3D7-4F04-8B1A-DFB648DF5D16}"/>
              </a:ext>
            </a:extLst>
          </p:cNvPr>
          <p:cNvSpPr txBox="1"/>
          <p:nvPr/>
        </p:nvSpPr>
        <p:spPr>
          <a:xfrm>
            <a:off x="2267744" y="260648"/>
            <a:ext cx="46085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Веток хруст в лесу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тут, то там.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Ищет жёлуди...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5B94422-4A16-4481-AAB7-DEF839C5C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38" y="2583400"/>
            <a:ext cx="5060119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786446" y="3696892"/>
            <a:ext cx="2817818" cy="2113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22F3F78-83FE-4401-80BD-45F416439691}"/>
              </a:ext>
            </a:extLst>
          </p:cNvPr>
          <p:cNvSpPr txBox="1"/>
          <p:nvPr/>
        </p:nvSpPr>
        <p:spPr>
          <a:xfrm>
            <a:off x="1439652" y="268078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Тропический кабанчик с хоботком.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Наверное, слыхал ты о таком?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DF1B9D5-6CFC-4EFC-96FF-DE62742AF6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2456439"/>
            <a:ext cx="5060119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715008" y="3643314"/>
            <a:ext cx="2889256" cy="2166942"/>
          </a:xfrm>
          <a:prstGeom prst="rect">
            <a:avLst/>
          </a:prstGeom>
        </p:spPr>
      </p:pic>
      <p:pic>
        <p:nvPicPr>
          <p:cNvPr id="6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786446" y="3643314"/>
            <a:ext cx="2889256" cy="216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тлый Фон Презентации: векторные изображения и иллюстрации, которые можно  скачать бесплат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7937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7ADC5C5-D436-4CB5-A5B7-8352B671E235}"/>
              </a:ext>
            </a:extLst>
          </p:cNvPr>
          <p:cNvSpPr txBox="1"/>
          <p:nvPr/>
        </p:nvSpPr>
        <p:spPr>
          <a:xfrm>
            <a:off x="899592" y="116632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Мелкий олень, но похож на козу.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Любит селиться в хорошем лесу.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Рыжий окрас. Не страшны ей снега.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у самцов - будто лира рога.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ED4BA3C-73E6-4750-B495-E19F8C8AF8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728022"/>
            <a:ext cx="5060119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857628"/>
            <a:ext cx="2603504" cy="1952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A063894-79D9-4E31-9958-35B156DF6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B679503-6684-4E7C-82EE-F8804F18D0F8}"/>
              </a:ext>
            </a:extLst>
          </p:cNvPr>
          <p:cNvSpPr txBox="1"/>
          <p:nvPr/>
        </p:nvSpPr>
        <p:spPr>
          <a:xfrm>
            <a:off x="1043608" y="188640"/>
            <a:ext cx="74888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Как ветви у него рога!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благородный. Он пятнистый.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Обходит сочные луга,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жару идёт же в лес тенистый.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042625-7B2E-431F-B149-538B2B776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743185"/>
            <a:ext cx="5066215" cy="3804234"/>
          </a:xfrm>
          <a:prstGeom prst="rect">
            <a:avLst/>
          </a:prstGeom>
        </p:spPr>
      </p:pic>
      <p:pic>
        <p:nvPicPr>
          <p:cNvPr id="6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857628"/>
            <a:ext cx="2603504" cy="1952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281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D67BE98-57E2-4509-8BAB-215FD2A02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9DA46EC-D776-4B47-9B46-945B7695B7BD}"/>
              </a:ext>
            </a:extLst>
          </p:cNvPr>
          <p:cNvSpPr txBox="1"/>
          <p:nvPr/>
        </p:nvSpPr>
        <p:spPr>
          <a:xfrm>
            <a:off x="971599" y="260647"/>
            <a:ext cx="72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Уши длинные, несмелый.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он серый, то он белый.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бежит, а то уж скачет,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Куцый хвост от волка прячет.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6AF6924-64DF-4876-9DFE-012AEF9D87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2764806"/>
            <a:ext cx="5066215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857628"/>
            <a:ext cx="2603504" cy="1952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954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143372" y="1357298"/>
            <a:ext cx="4357718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К какому семейству относится амурский тигр?</a:t>
            </a:r>
            <a:endParaRPr kumimoji="0" lang="ru-RU" sz="6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4286256"/>
            <a:ext cx="2928958" cy="2196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BC6FE4D-09E4-40B3-B5F9-A479AAE70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91CB7FB-70DB-49C1-8C36-CEF1688408D9}"/>
              </a:ext>
            </a:extLst>
          </p:cNvPr>
          <p:cNvSpPr txBox="1"/>
          <p:nvPr/>
        </p:nvSpPr>
        <p:spPr>
          <a:xfrm>
            <a:off x="1043608" y="188640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Он расписан, как картина -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Петушок красой павлина.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Обитатель разных стран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Удивительный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2F44163-13FA-4E54-9E36-BED5395D53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683397"/>
            <a:ext cx="5066215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857628"/>
            <a:ext cx="2603504" cy="1952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717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20F9CEB-83D8-4A29-AE2B-E36FFD72F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E71CC3F-770D-415B-A6A0-2770EB4449DC}"/>
              </a:ext>
            </a:extLst>
          </p:cNvPr>
          <p:cNvSpPr txBox="1"/>
          <p:nvPr/>
        </p:nvSpPr>
        <p:spPr>
          <a:xfrm>
            <a:off x="1511659" y="0"/>
            <a:ext cx="6120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Прыг да шлеп по дорожке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Голова четыре ножки.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Распевала голова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громко: ква-ква-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D20BD9E-8210-487E-AF62-29DB1DD5E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554545"/>
            <a:ext cx="5066215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857628"/>
            <a:ext cx="2603504" cy="1952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340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84A48D7-8C05-43B1-993A-6145CC86C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FF35341-0967-42AA-86A3-75DCDB4F9A1F}"/>
              </a:ext>
            </a:extLst>
          </p:cNvPr>
          <p:cNvSpPr txBox="1"/>
          <p:nvPr/>
        </p:nvSpPr>
        <p:spPr>
          <a:xfrm>
            <a:off x="1475656" y="260649"/>
            <a:ext cx="6840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Маленький рост,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длинный хвост,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Серая шубка,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острые зубки.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10559B6-8DA1-45CC-B2BA-87F119F184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8" y="2636912"/>
            <a:ext cx="5066215" cy="3804234"/>
          </a:xfrm>
          <a:prstGeom prst="rect">
            <a:avLst/>
          </a:prstGeom>
        </p:spPr>
      </p:pic>
      <p:pic>
        <p:nvPicPr>
          <p:cNvPr id="5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00760" y="3857628"/>
            <a:ext cx="2603504" cy="1952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667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38A0559-AB53-4CA5-B55F-AAE2F6CF1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" y="1"/>
            <a:ext cx="9144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73B394D4-18A4-4A70-A1B5-5F50FB87F3C8}"/>
              </a:ext>
            </a:extLst>
          </p:cNvPr>
          <p:cNvSpPr/>
          <p:nvPr/>
        </p:nvSpPr>
        <p:spPr>
          <a:xfrm>
            <a:off x="3519304" y="1630290"/>
            <a:ext cx="5094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>
                <a:ln w="18000">
                  <a:solidFill>
                    <a:srgbClr val="F79646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F79646">
                    <a:lumMod val="75000"/>
                  </a:srgb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ОТВЕТЫ НА 2 РАУНД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D41FAC7-6823-4879-9C21-7A2EBFDD9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886328"/>
            <a:ext cx="3371380" cy="32616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E85FEA0-3EB1-4EAB-9124-D582D12822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378" y="4069128"/>
            <a:ext cx="4499238" cy="1865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82856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78DDAC2-94AD-4C99-BBFD-9FE4FEC1B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44D5F11-1897-4AAF-8B82-A6277B6B691B}"/>
              </a:ext>
            </a:extLst>
          </p:cNvPr>
          <p:cNvSpPr txBox="1"/>
          <p:nvPr/>
        </p:nvSpPr>
        <p:spPr>
          <a:xfrm>
            <a:off x="1691680" y="260648"/>
            <a:ext cx="6768752" cy="3046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первых дней, не-то что лет,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Крепкий дан бронежилет.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кто ей угрожает,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тот жилет она «въезжает».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(Черепаха)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Чем и как кормить черепаху в домашних условиях">
            <a:extLst>
              <a:ext uri="{FF2B5EF4-FFF2-40B4-BE49-F238E27FC236}">
                <a16:creationId xmlns="" xmlns:a16="http://schemas.microsoft.com/office/drawing/2014/main" id="{83937FF2-2CC0-4B55-9513-952ECCFCD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23848"/>
            <a:ext cx="6513491" cy="3717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980050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6F077BF-E463-45C4-935F-B7B94555E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337C2A8-F0BB-4B70-96F4-060FD86B2FDC}"/>
              </a:ext>
            </a:extLst>
          </p:cNvPr>
          <p:cNvSpPr txBox="1"/>
          <p:nvPr/>
        </p:nvSpPr>
        <p:spPr>
          <a:xfrm>
            <a:off x="1547664" y="188640"/>
            <a:ext cx="6048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реке плывёт бревно.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Ох, и злющее оно!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Тем, кто в речку угодил,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 откусит ...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(Крокодил)</a:t>
            </a:r>
          </a:p>
        </p:txBody>
      </p:sp>
      <p:pic>
        <p:nvPicPr>
          <p:cNvPr id="13314" name="Picture 2" descr="rgdb.ru - ВебЛандия рекомендует: всё о крокодилах">
            <a:extLst>
              <a:ext uri="{FF2B5EF4-FFF2-40B4-BE49-F238E27FC236}">
                <a16:creationId xmlns="" xmlns:a16="http://schemas.microsoft.com/office/drawing/2014/main" id="{65BC73AF-3FAD-41D0-A5B1-5777DB3D2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8875"/>
            <a:ext cx="4788024" cy="2992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Слабое место у могучего крокодила">
            <a:extLst>
              <a:ext uri="{FF2B5EF4-FFF2-40B4-BE49-F238E27FC236}">
                <a16:creationId xmlns="" xmlns:a16="http://schemas.microsoft.com/office/drawing/2014/main" id="{DAFCFC45-C17B-4032-9AEE-E8C057D010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918"/>
          <a:stretch/>
        </p:blipFill>
        <p:spPr bwMode="auto">
          <a:xfrm>
            <a:off x="4932040" y="3689312"/>
            <a:ext cx="4100773" cy="2992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5540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BC7B77F-9619-474E-8816-3BA9DDD0E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6BDB54A-FF80-4A49-B2BB-5252EA9BFE27}"/>
              </a:ext>
            </a:extLst>
          </p:cNvPr>
          <p:cNvSpPr txBox="1"/>
          <p:nvPr/>
        </p:nvSpPr>
        <p:spPr>
          <a:xfrm>
            <a:off x="1619672" y="188640"/>
            <a:ext cx="62646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Веток хруст в лесу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тут, то там.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Ищет жёлуди...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(Кабан)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Тигр охотится на кабана» — картинка создана в Шедевруме">
            <a:extLst>
              <a:ext uri="{FF2B5EF4-FFF2-40B4-BE49-F238E27FC236}">
                <a16:creationId xmlns="" xmlns:a16="http://schemas.microsoft.com/office/drawing/2014/main" id="{A33EE1CA-6F63-4960-9F18-C763EB805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11" y="2783455"/>
            <a:ext cx="4035835" cy="4035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Кабаны: умные и опасные - Рамблер/новости">
            <a:extLst>
              <a:ext uri="{FF2B5EF4-FFF2-40B4-BE49-F238E27FC236}">
                <a16:creationId xmlns="" xmlns:a16="http://schemas.microsoft.com/office/drawing/2014/main" id="{14AE461A-00F3-464D-8534-BF87199CF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391" y="2834454"/>
            <a:ext cx="3826721" cy="3826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89897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B10C371-7BAB-4AE9-AF8D-EC51A9DBD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13D7CBB-0209-4CCA-8498-E2006C3BA9AA}"/>
              </a:ext>
            </a:extLst>
          </p:cNvPr>
          <p:cNvSpPr txBox="1"/>
          <p:nvPr/>
        </p:nvSpPr>
        <p:spPr>
          <a:xfrm>
            <a:off x="1691680" y="260648"/>
            <a:ext cx="6120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Тропический кабанчик с хоботком.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Наверное, слыхал ты о таком?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(Тапир)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Тапир">
            <a:extLst>
              <a:ext uri="{FF2B5EF4-FFF2-40B4-BE49-F238E27FC236}">
                <a16:creationId xmlns="" xmlns:a16="http://schemas.microsoft.com/office/drawing/2014/main" id="{909D1157-FF21-4DC2-AAAF-4EED15040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565" y="2815193"/>
            <a:ext cx="5450910" cy="3631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50766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6CB0CAA-6028-4942-ACB4-DD9C74402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AE5C1DB-E3FD-40EC-BE69-49C4F20D7025}"/>
              </a:ext>
            </a:extLst>
          </p:cNvPr>
          <p:cNvSpPr txBox="1"/>
          <p:nvPr/>
        </p:nvSpPr>
        <p:spPr>
          <a:xfrm>
            <a:off x="683568" y="260648"/>
            <a:ext cx="7776864" cy="316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Мелкий олень, но похож на козу.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Любит селиться в хорошем лесу.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Рыжий окрас. Не страшны ей снега.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у самцов - будто лира рога.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(Косуля)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Косуля: описание животного, чем питается, где живут и сколько">
            <a:extLst>
              <a:ext uri="{FF2B5EF4-FFF2-40B4-BE49-F238E27FC236}">
                <a16:creationId xmlns="" xmlns:a16="http://schemas.microsoft.com/office/drawing/2014/main" id="{FA49EFCF-8D0E-471A-9A44-9C44EFB1B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729" y="2804603"/>
            <a:ext cx="4674542" cy="4053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475534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6DFDCE0-A2DA-46D3-86ED-79640520C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9C331DF-02B4-4AF6-AAC0-A4943EEA8467}"/>
              </a:ext>
            </a:extLst>
          </p:cNvPr>
          <p:cNvSpPr txBox="1"/>
          <p:nvPr/>
        </p:nvSpPr>
        <p:spPr>
          <a:xfrm>
            <a:off x="1223628" y="188640"/>
            <a:ext cx="6696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ветви у него рога!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благородный. Он пятнистый.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Обходит сочные луга,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жару идёт же в лес тенистый.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(Олень)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Созданный Ии Тигр Олень - Бесплатное изображение на Pixabay">
            <a:extLst>
              <a:ext uri="{FF2B5EF4-FFF2-40B4-BE49-F238E27FC236}">
                <a16:creationId xmlns="" xmlns:a16="http://schemas.microsoft.com/office/drawing/2014/main" id="{2CF4F380-0AAD-43F9-870C-6CCF5DA8B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34421"/>
            <a:ext cx="3627847" cy="3627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Благородный олень и его трофеи - Русский охотничий портал">
            <a:extLst>
              <a:ext uri="{FF2B5EF4-FFF2-40B4-BE49-F238E27FC236}">
                <a16:creationId xmlns="" xmlns:a16="http://schemas.microsoft.com/office/drawing/2014/main" id="{C8429178-FDED-4056-B0C5-33BC9896BE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51" r="26764"/>
          <a:stretch/>
        </p:blipFill>
        <p:spPr bwMode="auto">
          <a:xfrm>
            <a:off x="4851475" y="2904019"/>
            <a:ext cx="3627847" cy="3758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60724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714876" y="357166"/>
            <a:ext cx="3714776" cy="5078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5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54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ru-RU" sz="5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Что является основной пищей тигра? </a:t>
            </a:r>
            <a:endParaRPr kumimoji="0" lang="ru-RU" sz="66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4393413"/>
            <a:ext cx="2857520" cy="2143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6DFDCE0-A2DA-46D3-86ED-79640520C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23196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F77C0B6-7948-439A-8429-DFDAFFD3FBBF}"/>
              </a:ext>
            </a:extLst>
          </p:cNvPr>
          <p:cNvSpPr txBox="1"/>
          <p:nvPr/>
        </p:nvSpPr>
        <p:spPr>
          <a:xfrm>
            <a:off x="827584" y="239942"/>
            <a:ext cx="7776864" cy="316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Уши длинные, несмелый.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он серый, то он белый.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бежит, а то уж скачет,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Куцый хвост от волка прячет.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(Заяц)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тигр бегает в снегу и охотится на кролика, которого кролик бегает от  созданного тигра Иллюстрация штока - иллюстрации насчитывающей любимчик,  мясоед: 284106980">
            <a:extLst>
              <a:ext uri="{FF2B5EF4-FFF2-40B4-BE49-F238E27FC236}">
                <a16:creationId xmlns="" xmlns:a16="http://schemas.microsoft.com/office/drawing/2014/main" id="{77D462C6-958E-4C12-B560-02E42A2E2A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50" r="8851" b="12554"/>
          <a:stretch/>
        </p:blipFill>
        <p:spPr bwMode="auto">
          <a:xfrm>
            <a:off x="179512" y="3310797"/>
            <a:ext cx="5129776" cy="3307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Плюшевые монстры: заяц сбрасывает шкуру, как змея - Экспресс газета">
            <a:extLst>
              <a:ext uri="{FF2B5EF4-FFF2-40B4-BE49-F238E27FC236}">
                <a16:creationId xmlns="" xmlns:a16="http://schemas.microsoft.com/office/drawing/2014/main" id="{E1FD93D9-C050-472F-AE34-CCA8F709D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540" y="3717032"/>
            <a:ext cx="3421135" cy="2565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85971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6DFDCE0-A2DA-46D3-86ED-79640520C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59A9646-1B34-4138-9720-7FE2E353DB1B}"/>
              </a:ext>
            </a:extLst>
          </p:cNvPr>
          <p:cNvSpPr txBox="1"/>
          <p:nvPr/>
        </p:nvSpPr>
        <p:spPr>
          <a:xfrm>
            <a:off x="1259632" y="260648"/>
            <a:ext cx="67687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расписан, как картина -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Петушок красой павлина.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Обитатель разных стран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Удивительный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(Фазан)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Фазан охотничий на складе в Москве">
            <a:extLst>
              <a:ext uri="{FF2B5EF4-FFF2-40B4-BE49-F238E27FC236}">
                <a16:creationId xmlns="" xmlns:a16="http://schemas.microsoft.com/office/drawing/2014/main" id="{0BEDEAE7-6BD1-4E68-BA31-35A359986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843" y="2924944"/>
            <a:ext cx="5006330" cy="3754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243287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6DFDCE0-A2DA-46D3-86ED-79640520C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1BA2A75-1D08-4090-9D2F-8B24A5A59017}"/>
              </a:ext>
            </a:extLst>
          </p:cNvPr>
          <p:cNvSpPr txBox="1"/>
          <p:nvPr/>
        </p:nvSpPr>
        <p:spPr>
          <a:xfrm>
            <a:off x="1187624" y="188640"/>
            <a:ext cx="67687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Прыг да шлеп по дорожке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Голова четыре ножки.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Распевала голова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громко: ква-ква-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(Лягушка)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Лягушка обыкновенная: содержание в домашнем террариуме">
            <a:extLst>
              <a:ext uri="{FF2B5EF4-FFF2-40B4-BE49-F238E27FC236}">
                <a16:creationId xmlns="" xmlns:a16="http://schemas.microsoft.com/office/drawing/2014/main" id="{694F4331-939B-472D-B551-12862CEFF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518457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66054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99526DC-ED7D-42C6-9ACA-27B6AFD20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B1F29EB-1F2B-47B3-84BE-EF8097CDA215}"/>
              </a:ext>
            </a:extLst>
          </p:cNvPr>
          <p:cNvSpPr txBox="1"/>
          <p:nvPr/>
        </p:nvSpPr>
        <p:spPr>
          <a:xfrm>
            <a:off x="1799692" y="188640"/>
            <a:ext cx="55446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Маленький рост,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длинный хвост,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Серая шубка,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острые зубки.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(Мышь)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Как избавиться от мышей в Москве">
            <a:extLst>
              <a:ext uri="{FF2B5EF4-FFF2-40B4-BE49-F238E27FC236}">
                <a16:creationId xmlns="" xmlns:a16="http://schemas.microsoft.com/office/drawing/2014/main" id="{5CE8145F-0229-434C-9606-6071834B4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988" y="2996952"/>
            <a:ext cx="4788024" cy="3591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87268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5717DDE-66B6-457D-8ECA-C5045D135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203" y="33430"/>
            <a:ext cx="910742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4540762-EB37-44AA-856B-634331AF3E55}"/>
              </a:ext>
            </a:extLst>
          </p:cNvPr>
          <p:cNvSpPr/>
          <p:nvPr/>
        </p:nvSpPr>
        <p:spPr>
          <a:xfrm>
            <a:off x="539552" y="33430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ln w="18415" cmpd="sng">
                  <a:solidFill>
                    <a:srgbClr val="F79646">
                      <a:lumMod val="75000"/>
                    </a:srgbClr>
                  </a:solidFill>
                  <a:prstDash val="solid"/>
                </a:ln>
                <a:solidFill>
                  <a:srgbClr val="F79646">
                    <a:lumMod val="75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Раунд 3</a:t>
            </a:r>
          </a:p>
          <a:p>
            <a:pPr lvl="0" algn="ctr"/>
            <a:r>
              <a:rPr lang="ru-RU" sz="6000" dirty="0">
                <a:ln w="19050" cmpd="sng">
                  <a:solidFill>
                    <a:prstClr val="black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«Тигровый кроссворд»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5B33C7C-13B8-4962-A05C-C16F35E3D455}"/>
              </a:ext>
            </a:extLst>
          </p:cNvPr>
          <p:cNvSpPr/>
          <p:nvPr/>
        </p:nvSpPr>
        <p:spPr>
          <a:xfrm>
            <a:off x="179512" y="1986538"/>
            <a:ext cx="50943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На решение и обсуждение данного кроссворда Вам даётся 3 минуты </a:t>
            </a:r>
          </a:p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1 правильный ответ = 1 балл </a:t>
            </a:r>
          </a:p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Всего в этом уровне Вы сможете набрать 4 балла</a:t>
            </a:r>
          </a:p>
        </p:txBody>
      </p:sp>
      <p:pic>
        <p:nvPicPr>
          <p:cNvPr id="22530" name="Picture 2" descr="Тигра">
            <a:extLst>
              <a:ext uri="{FF2B5EF4-FFF2-40B4-BE49-F238E27FC236}">
                <a16:creationId xmlns="" xmlns:a16="http://schemas.microsoft.com/office/drawing/2014/main" id="{16DA5AD0-1DF9-42B0-9AD8-FCD241292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527" y="1986538"/>
            <a:ext cx="3009991" cy="4322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93497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F1704782-40AB-40AF-B184-BC03214D2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" y="0"/>
            <a:ext cx="9107424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A28A919-D046-4BB1-91DA-4DE232730A2B}"/>
              </a:ext>
            </a:extLst>
          </p:cNvPr>
          <p:cNvSpPr/>
          <p:nvPr/>
        </p:nvSpPr>
        <p:spPr>
          <a:xfrm>
            <a:off x="1182674" y="0"/>
            <a:ext cx="67786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dirty="0">
                <a:ln w="18415" cmpd="sng">
                  <a:solidFill>
                    <a:srgbClr val="F79646">
                      <a:lumMod val="75000"/>
                    </a:srgbClr>
                  </a:solidFill>
                  <a:prstDash val="solid"/>
                </a:ln>
                <a:solidFill>
                  <a:srgbClr val="F79646">
                    <a:lumMod val="75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к кроссворду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E02838E-FCA9-419F-A292-5A4E3B695DA9}"/>
              </a:ext>
            </a:extLst>
          </p:cNvPr>
          <p:cNvSpPr txBox="1"/>
          <p:nvPr/>
        </p:nvSpPr>
        <p:spPr>
          <a:xfrm>
            <a:off x="359531" y="864965"/>
            <a:ext cx="8424936" cy="3025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Вспомните, что бывает тигровым, кроме тигра.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Тигровое ракообразное.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Тигровая рыба.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Тигровая рептилия.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Тигровое цветковое растение.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554" name="Picture 2" descr="Мультяшный картинки тигр (47 фото)">
            <a:extLst>
              <a:ext uri="{FF2B5EF4-FFF2-40B4-BE49-F238E27FC236}">
                <a16:creationId xmlns="" xmlns:a16="http://schemas.microsoft.com/office/drawing/2014/main" id="{1C5B591D-2A07-4DC3-9C7C-E274E7409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89" y="2983344"/>
            <a:ext cx="4671121" cy="3544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Таймер - 3 минуты (обратный отсчет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785786" y="4143380"/>
            <a:ext cx="3214710" cy="24110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6191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3D8A695-64F5-45EF-8C62-6169706F4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734" y="-4940"/>
            <a:ext cx="9107424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0738583-603E-4EFF-945B-AF33F4C67E30}"/>
              </a:ext>
            </a:extLst>
          </p:cNvPr>
          <p:cNvSpPr/>
          <p:nvPr/>
        </p:nvSpPr>
        <p:spPr>
          <a:xfrm>
            <a:off x="611560" y="188640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dirty="0">
                <a:ln w="18415" cmpd="sng">
                  <a:solidFill>
                    <a:srgbClr val="F79646">
                      <a:lumMod val="75000"/>
                    </a:srgbClr>
                  </a:solidFill>
                  <a:prstDash val="solid"/>
                </a:ln>
                <a:solidFill>
                  <a:srgbClr val="F79646">
                    <a:lumMod val="75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Ответы к кроссворду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E5670E8F-903C-449F-9EA0-99418A7C5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1836470"/>
              </p:ext>
            </p:extLst>
          </p:nvPr>
        </p:nvGraphicFramePr>
        <p:xfrm>
          <a:off x="323528" y="1508959"/>
          <a:ext cx="7488000" cy="489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="" xmlns:a16="http://schemas.microsoft.com/office/drawing/2014/main" val="4081102793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3824838910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1290532900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3305109846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765493919"/>
                    </a:ext>
                  </a:extLst>
                </a:gridCol>
                <a:gridCol w="468312">
                  <a:extLst>
                    <a:ext uri="{9D8B030D-6E8A-4147-A177-3AD203B41FA5}">
                      <a16:colId xmlns="" xmlns:a16="http://schemas.microsoft.com/office/drawing/2014/main" val="2333750736"/>
                    </a:ext>
                  </a:extLst>
                </a:gridCol>
                <a:gridCol w="467688">
                  <a:extLst>
                    <a:ext uri="{9D8B030D-6E8A-4147-A177-3AD203B41FA5}">
                      <a16:colId xmlns="" xmlns:a16="http://schemas.microsoft.com/office/drawing/2014/main" val="3493505858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846102998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2976633887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4173837367"/>
                    </a:ext>
                  </a:extLst>
                </a:gridCol>
                <a:gridCol w="504160">
                  <a:extLst>
                    <a:ext uri="{9D8B030D-6E8A-4147-A177-3AD203B41FA5}">
                      <a16:colId xmlns="" xmlns:a16="http://schemas.microsoft.com/office/drawing/2014/main" val="3377905313"/>
                    </a:ext>
                  </a:extLst>
                </a:gridCol>
                <a:gridCol w="431840">
                  <a:extLst>
                    <a:ext uri="{9D8B030D-6E8A-4147-A177-3AD203B41FA5}">
                      <a16:colId xmlns="" xmlns:a16="http://schemas.microsoft.com/office/drawing/2014/main" val="4205661300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1492026673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2386481931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139958639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2939483603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188289819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9536002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7768754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9567848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894211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1920350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27056569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24776250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4C107F7-3EAC-4091-B5B2-7E48227D1B41}"/>
              </a:ext>
            </a:extLst>
          </p:cNvPr>
          <p:cNvSpPr txBox="1"/>
          <p:nvPr/>
        </p:nvSpPr>
        <p:spPr>
          <a:xfrm>
            <a:off x="4434584" y="1710190"/>
            <a:ext cx="46421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Тигровое ракообразное.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Тигровая рыба.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Тигровая рептилия.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Тигровое цветковое растение.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43668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4C9BF01-40BB-4FB1-8C82-57C25162C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38" y="0"/>
            <a:ext cx="910742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8" name="Picture 2" descr="Царь в полоску. Амурский тигр – злой дух тайги или просто большая кошка? |  Аргументы и Факты">
            <a:extLst>
              <a:ext uri="{FF2B5EF4-FFF2-40B4-BE49-F238E27FC236}">
                <a16:creationId xmlns="" xmlns:a16="http://schemas.microsoft.com/office/drawing/2014/main" id="{2CC18949-4402-443D-BF4A-B91578865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56" y="1700808"/>
            <a:ext cx="7164288" cy="4758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126DB01-0CBB-475C-9C1C-04620091EEA8}"/>
              </a:ext>
            </a:extLst>
          </p:cNvPr>
          <p:cNvSpPr/>
          <p:nvPr/>
        </p:nvSpPr>
        <p:spPr>
          <a:xfrm>
            <a:off x="1169368" y="342573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ln w="19050" cmpd="sng">
                  <a:solidFill>
                    <a:prstClr val="black"/>
                  </a:solidFill>
                  <a:prstDash val="solid"/>
                </a:ln>
                <a:blipFill>
                  <a:blip r:embed="rId4">
                    <a:extLst/>
                  </a:blip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игру!</a:t>
            </a:r>
          </a:p>
        </p:txBody>
      </p:sp>
    </p:spTree>
    <p:extLst>
      <p:ext uri="{BB962C8B-B14F-4D97-AF65-F5344CB8AC3E}">
        <p14:creationId xmlns="" xmlns:p14="http://schemas.microsoft.com/office/powerpoint/2010/main" val="3031068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4429132"/>
            <a:ext cx="2786082" cy="2089562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286248" y="1857364"/>
            <a:ext cx="4572032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Какой длины может достигать амурский тигр? </a:t>
            </a:r>
            <a:endParaRPr kumimoji="0" lang="ru-RU" sz="6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28662" y="4429132"/>
            <a:ext cx="2714644" cy="2035983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0" y="1071546"/>
            <a:ext cx="3786214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4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kumimoji="0" lang="ru-RU" sz="4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Кто самый опасный противник в пищевых угодьях тигра?</a:t>
            </a:r>
            <a:endParaRPr kumimoji="0" lang="ru-RU" sz="5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4357694"/>
            <a:ext cx="2762269" cy="20717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86182" y="1428736"/>
            <a:ext cx="57864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Вопрос 6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.  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Зачем тигру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полосатая окраска?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6314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игр — картинки и видео в Шедеврум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3929090" cy="3929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30 Second Ticking Countdown Timer With Alarm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4357694"/>
            <a:ext cx="2857520" cy="2143140"/>
          </a:xfrm>
          <a:prstGeom prst="rect">
            <a:avLst/>
          </a:prstGeom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857752" y="1714488"/>
            <a:ext cx="3357554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32200" algn="l"/>
              </a:tabLst>
            </a:pP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8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лет</a:t>
            </a:r>
            <a:endParaRPr kumimoji="0" lang="en-US" sz="48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32200" algn="l"/>
              </a:tabLst>
            </a:pP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Живут</a:t>
            </a:r>
            <a:endParaRPr kumimoji="0" lang="en-US" sz="48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32200" algn="l"/>
              </a:tabLst>
            </a:pPr>
            <a:r>
              <a:rPr kumimoji="0" lang="ru-RU" sz="48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тигры?</a:t>
            </a:r>
            <a:endParaRPr kumimoji="0" lang="ru-RU" sz="6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361</Words>
  <Application>Microsoft Office PowerPoint</Application>
  <PresentationFormat>Экран (4:3)</PresentationFormat>
  <Paragraphs>135</Paragraphs>
  <Slides>57</Slides>
  <Notes>1</Notes>
  <HiddenSlides>0</HiddenSlides>
  <MMClips>26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pc</cp:lastModifiedBy>
  <cp:revision>39</cp:revision>
  <dcterms:created xsi:type="dcterms:W3CDTF">2024-10-01T02:48:38Z</dcterms:created>
  <dcterms:modified xsi:type="dcterms:W3CDTF">2025-10-04T02:11:40Z</dcterms:modified>
</cp:coreProperties>
</file>