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6" r:id="rId6"/>
    <p:sldId id="276" r:id="rId7"/>
    <p:sldId id="267" r:id="rId8"/>
    <p:sldId id="261" r:id="rId9"/>
    <p:sldId id="260" r:id="rId10"/>
    <p:sldId id="271" r:id="rId11"/>
    <p:sldId id="278" r:id="rId12"/>
    <p:sldId id="280" r:id="rId13"/>
    <p:sldId id="281" r:id="rId14"/>
    <p:sldId id="282" r:id="rId15"/>
    <p:sldId id="283" r:id="rId16"/>
    <p:sldId id="284" r:id="rId17"/>
    <p:sldId id="279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70251" autoAdjust="0"/>
  </p:normalViewPr>
  <p:slideViewPr>
    <p:cSldViewPr>
      <p:cViewPr varScale="1">
        <p:scale>
          <a:sx n="86" d="100"/>
          <a:sy n="86" d="100"/>
        </p:scale>
        <p:origin x="135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569E2A73-1035-485D-9749-D19C682A6DA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12F8E86-793A-48EF-B723-ED9DADC1961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7A47A59-FC79-482A-8EB0-D8CACFEE53FC}" type="datetimeFigureOut">
              <a:rPr lang="ru-RU"/>
              <a:pPr>
                <a:defRPr/>
              </a:pPr>
              <a:t>26.09.2025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9281CA2A-3627-4417-8957-3CDE269046A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FEF9209C-2E41-4780-BEA6-F247567716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D4E5772-FFC6-415A-AFA6-8F476904D3E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281143E-6D00-42CF-81AC-E9EC92774C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66BF7F62-CE7B-455D-84DC-0544DAFF3A7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>
            <a:extLst>
              <a:ext uri="{FF2B5EF4-FFF2-40B4-BE49-F238E27FC236}">
                <a16:creationId xmlns:a16="http://schemas.microsoft.com/office/drawing/2014/main" id="{0AFB42F8-EDE7-43BA-BAFB-259BA194241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Заметки 2">
            <a:extLst>
              <a:ext uri="{FF2B5EF4-FFF2-40B4-BE49-F238E27FC236}">
                <a16:creationId xmlns:a16="http://schemas.microsoft.com/office/drawing/2014/main" id="{9E8D09BE-3C7A-44EE-838F-CB47FA6DE81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0484" name="Номер слайда 3">
            <a:extLst>
              <a:ext uri="{FF2B5EF4-FFF2-40B4-BE49-F238E27FC236}">
                <a16:creationId xmlns:a16="http://schemas.microsoft.com/office/drawing/2014/main" id="{66995430-A835-4BA5-A8AD-9B7BF47525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67B0186-B8BD-40CC-B70E-7BBE80176311}" type="slidenum">
              <a:rPr lang="ru-RU" altLang="ru-RU">
                <a:latin typeface="Calibri" panose="020F0502020204030204" pitchFamily="34" charset="0"/>
              </a:rPr>
              <a:pPr eaLnBrk="1" hangingPunct="1"/>
              <a:t>10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>
            <a:extLst>
              <a:ext uri="{FF2B5EF4-FFF2-40B4-BE49-F238E27FC236}">
                <a16:creationId xmlns:a16="http://schemas.microsoft.com/office/drawing/2014/main" id="{C7139EA6-C2F8-4C0F-9724-E991E5CE9EA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Заметки 2">
            <a:extLst>
              <a:ext uri="{FF2B5EF4-FFF2-40B4-BE49-F238E27FC236}">
                <a16:creationId xmlns:a16="http://schemas.microsoft.com/office/drawing/2014/main" id="{F607F7A3-E809-4673-87CC-34716FA940F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1508" name="Номер слайда 3">
            <a:extLst>
              <a:ext uri="{FF2B5EF4-FFF2-40B4-BE49-F238E27FC236}">
                <a16:creationId xmlns:a16="http://schemas.microsoft.com/office/drawing/2014/main" id="{013EE0F7-7308-4DDF-848C-91A8B7719F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8DD95D1-5E58-4CAC-88B7-62056A51CC7E}" type="slidenum">
              <a:rPr lang="ru-RU" altLang="ru-RU">
                <a:latin typeface="Calibri" panose="020F0502020204030204" pitchFamily="34" charset="0"/>
              </a:rPr>
              <a:pPr eaLnBrk="1" hangingPunct="1"/>
              <a:t>12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DEA07D8-80DB-49E2-A84A-95CF17FF5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5DB9E-1F52-4F99-AB9B-7CF380660DA9}" type="datetime1">
              <a:rPr lang="ru-RU"/>
              <a:pPr>
                <a:defRPr/>
              </a:pPr>
              <a:t>26.09.2025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D5F3601-BA85-4F80-83EF-AA3BA0BE6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1A31C7E-A32A-4DF0-BAE9-1C8D9739A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32538-2165-45A6-AD76-6C40E0F27BB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67014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55A7166-FD06-4090-B26C-E0B9CAC49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56AE2-796D-4A47-BDE4-08BA55A76D1F}" type="datetime1">
              <a:rPr lang="ru-RU"/>
              <a:pPr>
                <a:defRPr/>
              </a:pPr>
              <a:t>26.09.2025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F82BE1-3A1C-4093-BA79-22E8231B5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0AC9170-4956-4F07-B42D-A4667F9A3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3B300-0739-4E8D-9AF9-AC9BA2B152C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22687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4314F1-1142-47F2-AF0C-8568BCEFD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9DCB4-896D-4647-AD9A-CB48257A7535}" type="datetime1">
              <a:rPr lang="ru-RU"/>
              <a:pPr>
                <a:defRPr/>
              </a:pPr>
              <a:t>26.09.2025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C895062-5D1A-42AC-9688-6A996A5E0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185998B-B312-4340-9AAB-097F23DEE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373D61-1B9C-43A6-8326-8E038120976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73102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9F3B2FF2-F7E6-4705-BD5E-51D3C360E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9E586-7D57-45CA-804B-22F773B95BB7}" type="datetime1">
              <a:rPr lang="ru-RU"/>
              <a:pPr>
                <a:defRPr/>
              </a:pPr>
              <a:t>26.09.2025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B934D5BB-2DD0-4C82-9FA0-414E72EA0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2BC7E030-F199-4578-AE7A-DA74A8722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17759E-C3FD-436E-B30E-FA78866FF0D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87740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2D200AF4-0662-4746-8A7A-15703B17D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E101C-FC32-4031-88D9-5CDEAF633077}" type="datetime1">
              <a:rPr lang="ru-RU"/>
              <a:pPr>
                <a:defRPr/>
              </a:pPr>
              <a:t>26.09.2025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D2CB7C16-FED3-4614-B90E-F5B28A4F1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F9BBFFB3-257D-4997-8A89-6C1FCF87F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2F275-9C09-4069-ACE5-3D2FDF3C2C4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20580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8AC6AD95-DC80-4D58-83A0-220F6497A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795DD-0560-4E90-B6C0-47890390CC8D}" type="datetime1">
              <a:rPr lang="ru-RU"/>
              <a:pPr>
                <a:defRPr/>
              </a:pPr>
              <a:t>26.09.2025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523F571F-AF10-4BC5-A030-5D9CD880E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4DCD3D0D-A763-43FA-990A-91D6F7D5B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ED0930-168F-4A73-AA2C-3298C31E44D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25406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446A5D22-EF26-45EB-912D-6BC81FE54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80366-C479-49EA-AC78-067EECD844AE}" type="datetime1">
              <a:rPr lang="ru-RU"/>
              <a:pPr>
                <a:defRPr/>
              </a:pPr>
              <a:t>26.09.2025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351CCCAB-AB34-4167-BC98-7D7FAA8BF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E16AD99C-4B69-4B22-A28E-7BBF1C4A3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E30535-5611-49B2-B464-1B26DC42B49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30757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EADD22C9-C1DB-4A6A-91CC-0EB4664DB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25C32-5388-4B16-96F7-8CE32108535B}" type="datetime1">
              <a:rPr lang="ru-RU"/>
              <a:pPr>
                <a:defRPr/>
              </a:pPr>
              <a:t>26.09.2025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AA5139AD-284B-4FC9-9298-DE1E23F1F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B5F284D5-FC55-41FC-9ADD-C8C0A51A6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27B2BF-CA47-46A9-A5B3-B7E464C9B97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73789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88D93C3E-C6C2-4CBF-A2F5-D2BDF12E6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D1247-7464-40E6-AD0A-B36A47275981}" type="datetime1">
              <a:rPr lang="ru-RU"/>
              <a:pPr>
                <a:defRPr/>
              </a:pPr>
              <a:t>26.09.2025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CDAEC97A-D846-4104-A8FC-21E728E75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8E5C28DC-A8EB-476C-9C2B-D8BEB8900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E92FAB-5AEA-4667-92F2-93630ACBD26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72585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1130534-FC03-4787-A332-B7F31E2FF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DED03-A16B-40C4-83EA-D5DD211462E3}" type="datetime1">
              <a:rPr lang="ru-RU"/>
              <a:pPr>
                <a:defRPr/>
              </a:pPr>
              <a:t>26.09.2025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C4EBDBD-69DA-4F20-8A08-DE3E04C18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81E44B4-185B-4623-B511-44AC518CD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369291-B198-4666-8ABA-6BAD56B64FE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34858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FD9A08-B778-4BA7-905B-0C187D353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B9B11-40AB-4CAD-9357-3DB2C7F2D502}" type="datetime1">
              <a:rPr lang="ru-RU"/>
              <a:pPr>
                <a:defRPr/>
              </a:pPr>
              <a:t>26.09.2025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9104445-E536-4B45-84A4-9CE4E4869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7B01E11-0124-4B8C-B044-0684F726B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6F783A-EC0A-4EED-975C-A9B3489B379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83030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824CE1B2-561D-411F-8601-2E9FD6C9AC1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E999FDBD-C530-47EA-9F76-DFF5C050ED8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776563B-F089-4FE9-BEB2-B856A7ED1B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C25D0F-3E22-4F36-8BBD-7CFAD3EE9673}" type="datetime1">
              <a:rPr lang="ru-RU"/>
              <a:pPr>
                <a:defRPr/>
              </a:pPr>
              <a:t>26.09.2025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AEAB093-3DE8-4B8B-8FEA-983A1AAB53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05FDD89-AC86-4CF6-BB39-B32BA0799A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6BDA4B4-DD10-42EC-8AC8-D6309102A32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2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019.radikal.ru/i635/1505/23/b11a31fea45c.jpg">
            <a:extLst>
              <a:ext uri="{FF2B5EF4-FFF2-40B4-BE49-F238E27FC236}">
                <a16:creationId xmlns:a16="http://schemas.microsoft.com/office/drawing/2014/main" id="{8DAAD473-AFFD-4A78-A7A7-EBE5B5EBB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Прямоугольник 3">
            <a:extLst>
              <a:ext uri="{FF2B5EF4-FFF2-40B4-BE49-F238E27FC236}">
                <a16:creationId xmlns:a16="http://schemas.microsoft.com/office/drawing/2014/main" id="{094F6BA9-DA55-4928-8CFB-E2DA75C6E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0188" y="2214563"/>
            <a:ext cx="4929187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>
                <a:latin typeface="Bookman Old Style" panose="02050604050505020204" pitchFamily="18" charset="0"/>
              </a:rPr>
              <a:t>Формирование нравственно-патриотического отношения и чувства сопричастности к семье, городу, стране у детей 5-6 лет.</a:t>
            </a:r>
            <a:endParaRPr lang="en-US" altLang="ru-RU" sz="2800">
              <a:latin typeface="Bookman Old Style" panose="02050604050505020204" pitchFamily="18" charset="0"/>
            </a:endParaRPr>
          </a:p>
        </p:txBody>
      </p:sp>
      <p:sp>
        <p:nvSpPr>
          <p:cNvPr id="2052" name="Прямоугольник 5">
            <a:extLst>
              <a:ext uri="{FF2B5EF4-FFF2-40B4-BE49-F238E27FC236}">
                <a16:creationId xmlns:a16="http://schemas.microsoft.com/office/drawing/2014/main" id="{8623078C-4814-4AD9-9F40-E5308E668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5938" y="5072063"/>
            <a:ext cx="4572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ru-RU">
              <a:latin typeface="Calibri" panose="020F0502020204030204" pitchFamily="34" charset="0"/>
            </a:endParaRPr>
          </a:p>
          <a:p>
            <a:pPr algn="ctr" eaLnBrk="1" hangingPunct="1"/>
            <a:r>
              <a:rPr lang="ru-RU" altLang="ru-RU">
                <a:latin typeface="Calibri" panose="020F0502020204030204" pitchFamily="34" charset="0"/>
              </a:rPr>
              <a:t>Выполнила:  Жебрева  С.Н.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svpk.at.ua/8.0.png">
            <a:extLst>
              <a:ext uri="{FF2B5EF4-FFF2-40B4-BE49-F238E27FC236}">
                <a16:creationId xmlns:a16="http://schemas.microsoft.com/office/drawing/2014/main" id="{BB79D053-9044-405C-A3DB-D5F1EDFE0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113B1F-FBC4-4B33-B6E2-1A7E4582B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545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ru-RU" sz="3200" dirty="0"/>
            </a:br>
            <a:br>
              <a:rPr lang="ru-RU" sz="3200" dirty="0"/>
            </a:br>
            <a:r>
              <a:rPr lang="ru-RU" sz="3200" dirty="0"/>
              <a:t>«Любовь к родному краю, родной культуре, родной речи начинается с малого – с любви к своей семье, к своему жилищу, к своему детскому саду. Постепенно расширяясь, эта любовь переходит в любовь к Родине, её истории, прошлому и настоящему, ко всему человечеству» </a:t>
            </a:r>
            <a:br>
              <a:rPr lang="ru-RU" sz="3200" dirty="0"/>
            </a:br>
            <a:r>
              <a:rPr lang="ru-RU" sz="3200" dirty="0"/>
              <a:t>                                                                            Д.С.Лихачёв</a:t>
            </a:r>
            <a:br>
              <a:rPr lang="ru-RU" sz="3200" dirty="0"/>
            </a:br>
            <a:endParaRPr lang="ru-RU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vpk.at.ua/8.0.png">
            <a:extLst>
              <a:ext uri="{FF2B5EF4-FFF2-40B4-BE49-F238E27FC236}">
                <a16:creationId xmlns:a16="http://schemas.microsoft.com/office/drawing/2014/main" id="{1DADBCB9-7595-43AA-8C21-47C9B0DD60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2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Прямоугольник 5">
            <a:extLst>
              <a:ext uri="{FF2B5EF4-FFF2-40B4-BE49-F238E27FC236}">
                <a16:creationId xmlns:a16="http://schemas.microsoft.com/office/drawing/2014/main" id="{8C2ADA96-A9E7-4AAE-8D19-154ACFBB37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8" y="500063"/>
            <a:ext cx="84296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Calibri" panose="020F0502020204030204" pitchFamily="34" charset="0"/>
              </a:rPr>
              <a:t>В настоящее время перед дошкольными образовательными учреждениями остро встала проблема гражданско-патриотического воспитания подрастающего поколения, так как наследование нравственных, патриотических ценностей семьи, родного края в самом нежном возрасте – есть самый естественный, а поэтому и верный способ гражданско-патриотического воспитания, формирования чувства любви к своему краю, к Родине. Проблема гражданско-патриотического воспитания в современном мире актуальна. Принята государственная программа «Патриотическое воспитание граждан Российской Федерации», направленная на все социальные слои и возрастные группы граждан России. Между тем в средствах массовой информации продолжается дискуссия о том, надо ли воспитывать любовь к Родине. Но если мы не научим ребенка любить свою страну: ее леса, моря, озера, горы, исторические памятники, словом рукотворные и природные чудеса, то кому она будет нужна? Кто будет радоваться ее достижениями, и болеть ее горестями. Судьба Родины в руках человека. Родина такова, какой мы ее делаем сами. Желание беречь и приумножать исторические и природные богатства - вот цель воспитания любви к Родине, воспитание патриотов своего Отечества.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svpk.at.ua/8.0.png">
            <a:extLst>
              <a:ext uri="{FF2B5EF4-FFF2-40B4-BE49-F238E27FC236}">
                <a16:creationId xmlns:a16="http://schemas.microsoft.com/office/drawing/2014/main" id="{F861ED55-414C-4632-AD6E-F63F673C8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75"/>
            <a:ext cx="9144000" cy="700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F58BF-1E4E-4052-BFF0-292619468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«Нравственно-патриотическое воспитание дошкольников» </a:t>
            </a: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A66F4801-E35A-4C82-BCF0-B1BB41842E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686050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/>
              <a:t>             Цель  </a:t>
            </a:r>
            <a:r>
              <a:rPr lang="ru-RU" dirty="0"/>
              <a:t>нравственно-</a:t>
            </a:r>
            <a:r>
              <a:rPr lang="ru-RU" b="1" dirty="0"/>
              <a:t> </a:t>
            </a:r>
            <a:r>
              <a:rPr lang="ru-RU" dirty="0"/>
              <a:t>патриотического воспитания у детей дошкольного возраста - воспитывать у ребенка чувство любви и привязанности к Родине; формирование у них потребности совершать добрые дела и поступки, чувство сопричастности к окружающему и развитие таких качеств, как сострадание, сочувствие, находчивость, любознательность;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vpk.at.ua/8.0.png">
            <a:extLst>
              <a:ext uri="{FF2B5EF4-FFF2-40B4-BE49-F238E27FC236}">
                <a16:creationId xmlns:a16="http://schemas.microsoft.com/office/drawing/2014/main" id="{B35B0EEF-CD2D-442E-B136-E6A02771A0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0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Прямоугольник 3">
            <a:extLst>
              <a:ext uri="{FF2B5EF4-FFF2-40B4-BE49-F238E27FC236}">
                <a16:creationId xmlns:a16="http://schemas.microsoft.com/office/drawing/2014/main" id="{3148A304-1896-444E-9702-0DCB872E46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625" y="1166813"/>
            <a:ext cx="8143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>
              <a:latin typeface="Calibri" panose="020F0502020204030204" pitchFamily="34" charset="0"/>
            </a:endParaRPr>
          </a:p>
        </p:txBody>
      </p:sp>
      <p:sp>
        <p:nvSpPr>
          <p:cNvPr id="6148" name="Прямоугольник 7">
            <a:extLst>
              <a:ext uri="{FF2B5EF4-FFF2-40B4-BE49-F238E27FC236}">
                <a16:creationId xmlns:a16="http://schemas.microsoft.com/office/drawing/2014/main" id="{F37A46CA-4075-4F8C-897C-92736C4BFD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688" y="1071563"/>
            <a:ext cx="7429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>
                <a:latin typeface="Calibri" panose="020F0502020204030204" pitchFamily="34" charset="0"/>
              </a:rPr>
              <a:t>«Патриотическое воспитание дошкольников»</a:t>
            </a:r>
          </a:p>
        </p:txBody>
      </p:sp>
      <p:sp>
        <p:nvSpPr>
          <p:cNvPr id="6149" name="Прямоугольник 8">
            <a:extLst>
              <a:ext uri="{FF2B5EF4-FFF2-40B4-BE49-F238E27FC236}">
                <a16:creationId xmlns:a16="http://schemas.microsoft.com/office/drawing/2014/main" id="{DFFE278E-4A56-4C64-8D8E-C6383CBF64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0125" y="1720850"/>
            <a:ext cx="7286625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000">
                <a:latin typeface="Calibri" panose="020F0502020204030204" pitchFamily="34" charset="0"/>
              </a:rPr>
              <a:t>Задачи: Привитие детям чувства любви к своему родному краю, своей малой родине на основе приобщения к родной природе, культуре и традициям. Формирование чувства привязанности к своему дому, детскому саду, своим близким. Расширение представлений о России, как о родной стране, о родном городе. Воспитание патриотизма, уважение к культурному прошлому России.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svpk.at.ua/8.0.png">
            <a:extLst>
              <a:ext uri="{FF2B5EF4-FFF2-40B4-BE49-F238E27FC236}">
                <a16:creationId xmlns:a16="http://schemas.microsoft.com/office/drawing/2014/main" id="{99EA059F-238A-4899-A743-0ADA6BA18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0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Прямоугольник 3">
            <a:extLst>
              <a:ext uri="{FF2B5EF4-FFF2-40B4-BE49-F238E27FC236}">
                <a16:creationId xmlns:a16="http://schemas.microsoft.com/office/drawing/2014/main" id="{13ADA0BD-9BA7-4EF8-A799-3D88EC42CE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625" y="1166813"/>
            <a:ext cx="8143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>
              <a:latin typeface="Calibri" panose="020F0502020204030204" pitchFamily="34" charset="0"/>
            </a:endParaRPr>
          </a:p>
        </p:txBody>
      </p:sp>
      <p:sp>
        <p:nvSpPr>
          <p:cNvPr id="7172" name="Прямоугольник 7">
            <a:extLst>
              <a:ext uri="{FF2B5EF4-FFF2-40B4-BE49-F238E27FC236}">
                <a16:creationId xmlns:a16="http://schemas.microsoft.com/office/drawing/2014/main" id="{F740D3A4-C1EC-42A6-968B-FBD0FF5C6A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688" y="357188"/>
            <a:ext cx="74295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>
                <a:latin typeface="Calibri" panose="020F0502020204030204" pitchFamily="34" charset="0"/>
              </a:rPr>
              <a:t>«Нравственно-патриотическое воспитание дошкольников»</a:t>
            </a:r>
          </a:p>
        </p:txBody>
      </p:sp>
      <p:sp>
        <p:nvSpPr>
          <p:cNvPr id="7173" name="Прямоугольник 6">
            <a:extLst>
              <a:ext uri="{FF2B5EF4-FFF2-40B4-BE49-F238E27FC236}">
                <a16:creationId xmlns:a16="http://schemas.microsoft.com/office/drawing/2014/main" id="{5F94ABDE-84A9-43C2-86E3-6F05623715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1571625"/>
            <a:ext cx="757237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Calibri" panose="020F0502020204030204" pitchFamily="34" charset="0"/>
              </a:rPr>
              <a:t>Быть патриотом – значит ощущать себя неотъемлемой частью Отечества. Это сложное чувство возникает еще в дошкольном детстве, когда закладываются основы ценностного отношения к окружающему миру, и формируется в ребёнке постепенно, в ходе воспитания любви к своим ближним, к детскому саду, к родным местам, родной стране. Дошкольный возраст как период становления личности имеет свои потенциальные возможности для формирования высших нравственных чувств, к которым, и относиться чувство патриотизма. Понятие «патриотизм» включает в себя любовь к Родине, к земле, где родился и вырос, гордость за исторические свершения своего народа.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>
            <a:extLst>
              <a:ext uri="{FF2B5EF4-FFF2-40B4-BE49-F238E27FC236}">
                <a16:creationId xmlns:a16="http://schemas.microsoft.com/office/drawing/2014/main" id="{3F7A8FCD-2658-40D9-A18E-7CD199947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pic>
        <p:nvPicPr>
          <p:cNvPr id="8195" name="Picture 2" descr="https://ds03.infourok.ru/uploads/ex/0cfb/00022fda-ed4c1624/img7.jpg">
            <a:extLst>
              <a:ext uri="{FF2B5EF4-FFF2-40B4-BE49-F238E27FC236}">
                <a16:creationId xmlns:a16="http://schemas.microsoft.com/office/drawing/2014/main" id="{DEA161BA-D4EA-4B9A-A02F-592277446F8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50" y="0"/>
            <a:ext cx="9144000" cy="6858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>
            <a:extLst>
              <a:ext uri="{FF2B5EF4-FFF2-40B4-BE49-F238E27FC236}">
                <a16:creationId xmlns:a16="http://schemas.microsoft.com/office/drawing/2014/main" id="{5090C44D-C21E-4B18-91A2-CF4C2C642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sp>
        <p:nvSpPr>
          <p:cNvPr id="9219" name="Содержимое 2">
            <a:extLst>
              <a:ext uri="{FF2B5EF4-FFF2-40B4-BE49-F238E27FC236}">
                <a16:creationId xmlns:a16="http://schemas.microsoft.com/office/drawing/2014/main" id="{4038793A-3F84-460D-9452-5C9421FE24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pic>
        <p:nvPicPr>
          <p:cNvPr id="9220" name="Picture 2" descr="https://ds03.infourok.ru/uploads/ex/0cfb/00022fda-ed4c1624/img9.jpg">
            <a:extLst>
              <a:ext uri="{FF2B5EF4-FFF2-40B4-BE49-F238E27FC236}">
                <a16:creationId xmlns:a16="http://schemas.microsoft.com/office/drawing/2014/main" id="{E9DFBBC4-A596-478E-8D79-4710F50175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svpk.at.ua/8.0.png">
            <a:extLst>
              <a:ext uri="{FF2B5EF4-FFF2-40B4-BE49-F238E27FC236}">
                <a16:creationId xmlns:a16="http://schemas.microsoft.com/office/drawing/2014/main" id="{2992819F-2E93-4236-8AC1-169A3A51B14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8100" y="0"/>
            <a:ext cx="9182100" cy="6858000"/>
          </a:xfrm>
        </p:spPr>
      </p:pic>
      <p:sp>
        <p:nvSpPr>
          <p:cNvPr id="10243" name="Заголовок 1">
            <a:extLst>
              <a:ext uri="{FF2B5EF4-FFF2-40B4-BE49-F238E27FC236}">
                <a16:creationId xmlns:a16="http://schemas.microsoft.com/office/drawing/2014/main" id="{18AC150A-F4E0-4EE7-B568-86547D96E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hangingPunct="1"/>
            <a:r>
              <a:rPr lang="ru-RU" altLang="ru-RU" sz="2800">
                <a:solidFill>
                  <a:srgbClr val="C00000"/>
                </a:solidFill>
              </a:rPr>
              <a:t>МОЯ СЕМЬЯ КАК ЧАСТЬ РОССИИ</a:t>
            </a:r>
          </a:p>
        </p:txBody>
      </p:sp>
      <p:pic>
        <p:nvPicPr>
          <p:cNvPr id="1026" name="Picture 2" descr="E:\Documents and Settings\Администратор\Рабочий стол\фото для презентации\малыгины.jpg">
            <a:extLst>
              <a:ext uri="{FF2B5EF4-FFF2-40B4-BE49-F238E27FC236}">
                <a16:creationId xmlns:a16="http://schemas.microsoft.com/office/drawing/2014/main" id="{18B338BC-BD48-48FA-8CBF-C9183AF5EB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1776393"/>
            <a:ext cx="3071802" cy="2376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7" name="Picture 3" descr="E:\Documents and Settings\Администратор\Рабочий стол\фото для презентации\щекины.jpg">
            <a:extLst>
              <a:ext uri="{FF2B5EF4-FFF2-40B4-BE49-F238E27FC236}">
                <a16:creationId xmlns:a16="http://schemas.microsoft.com/office/drawing/2014/main" id="{D7A83303-783B-4FFC-9F2F-6ABF59477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071802" y="1011005"/>
            <a:ext cx="2490778" cy="18462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8" name="Picture 4" descr="E:\Documents and Settings\Администратор\Рабочий стол\фото для презентации\круглова.jpg">
            <a:extLst>
              <a:ext uri="{FF2B5EF4-FFF2-40B4-BE49-F238E27FC236}">
                <a16:creationId xmlns:a16="http://schemas.microsoft.com/office/drawing/2014/main" id="{51512A16-EC26-436F-845F-165C7BB95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623203" y="1142984"/>
            <a:ext cx="1299125" cy="17526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9" name="Picture 5" descr="E:\Documents and Settings\Администратор\Рабочий стол\фото для презентации\самсонова.jpg">
            <a:extLst>
              <a:ext uri="{FF2B5EF4-FFF2-40B4-BE49-F238E27FC236}">
                <a16:creationId xmlns:a16="http://schemas.microsoft.com/office/drawing/2014/main" id="{FD24C775-643E-433C-8CA7-1598940D7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6929454" y="3214686"/>
            <a:ext cx="2000264" cy="27694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 descr="IMG-8407ba27631d9672a02f1f920edd2f1d-V.jpg">
            <a:extLst>
              <a:ext uri="{FF2B5EF4-FFF2-40B4-BE49-F238E27FC236}">
                <a16:creationId xmlns:a16="http://schemas.microsoft.com/office/drawing/2014/main" id="{B51705EE-5223-4A7A-BD2A-7A693199CA50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14678" y="3286124"/>
            <a:ext cx="2643206" cy="2643206"/>
          </a:xfrm>
          <a:prstGeom prst="round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svpk.at.ua/8.0.png">
            <a:extLst>
              <a:ext uri="{FF2B5EF4-FFF2-40B4-BE49-F238E27FC236}">
                <a16:creationId xmlns:a16="http://schemas.microsoft.com/office/drawing/2014/main" id="{63522EDA-E1A6-4142-B1B5-7F63CDC299F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8100" y="0"/>
            <a:ext cx="9182100" cy="6858000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1C7227-6257-4D97-AD94-BE62E4907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2543175" cy="7969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/>
              <a:t>Макет– «Русская изба»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D7041373-B350-464B-AC6B-22E744EB64A5}"/>
              </a:ext>
            </a:extLst>
          </p:cNvPr>
          <p:cNvSpPr txBox="1">
            <a:spLocks/>
          </p:cNvSpPr>
          <p:nvPr/>
        </p:nvSpPr>
        <p:spPr>
          <a:xfrm>
            <a:off x="6600825" y="214313"/>
            <a:ext cx="2543175" cy="796925"/>
          </a:xfrm>
          <a:prstGeom prst="rect">
            <a:avLst/>
          </a:prstGeom>
        </p:spPr>
        <p:txBody>
          <a:bodyPr anchor="ctr">
            <a:normAutofit fontScale="90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>
                <a:latin typeface="+mj-lt"/>
                <a:ea typeface="+mj-ea"/>
                <a:cs typeface="+mj-cs"/>
              </a:rPr>
              <a:t>Патриотический уголок</a:t>
            </a:r>
            <a:endParaRPr lang="ru-RU" sz="28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11EC1CFB-3BB0-4466-8E2D-7CC0C853B92B}"/>
              </a:ext>
            </a:extLst>
          </p:cNvPr>
          <p:cNvSpPr txBox="1">
            <a:spLocks/>
          </p:cNvSpPr>
          <p:nvPr/>
        </p:nvSpPr>
        <p:spPr>
          <a:xfrm>
            <a:off x="2643188" y="3429000"/>
            <a:ext cx="3257550" cy="796925"/>
          </a:xfrm>
          <a:prstGeom prst="rect">
            <a:avLst/>
          </a:prstGeom>
        </p:spPr>
        <p:txBody>
          <a:bodyPr anchor="ctr">
            <a:normAutofit fontScale="90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>
                <a:latin typeface="+mj-lt"/>
                <a:ea typeface="+mj-ea"/>
                <a:cs typeface="+mj-cs"/>
              </a:rPr>
              <a:t>Экскурсии в музей детского сада</a:t>
            </a:r>
            <a:endParaRPr lang="ru-RU" sz="28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4ECEAEB-1521-4FAA-86F0-5402CD73115C}"/>
              </a:ext>
            </a:extLst>
          </p:cNvPr>
          <p:cNvSpPr txBox="1">
            <a:spLocks/>
          </p:cNvSpPr>
          <p:nvPr/>
        </p:nvSpPr>
        <p:spPr>
          <a:xfrm>
            <a:off x="5857875" y="2714625"/>
            <a:ext cx="2543175" cy="796925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endParaRPr lang="ru-RU" sz="2800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271" name="Прямоугольник 8">
            <a:extLst>
              <a:ext uri="{FF2B5EF4-FFF2-40B4-BE49-F238E27FC236}">
                <a16:creationId xmlns:a16="http://schemas.microsoft.com/office/drawing/2014/main" id="{7CE8C5DE-9DBA-467E-B4CD-E4AC8DEC68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25" y="1285875"/>
            <a:ext cx="2928938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Calibri" panose="020F0502020204030204" pitchFamily="34" charset="0"/>
              </a:rPr>
              <a:t>Флаг у нас прекрасный – </a:t>
            </a:r>
          </a:p>
          <a:p>
            <a:pPr eaLnBrk="1" hangingPunct="1"/>
            <a:r>
              <a:rPr lang="ru-RU" altLang="ru-RU">
                <a:latin typeface="Calibri" panose="020F0502020204030204" pitchFamily="34" charset="0"/>
              </a:rPr>
              <a:t>Белый, синий , красный! </a:t>
            </a:r>
          </a:p>
          <a:p>
            <a:pPr eaLnBrk="1" hangingPunct="1"/>
            <a:r>
              <a:rPr lang="ru-RU" altLang="ru-RU">
                <a:latin typeface="Calibri" panose="020F0502020204030204" pitchFamily="34" charset="0"/>
              </a:rPr>
              <a:t>Белый – мир и чистота, </a:t>
            </a:r>
          </a:p>
          <a:p>
            <a:pPr eaLnBrk="1" hangingPunct="1"/>
            <a:r>
              <a:rPr lang="ru-RU" altLang="ru-RU">
                <a:latin typeface="Calibri" panose="020F0502020204030204" pitchFamily="34" charset="0"/>
              </a:rPr>
              <a:t>Синий – верность, небеса, </a:t>
            </a:r>
          </a:p>
          <a:p>
            <a:pPr eaLnBrk="1" hangingPunct="1"/>
            <a:r>
              <a:rPr lang="ru-RU" altLang="ru-RU">
                <a:latin typeface="Calibri" panose="020F0502020204030204" pitchFamily="34" charset="0"/>
              </a:rPr>
              <a:t>Красный – мужество, отвага… </a:t>
            </a:r>
          </a:p>
          <a:p>
            <a:pPr eaLnBrk="1" hangingPunct="1"/>
            <a:r>
              <a:rPr lang="ru-RU" altLang="ru-RU">
                <a:latin typeface="Calibri" panose="020F0502020204030204" pitchFamily="34" charset="0"/>
              </a:rPr>
              <a:t>Вот цвета родного флага!</a:t>
            </a:r>
          </a:p>
        </p:txBody>
      </p:sp>
      <p:pic>
        <p:nvPicPr>
          <p:cNvPr id="2050" name="Picture 2" descr="E:\Documents and Settings\Администратор\Рабочий стол\фото для презентации\Изображение 053.jpg">
            <a:extLst>
              <a:ext uri="{FF2B5EF4-FFF2-40B4-BE49-F238E27FC236}">
                <a16:creationId xmlns:a16="http://schemas.microsoft.com/office/drawing/2014/main" id="{A55BE566-919B-4F1C-BDEC-BE8A8FFDC1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14282" y="1084150"/>
            <a:ext cx="3000396" cy="22240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1" name="Picture 3" descr="E:\Documents and Settings\Администратор\Рабочий стол\фото для презентации\IMG_3952.jpg">
            <a:extLst>
              <a:ext uri="{FF2B5EF4-FFF2-40B4-BE49-F238E27FC236}">
                <a16:creationId xmlns:a16="http://schemas.microsoft.com/office/drawing/2014/main" id="{4522049D-31D9-41A8-9D3B-D5F776928B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714348" y="4143380"/>
            <a:ext cx="2786081" cy="24288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2" name="Picture 4" descr="E:\Documents and Settings\Администратор\Рабочий стол\фото для презентации\IMG_20180118_102050.jpg">
            <a:extLst>
              <a:ext uri="{FF2B5EF4-FFF2-40B4-BE49-F238E27FC236}">
                <a16:creationId xmlns:a16="http://schemas.microsoft.com/office/drawing/2014/main" id="{7E9D5554-1364-4B76-8FC0-1ED2541940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6000760" y="1285860"/>
            <a:ext cx="2973373" cy="25997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3" name="Picture 5" descr="E:\Documents and Settings\Администратор\Рабочий стол\фото для презентации\IMG_20180117_100612_HHT.jpg">
            <a:extLst>
              <a:ext uri="{FF2B5EF4-FFF2-40B4-BE49-F238E27FC236}">
                <a16:creationId xmlns:a16="http://schemas.microsoft.com/office/drawing/2014/main" id="{FE50A2B3-E89A-4112-828A-20C798CDC9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4201146" y="4500570"/>
            <a:ext cx="2013927" cy="21256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276" name="Рисунок 11" descr="IMG-b69be683c6ce06a370916ab452410db1-V.jpg">
            <a:extLst>
              <a:ext uri="{FF2B5EF4-FFF2-40B4-BE49-F238E27FC236}">
                <a16:creationId xmlns:a16="http://schemas.microsoft.com/office/drawing/2014/main" id="{BDB4B08B-A200-4E21-9F0B-F71B01382D6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4643438"/>
            <a:ext cx="2286000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svpk.at.ua/8.0.png">
            <a:extLst>
              <a:ext uri="{FF2B5EF4-FFF2-40B4-BE49-F238E27FC236}">
                <a16:creationId xmlns:a16="http://schemas.microsoft.com/office/drawing/2014/main" id="{BE012F65-41A5-4AE1-9C7C-737BEE7106F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82100" cy="6858000"/>
          </a:xfrm>
        </p:spPr>
      </p:pic>
      <p:sp>
        <p:nvSpPr>
          <p:cNvPr id="12291" name="Заголовок 1">
            <a:extLst>
              <a:ext uri="{FF2B5EF4-FFF2-40B4-BE49-F238E27FC236}">
                <a16:creationId xmlns:a16="http://schemas.microsoft.com/office/drawing/2014/main" id="{51EA60BB-149E-453E-B675-E9826B3AA0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796925"/>
          </a:xfrm>
        </p:spPr>
        <p:txBody>
          <a:bodyPr/>
          <a:lstStyle/>
          <a:p>
            <a:pPr eaLnBrk="1" hangingPunct="1"/>
            <a:r>
              <a:rPr lang="ru-RU" altLang="ru-RU" sz="2800">
                <a:solidFill>
                  <a:srgbClr val="C00000"/>
                </a:solidFill>
              </a:rPr>
              <a:t>Народные промыслы родного края</a:t>
            </a:r>
          </a:p>
        </p:txBody>
      </p:sp>
      <p:pic>
        <p:nvPicPr>
          <p:cNvPr id="7170" name="Picture 2" descr="E:\Documents and Settings\Администратор\Рабочий стол\хохлома.jpg">
            <a:extLst>
              <a:ext uri="{FF2B5EF4-FFF2-40B4-BE49-F238E27FC236}">
                <a16:creationId xmlns:a16="http://schemas.microsoft.com/office/drawing/2014/main" id="{31A8A619-8EDE-473A-BBA8-3511436CA2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928662" y="785794"/>
            <a:ext cx="2184214" cy="27129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172" name="Picture 4" descr="E:\Documents and Settings\Администратор\Рабочий стол\куклы.jpg">
            <a:extLst>
              <a:ext uri="{FF2B5EF4-FFF2-40B4-BE49-F238E27FC236}">
                <a16:creationId xmlns:a16="http://schemas.microsoft.com/office/drawing/2014/main" id="{4FFECE51-DCA4-4480-8B90-215BAD07D1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67210" y="3571876"/>
            <a:ext cx="3762508" cy="28215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173" name="Picture 5" descr="E:\Documents and Settings\Администратор\Рабочий стол\лозопл.jpg">
            <a:extLst>
              <a:ext uri="{FF2B5EF4-FFF2-40B4-BE49-F238E27FC236}">
                <a16:creationId xmlns:a16="http://schemas.microsoft.com/office/drawing/2014/main" id="{DC4E4E4F-954C-439D-B63D-E1CE03212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3832057"/>
            <a:ext cx="3857652" cy="25733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174" name="Picture 6" descr="E:\Documents and Settings\Администратор\Рабочий стол\городец.jpg">
            <a:extLst>
              <a:ext uri="{FF2B5EF4-FFF2-40B4-BE49-F238E27FC236}">
                <a16:creationId xmlns:a16="http://schemas.microsoft.com/office/drawing/2014/main" id="{C685D55A-7780-4020-90B3-EF3B8A6EBF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91195" y="642919"/>
            <a:ext cx="3248021" cy="24360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175" name="Picture 7" descr="E:\Documents and Settings\Администратор\Рабочий стол\дымка.jpg">
            <a:extLst>
              <a:ext uri="{FF2B5EF4-FFF2-40B4-BE49-F238E27FC236}">
                <a16:creationId xmlns:a16="http://schemas.microsoft.com/office/drawing/2014/main" id="{67CAFA1D-5FE5-4EB6-A500-CFDF67999B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43239" y="2071678"/>
            <a:ext cx="3733263" cy="23548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2" descr="IMG-1cfd73016045b4d4ad0fb16c5330c6a6-V.jpg">
            <a:extLst>
              <a:ext uri="{FF2B5EF4-FFF2-40B4-BE49-F238E27FC236}">
                <a16:creationId xmlns:a16="http://schemas.microsoft.com/office/drawing/2014/main" id="{280D2071-FB68-4776-AAAC-3F05C32482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928688"/>
            <a:ext cx="3929063" cy="267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3">
            <a:extLst>
              <a:ext uri="{FF2B5EF4-FFF2-40B4-BE49-F238E27FC236}">
                <a16:creationId xmlns:a16="http://schemas.microsoft.com/office/drawing/2014/main" id="{B8B0C8FE-D186-4A48-86D7-F1EFD9A696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214313"/>
            <a:ext cx="2286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Calibri" panose="020F0502020204030204" pitchFamily="34" charset="0"/>
              </a:rPr>
              <a:t>«Новогодний Кремль»          Поделка </a:t>
            </a:r>
          </a:p>
        </p:txBody>
      </p:sp>
      <p:pic>
        <p:nvPicPr>
          <p:cNvPr id="13316" name="Рисунок 6" descr="IMG-4bec376aa3d1fedfbe15b8cdc5b5678b-V.jpg">
            <a:extLst>
              <a:ext uri="{FF2B5EF4-FFF2-40B4-BE49-F238E27FC236}">
                <a16:creationId xmlns:a16="http://schemas.microsoft.com/office/drawing/2014/main" id="{999D00EA-F309-440A-85D0-8CFFD6DEAB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1000125"/>
            <a:ext cx="347027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Box 7">
            <a:extLst>
              <a:ext uri="{FF2B5EF4-FFF2-40B4-BE49-F238E27FC236}">
                <a16:creationId xmlns:a16="http://schemas.microsoft.com/office/drawing/2014/main" id="{D689CCD4-92C8-471F-8EB8-9CE13CF2E0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6375" y="357188"/>
            <a:ext cx="27146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Calibri" panose="020F0502020204030204" pitchFamily="34" charset="0"/>
              </a:rPr>
              <a:t>       Изучаем карту Нижегородской области</a:t>
            </a:r>
          </a:p>
        </p:txBody>
      </p:sp>
      <p:pic>
        <p:nvPicPr>
          <p:cNvPr id="13318" name="Рисунок 8" descr="IMG-1d3900b85a8fb283a6a25c3d5768d00c-V.jpg">
            <a:extLst>
              <a:ext uri="{FF2B5EF4-FFF2-40B4-BE49-F238E27FC236}">
                <a16:creationId xmlns:a16="http://schemas.microsoft.com/office/drawing/2014/main" id="{441186A4-05B7-4ED6-A3A6-14D188CDC3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857625"/>
            <a:ext cx="4000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TextBox 9">
            <a:extLst>
              <a:ext uri="{FF2B5EF4-FFF2-40B4-BE49-F238E27FC236}">
                <a16:creationId xmlns:a16="http://schemas.microsoft.com/office/drawing/2014/main" id="{84E6EFD7-5373-40F8-9941-56D3C8707A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3786188"/>
            <a:ext cx="23574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Calibri" panose="020F0502020204030204" pitchFamily="34" charset="0"/>
              </a:rPr>
              <a:t>Знакомство с национальными костюмами</a:t>
            </a:r>
          </a:p>
        </p:txBody>
      </p:sp>
      <p:pic>
        <p:nvPicPr>
          <p:cNvPr id="13320" name="Рисунок 10" descr="IMG-daddb91af5c13e1be7810bcc5e3f6d70-V.jpg">
            <a:extLst>
              <a:ext uri="{FF2B5EF4-FFF2-40B4-BE49-F238E27FC236}">
                <a16:creationId xmlns:a16="http://schemas.microsoft.com/office/drawing/2014/main" id="{E903693C-D7F5-4D20-8D2E-301C794C7D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3929063"/>
            <a:ext cx="3500437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TextBox 11">
            <a:extLst>
              <a:ext uri="{FF2B5EF4-FFF2-40B4-BE49-F238E27FC236}">
                <a16:creationId xmlns:a16="http://schemas.microsoft.com/office/drawing/2014/main" id="{6800E1FA-14F0-45D9-BCE6-FA3DF122D58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5541963" y="4071938"/>
            <a:ext cx="2673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Calibri" panose="020F0502020204030204" pitchFamily="34" charset="0"/>
              </a:rPr>
              <a:t>Оформление веранды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3">
            <a:extLst>
              <a:ext uri="{FF2B5EF4-FFF2-40B4-BE49-F238E27FC236}">
                <a16:creationId xmlns:a16="http://schemas.microsoft.com/office/drawing/2014/main" id="{0B4FB5BC-A206-4C1A-A7BB-F754732585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8813" y="571500"/>
            <a:ext cx="5286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Calibri" panose="020F0502020204030204" pitchFamily="34" charset="0"/>
              </a:rPr>
              <a:t>                      Выставка рисунков  «Наш край» </a:t>
            </a:r>
          </a:p>
        </p:txBody>
      </p:sp>
      <p:pic>
        <p:nvPicPr>
          <p:cNvPr id="14339" name="Рисунок 5" descr="IMG-7ad5857f29678d928c49caa5bb53714e-V.jpg">
            <a:extLst>
              <a:ext uri="{FF2B5EF4-FFF2-40B4-BE49-F238E27FC236}">
                <a16:creationId xmlns:a16="http://schemas.microsoft.com/office/drawing/2014/main" id="{050A9645-1D7B-43D8-BC00-792EDAC4F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143000"/>
            <a:ext cx="3827462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Рисунок 6" descr="IMG-9d5cdcb71fbe6ba46f11821af65a0807-V.jpg">
            <a:extLst>
              <a:ext uri="{FF2B5EF4-FFF2-40B4-BE49-F238E27FC236}">
                <a16:creationId xmlns:a16="http://schemas.microsoft.com/office/drawing/2014/main" id="{C3E45205-AC22-4A62-9873-4DA1A49198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1143000"/>
            <a:ext cx="3357563" cy="221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Рисунок 7" descr="IMG-84aa01337535b0454ec855354e9793c3-V.jpg">
            <a:extLst>
              <a:ext uri="{FF2B5EF4-FFF2-40B4-BE49-F238E27FC236}">
                <a16:creationId xmlns:a16="http://schemas.microsoft.com/office/drawing/2014/main" id="{B540CA3B-1314-4671-A4CC-F21C75AE0B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500563"/>
            <a:ext cx="3786188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Рисунок 8" descr="IMG-8367ddb60ee5c603dae73b8512b9a3c3-V.jpg">
            <a:extLst>
              <a:ext uri="{FF2B5EF4-FFF2-40B4-BE49-F238E27FC236}">
                <a16:creationId xmlns:a16="http://schemas.microsoft.com/office/drawing/2014/main" id="{BDC97386-16FC-4B09-956B-5D54D0E10F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4572000"/>
            <a:ext cx="3357562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1" descr="IMG-2623e7cf8eadbcf481403ecdc20859ac-V.jpg">
            <a:extLst>
              <a:ext uri="{FF2B5EF4-FFF2-40B4-BE49-F238E27FC236}">
                <a16:creationId xmlns:a16="http://schemas.microsoft.com/office/drawing/2014/main" id="{A412FD2C-A1FD-4421-89C6-8D16C8D7ED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2428875"/>
            <a:ext cx="371475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2">
            <a:extLst>
              <a:ext uri="{FF2B5EF4-FFF2-40B4-BE49-F238E27FC236}">
                <a16:creationId xmlns:a16="http://schemas.microsoft.com/office/drawing/2014/main" id="{D59C46C9-4698-46C0-B88D-3664C7752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813" y="1714500"/>
            <a:ext cx="32146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Calibri" panose="020F0502020204030204" pitchFamily="34" charset="0"/>
              </a:rPr>
              <a:t>Участие  в конкурсе  чтецов      «Край родной».</a:t>
            </a:r>
          </a:p>
        </p:txBody>
      </p:sp>
      <p:sp>
        <p:nvSpPr>
          <p:cNvPr id="15364" name="TextBox 4">
            <a:extLst>
              <a:ext uri="{FF2B5EF4-FFF2-40B4-BE49-F238E27FC236}">
                <a16:creationId xmlns:a16="http://schemas.microsoft.com/office/drawing/2014/main" id="{F1D5ABE8-7AB5-4987-8953-F1F37D44EC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0" y="1428750"/>
            <a:ext cx="32146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Calibri" panose="020F0502020204030204" pitchFamily="34" charset="0"/>
              </a:rPr>
              <a:t>Создание фотоальбома «Мой город»</a:t>
            </a:r>
          </a:p>
        </p:txBody>
      </p:sp>
      <p:pic>
        <p:nvPicPr>
          <p:cNvPr id="15365" name="Рисунок 5" descr="IMG-ae13e29a48c8d5a1790b282374cbae39-V.jpg">
            <a:extLst>
              <a:ext uri="{FF2B5EF4-FFF2-40B4-BE49-F238E27FC236}">
                <a16:creationId xmlns:a16="http://schemas.microsoft.com/office/drawing/2014/main" id="{AE0788A5-1DD0-4442-AED3-1A3EC186AF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2071688"/>
            <a:ext cx="3214688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Рисунок 6" descr="IMG-5d75bd774022b0d145272687c681b1f3-V.jpg">
            <a:extLst>
              <a:ext uri="{FF2B5EF4-FFF2-40B4-BE49-F238E27FC236}">
                <a16:creationId xmlns:a16="http://schemas.microsoft.com/office/drawing/2014/main" id="{36964604-6C30-4DE0-BC75-47D1530378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4286250"/>
            <a:ext cx="3184525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dd7e0cd96a5261239b77a1ee67685ba6-V.jpg">
            <a:extLst>
              <a:ext uri="{FF2B5EF4-FFF2-40B4-BE49-F238E27FC236}">
                <a16:creationId xmlns:a16="http://schemas.microsoft.com/office/drawing/2014/main" id="{AD310A74-A74C-4573-9714-1C39D31F6BB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714356"/>
            <a:ext cx="2428876" cy="2500330"/>
          </a:xfrm>
          <a:prstGeom prst="ellipse">
            <a:avLst/>
          </a:prstGeom>
        </p:spPr>
      </p:pic>
      <p:pic>
        <p:nvPicPr>
          <p:cNvPr id="3" name="Рисунок 2" descr="IMG-14fbdec30b27c495e3a969f61fbf357a-V.jpg">
            <a:extLst>
              <a:ext uri="{FF2B5EF4-FFF2-40B4-BE49-F238E27FC236}">
                <a16:creationId xmlns:a16="http://schemas.microsoft.com/office/drawing/2014/main" id="{EE2354DE-FA39-439F-9FAC-99A0338D5007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3571876"/>
            <a:ext cx="2714644" cy="2571768"/>
          </a:xfrm>
          <a:prstGeom prst="ellipse">
            <a:avLst/>
          </a:prstGeom>
        </p:spPr>
      </p:pic>
      <p:pic>
        <p:nvPicPr>
          <p:cNvPr id="6" name="Рисунок 5" descr="IMG-50d0231e8e01bc509be45106493bffe6-V.jpg">
            <a:extLst>
              <a:ext uri="{FF2B5EF4-FFF2-40B4-BE49-F238E27FC236}">
                <a16:creationId xmlns:a16="http://schemas.microsoft.com/office/drawing/2014/main" id="{F60318B8-85D7-4B80-B39F-93C71C47337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43240" y="714356"/>
            <a:ext cx="2500330" cy="2571768"/>
          </a:xfrm>
          <a:prstGeom prst="ellipse">
            <a:avLst/>
          </a:prstGeom>
        </p:spPr>
      </p:pic>
      <p:pic>
        <p:nvPicPr>
          <p:cNvPr id="8" name="Рисунок 7" descr="IMG-b1c80d567a4d608d197fd177cabbdcc1-V.jpg">
            <a:extLst>
              <a:ext uri="{FF2B5EF4-FFF2-40B4-BE49-F238E27FC236}">
                <a16:creationId xmlns:a16="http://schemas.microsoft.com/office/drawing/2014/main" id="{3994C775-1B50-4B2E-A9CE-7E891249FD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9322" y="642918"/>
            <a:ext cx="3000396" cy="2476478"/>
          </a:xfrm>
          <a:prstGeom prst="ellipse">
            <a:avLst/>
          </a:prstGeom>
        </p:spPr>
      </p:pic>
      <p:pic>
        <p:nvPicPr>
          <p:cNvPr id="9" name="Рисунок 8" descr="IMG-0262ea652d4608df108a0efbdb69f212-V.jpg">
            <a:extLst>
              <a:ext uri="{FF2B5EF4-FFF2-40B4-BE49-F238E27FC236}">
                <a16:creationId xmlns:a16="http://schemas.microsoft.com/office/drawing/2014/main" id="{3DCBADFE-119A-43D6-A37C-F72BB8899903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14678" y="3643314"/>
            <a:ext cx="2714644" cy="2428868"/>
          </a:xfrm>
          <a:prstGeom prst="ellipse">
            <a:avLst/>
          </a:prstGeom>
        </p:spPr>
      </p:pic>
      <p:pic>
        <p:nvPicPr>
          <p:cNvPr id="10" name="Рисунок 9" descr="IMG-cdab321de0ff99226db0966d95fbe86a-V.jpg">
            <a:extLst>
              <a:ext uri="{FF2B5EF4-FFF2-40B4-BE49-F238E27FC236}">
                <a16:creationId xmlns:a16="http://schemas.microsoft.com/office/drawing/2014/main" id="{486782B5-FB6E-4280-896F-D9CAA1F93984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3643314"/>
            <a:ext cx="2786050" cy="2546028"/>
          </a:xfrm>
          <a:prstGeom prst="ellipse">
            <a:avLst/>
          </a:prstGeom>
        </p:spPr>
      </p:pic>
      <p:sp>
        <p:nvSpPr>
          <p:cNvPr id="16392" name="TextBox 10">
            <a:extLst>
              <a:ext uri="{FF2B5EF4-FFF2-40B4-BE49-F238E27FC236}">
                <a16:creationId xmlns:a16="http://schemas.microsoft.com/office/drawing/2014/main" id="{5310C113-B32D-45E9-A853-D3284A302B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1750" y="285750"/>
            <a:ext cx="39290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/>
              <a:t>Взаимодействие с семьей  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0dc7e9f09dd3c495ae3353a670a4713a-V.jpg">
            <a:extLst>
              <a:ext uri="{FF2B5EF4-FFF2-40B4-BE49-F238E27FC236}">
                <a16:creationId xmlns:a16="http://schemas.microsoft.com/office/drawing/2014/main" id="{5C2EF8C1-23EF-41CB-B8D6-90EF407E533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85728"/>
            <a:ext cx="2714612" cy="2500330"/>
          </a:xfrm>
          <a:prstGeom prst="ellipse">
            <a:avLst/>
          </a:prstGeom>
        </p:spPr>
      </p:pic>
      <p:pic>
        <p:nvPicPr>
          <p:cNvPr id="3" name="Рисунок 2" descr="IMG-027bb288a1698f5a44f2f071fe0b5d9d-V.jpg">
            <a:extLst>
              <a:ext uri="{FF2B5EF4-FFF2-40B4-BE49-F238E27FC236}">
                <a16:creationId xmlns:a16="http://schemas.microsoft.com/office/drawing/2014/main" id="{10F05844-1CA8-44E9-9908-00CA2565A2E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1802" y="428604"/>
            <a:ext cx="2643206" cy="2428892"/>
          </a:xfrm>
          <a:prstGeom prst="ellipse">
            <a:avLst/>
          </a:prstGeom>
        </p:spPr>
      </p:pic>
      <p:pic>
        <p:nvPicPr>
          <p:cNvPr id="4" name="Рисунок 3" descr="IMG-71c49fa2f96b1b698e53bb7d077c5951-V.jpg">
            <a:extLst>
              <a:ext uri="{FF2B5EF4-FFF2-40B4-BE49-F238E27FC236}">
                <a16:creationId xmlns:a16="http://schemas.microsoft.com/office/drawing/2014/main" id="{6FBE2480-9CB4-429B-9758-F3ACE7524273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500042"/>
            <a:ext cx="2857520" cy="2285998"/>
          </a:xfrm>
          <a:prstGeom prst="ellipse">
            <a:avLst/>
          </a:prstGeom>
        </p:spPr>
      </p:pic>
      <p:pic>
        <p:nvPicPr>
          <p:cNvPr id="5" name="Рисунок 4" descr="IMG-5dd60ae81be9396ba3ab8c5d5001da99-V.jpg">
            <a:extLst>
              <a:ext uri="{FF2B5EF4-FFF2-40B4-BE49-F238E27FC236}">
                <a16:creationId xmlns:a16="http://schemas.microsoft.com/office/drawing/2014/main" id="{B533AC60-92B4-462A-8167-02693263890F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3357562"/>
            <a:ext cx="2643206" cy="3000396"/>
          </a:xfrm>
          <a:prstGeom prst="ellipse">
            <a:avLst/>
          </a:prstGeom>
        </p:spPr>
      </p:pic>
      <p:pic>
        <p:nvPicPr>
          <p:cNvPr id="6" name="Рисунок 5" descr="IMG-13df0314bb6dde58e7ad84565f6ebe63-V.jpg">
            <a:extLst>
              <a:ext uri="{FF2B5EF4-FFF2-40B4-BE49-F238E27FC236}">
                <a16:creationId xmlns:a16="http://schemas.microsoft.com/office/drawing/2014/main" id="{2A9DC70B-9699-411A-A9B0-54E2F9B84DB3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43241" y="3429000"/>
            <a:ext cx="2857520" cy="2928958"/>
          </a:xfrm>
          <a:prstGeom prst="ellipse">
            <a:avLst/>
          </a:prstGeom>
        </p:spPr>
      </p:pic>
      <p:pic>
        <p:nvPicPr>
          <p:cNvPr id="7" name="Рисунок 6" descr="IMG-81aafb2dff433a35081619701f96c082-V.jpg">
            <a:extLst>
              <a:ext uri="{FF2B5EF4-FFF2-40B4-BE49-F238E27FC236}">
                <a16:creationId xmlns:a16="http://schemas.microsoft.com/office/drawing/2014/main" id="{B47F6425-35D9-4447-9BEC-EA47808EED94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72198" y="3429000"/>
            <a:ext cx="2786082" cy="2857520"/>
          </a:xfrm>
          <a:prstGeom prst="ellipse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svpk.at.ua/8.0.png">
            <a:extLst>
              <a:ext uri="{FF2B5EF4-FFF2-40B4-BE49-F238E27FC236}">
                <a16:creationId xmlns:a16="http://schemas.microsoft.com/office/drawing/2014/main" id="{D4F82D12-F40A-4F8E-8302-68BEF1B2E7B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82100" cy="6858000"/>
          </a:xfrm>
        </p:spPr>
      </p:pic>
      <p:sp>
        <p:nvSpPr>
          <p:cNvPr id="18435" name="Заголовок 1">
            <a:extLst>
              <a:ext uri="{FF2B5EF4-FFF2-40B4-BE49-F238E27FC236}">
                <a16:creationId xmlns:a16="http://schemas.microsoft.com/office/drawing/2014/main" id="{5080E960-1ABA-48FF-8B9C-EB7605FA5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hangingPunct="1"/>
            <a:r>
              <a:rPr lang="ru-RU" altLang="ru-RU" sz="2800">
                <a:solidFill>
                  <a:srgbClr val="C00000"/>
                </a:solidFill>
              </a:rPr>
              <a:t>Родина моя РОССИЯ!!!</a:t>
            </a:r>
          </a:p>
        </p:txBody>
      </p:sp>
      <p:pic>
        <p:nvPicPr>
          <p:cNvPr id="5122" name="Picture 2" descr="E:\Documents and Settings\Администратор\Рабочий стол\москва.jpg">
            <a:extLst>
              <a:ext uri="{FF2B5EF4-FFF2-40B4-BE49-F238E27FC236}">
                <a16:creationId xmlns:a16="http://schemas.microsoft.com/office/drawing/2014/main" id="{9BD3EC32-F5C5-45C2-B6B6-0B48F58A05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 rot="-5400000">
            <a:off x="464316" y="1178703"/>
            <a:ext cx="4286280" cy="40719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123" name="Picture 3" descr="E:\Documents and Settings\Администратор\Рабочий стол\москва2.jpeg">
            <a:extLst>
              <a:ext uri="{FF2B5EF4-FFF2-40B4-BE49-F238E27FC236}">
                <a16:creationId xmlns:a16="http://schemas.microsoft.com/office/drawing/2014/main" id="{09A5CB35-2F0B-4014-B552-AD381EEA0A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1142984"/>
            <a:ext cx="3861513" cy="25717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124" name="Picture 4" descr="E:\Documents and Settings\Администратор\Рабочий стол\москва 1.jpg">
            <a:extLst>
              <a:ext uri="{FF2B5EF4-FFF2-40B4-BE49-F238E27FC236}">
                <a16:creationId xmlns:a16="http://schemas.microsoft.com/office/drawing/2014/main" id="{D66657A2-5993-4F6E-9D24-0990D9DFC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4000504"/>
            <a:ext cx="3386655" cy="25399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svpk.at.ua/8.0.png">
            <a:extLst>
              <a:ext uri="{FF2B5EF4-FFF2-40B4-BE49-F238E27FC236}">
                <a16:creationId xmlns:a16="http://schemas.microsoft.com/office/drawing/2014/main" id="{82C23516-7F66-40FA-B860-ADE0CCC0560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82100" cy="6858000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DE11FD-DA6A-4973-B50B-02932AA15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ru-RU" sz="2800" dirty="0"/>
            </a:br>
            <a:br>
              <a:rPr lang="ru-RU" sz="2800" dirty="0"/>
            </a:br>
            <a:br>
              <a:rPr lang="ru-RU" sz="2800" dirty="0"/>
            </a:br>
            <a:br>
              <a:rPr lang="ru-RU" sz="2800" dirty="0"/>
            </a:br>
            <a:br>
              <a:rPr lang="ru-RU" sz="2800" dirty="0"/>
            </a:br>
            <a:br>
              <a:rPr lang="ru-RU" sz="2800" dirty="0"/>
            </a:br>
            <a:br>
              <a:rPr lang="ru-RU" sz="2800" dirty="0"/>
            </a:br>
            <a:br>
              <a:rPr lang="ru-RU" sz="2800" dirty="0"/>
            </a:br>
            <a:br>
              <a:rPr lang="ru-RU" sz="2800" dirty="0"/>
            </a:br>
            <a:r>
              <a:rPr lang="ru-RU" sz="2800" dirty="0">
                <a:solidFill>
                  <a:srgbClr val="C00000"/>
                </a:solidFill>
              </a:rPr>
              <a:t>« Нравственно- патриотическое воспитание дошкольников» </a:t>
            </a:r>
            <a:br>
              <a:rPr lang="ru-RU" sz="2800" dirty="0"/>
            </a:br>
            <a:r>
              <a:rPr lang="ru-RU" sz="2800" dirty="0"/>
              <a:t>Хочется верить, что проводимая работа по нравственно-патриотическому воспитанию дошкольников будет фундаментом для воспитания будущего поколения, обладающего духовно-нравственными ценностями, гражданско-патриотическими чувствами, уважающими культурное, историческое прошлое и настоящее России.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s019.radikal.ru/i635/1505/23/b11a31fea45c.jpg">
            <a:extLst>
              <a:ext uri="{FF2B5EF4-FFF2-40B4-BE49-F238E27FC236}">
                <a16:creationId xmlns:a16="http://schemas.microsoft.com/office/drawing/2014/main" id="{AEE20196-EFC7-489E-9244-0A88DCB11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4DCCF0-35D6-4768-BA21-DDA1070842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375" y="2214563"/>
            <a:ext cx="6300788" cy="15827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i="1" dirty="0">
                <a:solidFill>
                  <a:srgbClr val="C00000"/>
                </a:solidFill>
                <a:latin typeface="Bookman Old Style" pitchFamily="18" charset="0"/>
              </a:rPr>
              <a:t>СПАСИБО </a:t>
            </a:r>
            <a:br>
              <a:rPr lang="ru-RU" sz="5400" i="1" dirty="0">
                <a:solidFill>
                  <a:srgbClr val="C00000"/>
                </a:solidFill>
                <a:latin typeface="Bookman Old Style" pitchFamily="18" charset="0"/>
              </a:rPr>
            </a:br>
            <a:r>
              <a:rPr lang="ru-RU" sz="5400" i="1" dirty="0">
                <a:solidFill>
                  <a:srgbClr val="C00000"/>
                </a:solidFill>
                <a:latin typeface="Bookman Old Style" pitchFamily="18" charset="0"/>
              </a:rPr>
              <a:t>ЗА ВНИМАНИЕ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348</TotalTime>
  <Words>649</Words>
  <Application>Microsoft Office PowerPoint</Application>
  <PresentationFormat>Экран (4:3)</PresentationFormat>
  <Paragraphs>35</Paragraphs>
  <Slides>19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Bookman Old Style</vt:lpstr>
      <vt:lpstr>Тема Office</vt:lpstr>
      <vt:lpstr>Презентация PowerPoint</vt:lpstr>
      <vt:lpstr>  «Любовь к родному краю, родной культуре, родной речи начинается с малого – с любви к своей семье, к своему жилищу, к своему детскому саду. Постепенно расширяясь, эта любовь переходит в любовь к Родине, её истории, прошлому и настоящему, ко всему человечеству»                                                                              Д.С.Лихачёв </vt:lpstr>
      <vt:lpstr>Презентация PowerPoint</vt:lpstr>
      <vt:lpstr>«Нравственно-патриотическое воспитание дошкольников» </vt:lpstr>
      <vt:lpstr>Презентация PowerPoint</vt:lpstr>
      <vt:lpstr>Презентация PowerPoint</vt:lpstr>
      <vt:lpstr>Презентация PowerPoint</vt:lpstr>
      <vt:lpstr>Презентация PowerPoint</vt:lpstr>
      <vt:lpstr>МОЯ СЕМЬЯ КАК ЧАСТЬ РОССИИ</vt:lpstr>
      <vt:lpstr>Макет– «Русская изба»</vt:lpstr>
      <vt:lpstr>Народные промыслы родного края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Родина моя РОССИЯ!!!</vt:lpstr>
      <vt:lpstr>         « Нравственно- патриотическое воспитание дошкольников»  Хочется верить, что проводимая работа по нравственно-патриотическому воспитанию дошкольников будет фундаментом для воспитания будущего поколения, обладающего духовно-нравственными ценностями, гражданско-патриотическими чувствами, уважающими культурное, историческое прошлое и настоящее России.</vt:lpstr>
      <vt:lpstr>СПАСИБО 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NEO</cp:lastModifiedBy>
  <cp:revision>42</cp:revision>
  <dcterms:modified xsi:type="dcterms:W3CDTF">2025-09-26T05:39:33Z</dcterms:modified>
</cp:coreProperties>
</file>