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6" r:id="rId3"/>
    <p:sldId id="257" r:id="rId4"/>
    <p:sldId id="295" r:id="rId5"/>
    <p:sldId id="276" r:id="rId6"/>
    <p:sldId id="258" r:id="rId7"/>
    <p:sldId id="259" r:id="rId8"/>
    <p:sldId id="260" r:id="rId9"/>
    <p:sldId id="261" r:id="rId10"/>
    <p:sldId id="262" r:id="rId11"/>
    <p:sldId id="277" r:id="rId12"/>
    <p:sldId id="264" r:id="rId13"/>
    <p:sldId id="273" r:id="rId14"/>
    <p:sldId id="278" r:id="rId15"/>
    <p:sldId id="279" r:id="rId16"/>
    <p:sldId id="280" r:id="rId17"/>
    <p:sldId id="281" r:id="rId18"/>
    <p:sldId id="282" r:id="rId19"/>
    <p:sldId id="292" r:id="rId20"/>
    <p:sldId id="265" r:id="rId21"/>
    <p:sldId id="293" r:id="rId22"/>
    <p:sldId id="284" r:id="rId23"/>
    <p:sldId id="267" r:id="rId24"/>
    <p:sldId id="287" r:id="rId25"/>
    <p:sldId id="289" r:id="rId26"/>
    <p:sldId id="288" r:id="rId27"/>
    <p:sldId id="274" r:id="rId28"/>
  </p:sldIdLst>
  <p:sldSz cx="9144000" cy="6858000" type="screen4x3"/>
  <p:notesSz cx="6858000" cy="99456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89070" autoAdjust="0"/>
  </p:normalViewPr>
  <p:slideViewPr>
    <p:cSldViewPr>
      <p:cViewPr varScale="1">
        <p:scale>
          <a:sx n="99" d="100"/>
          <a:sy n="99" d="100"/>
        </p:scale>
        <p:origin x="82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609600"/>
            <a:ext cx="6629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819400"/>
            <a:ext cx="8305800" cy="2514600"/>
          </a:xfrm>
        </p:spPr>
        <p:txBody>
          <a:bodyPr/>
          <a:lstStyle>
            <a:lvl1pPr marL="0" indent="0"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pic>
        <p:nvPicPr>
          <p:cNvPr id="2057" name="Picture 9" descr="Z:\newtek\_backgrounds_1.02\Ryan\PP Template 4\apple_rotatin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685800"/>
            <a:ext cx="1524000" cy="1143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838200"/>
            <a:ext cx="194310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838200"/>
            <a:ext cx="567690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838200"/>
            <a:ext cx="716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0"/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5.xml"/><Relationship Id="rId7" Type="http://schemas.openxmlformats.org/officeDocument/2006/relationships/slide" Target="slide1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slide" Target="slide10.xml"/><Relationship Id="rId10" Type="http://schemas.openxmlformats.org/officeDocument/2006/relationships/slide" Target="slide26.xml"/><Relationship Id="rId4" Type="http://schemas.openxmlformats.org/officeDocument/2006/relationships/slide" Target="slide9.xml"/><Relationship Id="rId9" Type="http://schemas.openxmlformats.org/officeDocument/2006/relationships/slide" Target="slide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846640" cy="1143000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1"/>
                </a:solidFill>
              </a:rPr>
              <a:t>Песенка английских студентов</a:t>
            </a:r>
            <a:endParaRPr lang="ru-RU" sz="4000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ru-RU" sz="2400" i="1" dirty="0"/>
              <a:t>Чем больше учишься, тем больше знаешь.</a:t>
            </a:r>
            <a:br>
              <a:rPr lang="ru-RU" sz="2400" i="1" dirty="0"/>
            </a:br>
            <a:r>
              <a:rPr lang="ru-RU" sz="2400" i="1" dirty="0"/>
              <a:t>Чем больше знаешь, тем больше забываешь...</a:t>
            </a:r>
            <a:br>
              <a:rPr lang="ru-RU" sz="2400" i="1" dirty="0"/>
            </a:br>
            <a:r>
              <a:rPr lang="ru-RU" sz="2400" i="1" dirty="0"/>
              <a:t>Чем больше забываешь, тем меньше знаешь...</a:t>
            </a:r>
            <a:br>
              <a:rPr lang="ru-RU" sz="2400" i="1" dirty="0"/>
            </a:br>
            <a:r>
              <a:rPr lang="ru-RU" sz="2400" i="1" dirty="0"/>
              <a:t>Чем меньше знаешь, тем меньше забываешь.</a:t>
            </a:r>
            <a:br>
              <a:rPr lang="ru-RU" sz="2400" i="1" dirty="0"/>
            </a:br>
            <a:r>
              <a:rPr lang="ru-RU" sz="2400" i="1" dirty="0"/>
              <a:t>Но чем меньше забываешь, тем больше знаешь.</a:t>
            </a:r>
            <a:br>
              <a:rPr lang="ru-RU" sz="2400" i="1" dirty="0"/>
            </a:br>
            <a:r>
              <a:rPr lang="ru-RU" sz="2400" i="1" dirty="0"/>
              <a:t>Так для чего учиться?</a:t>
            </a:r>
            <a:endParaRPr lang="ru-RU" sz="2400" dirty="0"/>
          </a:p>
          <a:p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579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57224" y="2819400"/>
            <a:ext cx="8786874" cy="2514600"/>
          </a:xfrm>
        </p:spPr>
        <p:txBody>
          <a:bodyPr/>
          <a:lstStyle/>
          <a:p>
            <a:pPr>
              <a:buNone/>
            </a:pPr>
            <a:r>
              <a:rPr lang="ru-RU" sz="6600" dirty="0">
                <a:latin typeface="+mj-lt"/>
                <a:ea typeface="+mj-ea"/>
                <a:cs typeface="+mj-cs"/>
              </a:rPr>
              <a:t>Математические софизмы</a:t>
            </a:r>
            <a:endParaRPr lang="en-US" sz="6600" dirty="0">
              <a:latin typeface="+mj-lt"/>
              <a:ea typeface="+mj-ea"/>
              <a:cs typeface="+mj-cs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838200"/>
            <a:ext cx="7021016" cy="1143000"/>
          </a:xfrm>
        </p:spPr>
        <p:txBody>
          <a:bodyPr/>
          <a:lstStyle/>
          <a:p>
            <a:pPr algn="l"/>
            <a:r>
              <a:rPr lang="ru-RU" sz="3600" dirty="0"/>
              <a:t>Н</a:t>
            </a:r>
            <a:r>
              <a:rPr lang="ru-RU" sz="3600" dirty="0" smtClean="0"/>
              <a:t>авигация</a:t>
            </a:r>
            <a:endParaRPr lang="en-US" sz="3600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hlinkClick r:id="rId2" action="ppaction://hlinksldjump"/>
              </a:rPr>
              <a:t>Понятие софизма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hlinkClick r:id="rId3" action="ppaction://hlinksldjump"/>
              </a:rPr>
              <a:t>Из истории софизмов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hlinkClick r:id="rId4" action="ppaction://hlinksldjump"/>
              </a:rPr>
              <a:t>Типичные ошибки при решении софизмов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hlinkClick r:id="rId5" action="ppaction://hlinksldjump"/>
              </a:rPr>
              <a:t>Формула успешности софизма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hlinkClick r:id="rId6" action="ppaction://hlinksldjump"/>
              </a:rPr>
              <a:t>Классификация софизмов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hlinkClick r:id="rId7" action="ppaction://hlinksldjump"/>
              </a:rPr>
              <a:t>Алгебраические софизмы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hlinkClick r:id="rId8" action="ppaction://hlinksldjump"/>
              </a:rPr>
              <a:t>Геометрические софизмы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hlinkClick r:id="rId9" action="ppaction://hlinksldjump"/>
              </a:rPr>
              <a:t>Софизмы из Древней </a:t>
            </a:r>
            <a:r>
              <a:rPr lang="ru-RU" sz="2400" dirty="0">
                <a:hlinkClick r:id="rId9" action="ppaction://hlinksldjump"/>
              </a:rPr>
              <a:t>Г</a:t>
            </a:r>
            <a:r>
              <a:rPr lang="ru-RU" sz="2400" dirty="0" smtClean="0">
                <a:hlinkClick r:id="rId9" action="ppaction://hlinksldjump"/>
              </a:rPr>
              <a:t>реции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2400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sp>
        <p:nvSpPr>
          <p:cNvPr id="2" name="Управляющая кнопка: в конец 1">
            <a:hlinkClick r:id="rId10" action="ppaction://hlinksldjump" highlightClick="1"/>
          </p:cNvPr>
          <p:cNvSpPr/>
          <p:nvPr/>
        </p:nvSpPr>
        <p:spPr>
          <a:xfrm>
            <a:off x="8028384" y="5805312"/>
            <a:ext cx="648000" cy="432000"/>
          </a:xfrm>
          <a:prstGeom prst="actionButtonEnd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838200"/>
            <a:ext cx="7021016" cy="1143000"/>
          </a:xfrm>
        </p:spPr>
        <p:txBody>
          <a:bodyPr/>
          <a:lstStyle/>
          <a:p>
            <a:pPr algn="l"/>
            <a:r>
              <a:rPr lang="ru-RU" sz="3600" dirty="0" smtClean="0"/>
              <a:t>ПОНЯТИЕ СОФИЗМА</a:t>
            </a:r>
            <a:endParaRPr lang="en-US" sz="3600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ru-RU" sz="2400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Софизм</a:t>
            </a:r>
            <a:r>
              <a:rPr lang="ru-RU" sz="2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- (от греческого </a:t>
            </a:r>
            <a:r>
              <a:rPr lang="en-US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sophisma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– уловка, ухищрение, выдумка, головоломка), </a:t>
            </a:r>
            <a:r>
              <a:rPr lang="ru-RU" sz="2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умышленно ложное умозаключение, которое имеет видимость правильного. </a:t>
            </a:r>
            <a:endParaRPr lang="en-US" sz="2400" dirty="0"/>
          </a:p>
        </p:txBody>
      </p:sp>
      <p:pic>
        <p:nvPicPr>
          <p:cNvPr id="5" name="Picture 8" descr="j024078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057" y="3933056"/>
            <a:ext cx="2519363" cy="187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в начало 5">
            <a:hlinkClick r:id="rId3" action="ppaction://hlinksldjump" highlightClick="1"/>
          </p:cNvPr>
          <p:cNvSpPr/>
          <p:nvPr/>
        </p:nvSpPr>
        <p:spPr>
          <a:xfrm>
            <a:off x="8028384" y="5797269"/>
            <a:ext cx="648072" cy="432048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183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8200"/>
            <a:ext cx="7165032" cy="1143000"/>
          </a:xfrm>
        </p:spPr>
        <p:txBody>
          <a:bodyPr/>
          <a:lstStyle/>
          <a:p>
            <a:pPr algn="l"/>
            <a:r>
              <a:rPr lang="ru-RU" sz="3600" dirty="0" smtClean="0"/>
              <a:t>ИЗ ИСТОРИИ СОФИЗМОВ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ru-RU" sz="2400" dirty="0" smtClean="0"/>
              <a:t>Правильно </a:t>
            </a:r>
            <a:r>
              <a:rPr lang="ru-RU" sz="2400" dirty="0"/>
              <a:t>понятая ошибка – это путь к </a:t>
            </a:r>
            <a:r>
              <a:rPr lang="ru-RU" sz="2400" dirty="0" smtClean="0"/>
              <a:t>открытию.</a:t>
            </a:r>
            <a:endParaRPr lang="ru-RU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ru-RU" sz="2000" dirty="0" smtClean="0"/>
              <a:t>                            И.П</a:t>
            </a:r>
            <a:r>
              <a:rPr lang="ru-RU" sz="2000" dirty="0"/>
              <a:t>. </a:t>
            </a:r>
            <a:r>
              <a:rPr lang="ru-RU" sz="2000" dirty="0" smtClean="0"/>
              <a:t>Павлов</a:t>
            </a:r>
            <a:endParaRPr lang="ru-RU" sz="20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566" y="2348880"/>
            <a:ext cx="3810000" cy="2857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28384" y="5733256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90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dirty="0" smtClean="0"/>
              <a:t>ИЗ ИСТОРИИ СОФИЗМОВ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>
                <a:solidFill>
                  <a:schemeClr val="bg1"/>
                </a:solidFill>
              </a:rPr>
              <a:t>Софистами называли группу древнегреческих философов 4-5 века до н.э., достигших большого искусства в логике. В период падения нравов древнегреческого общества (5 век) появляются так называемые учителя красноречия, которые целью своей деятельности считали и называли приобретение и распространения мудрости, вследствие чего они именовали себя софистами. </a:t>
            </a:r>
            <a:endParaRPr lang="ru-RU" sz="2400" dirty="0"/>
          </a:p>
        </p:txBody>
      </p:sp>
      <p:pic>
        <p:nvPicPr>
          <p:cNvPr id="4" name="Рисунок 3" descr="nabor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7380312" y="4869160"/>
            <a:ext cx="1430860" cy="1410708"/>
          </a:xfrm>
          <a:prstGeom prst="rect">
            <a:avLst/>
          </a:prstGeom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dirty="0" smtClean="0"/>
              <a:t>ИЗ ИСТОРИИ СОФИЗМОВ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4750296" cy="3603848"/>
          </a:xfrm>
        </p:spPr>
        <p:txBody>
          <a:bodyPr/>
          <a:lstStyle/>
          <a:p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Наиболее известна деятельность старших софистов, к которым относят Протагора из 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Абдеры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Горгия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из 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Леонтип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Гиппия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из Элиды и 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Продика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из 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Кеоса</a:t>
            </a:r>
            <a:r>
              <a:rPr lang="ru-RU" sz="2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. </a:t>
            </a:r>
            <a:endParaRPr lang="ru-RU" sz="2400" dirty="0" smtClean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endParaRPr lang="ru-RU" sz="2400" dirty="0"/>
          </a:p>
        </p:txBody>
      </p:sp>
      <p:pic>
        <p:nvPicPr>
          <p:cNvPr id="4" name="Рисунок 3" descr="1236790399_pic-8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2204864"/>
            <a:ext cx="2608022" cy="31650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dirty="0"/>
              <a:t>И</a:t>
            </a:r>
            <a:r>
              <a:rPr lang="ru-RU" sz="3600" dirty="0" smtClean="0"/>
              <a:t>З ИСТОРИИ СОФИЗМОВ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2057400"/>
            <a:ext cx="4966320" cy="4114800"/>
          </a:xfrm>
        </p:spPr>
        <p:txBody>
          <a:bodyPr/>
          <a:lstStyle/>
          <a:p>
            <a:r>
              <a:rPr lang="ru-RU" sz="2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Известнейший ученый и философ Сократ по началу был софистом, активно участвовал в спорах и обсуждениях софистов, но вскоре стал критиковать учение софистов и софистику в целом. </a:t>
            </a:r>
            <a:r>
              <a:rPr lang="ru-RU" sz="20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Философия </a:t>
            </a:r>
            <a:r>
              <a:rPr lang="ru-RU" sz="2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Сократа была основана на том, что мудрость приобретается с общением, в процессе беседы. </a:t>
            </a:r>
            <a:endParaRPr lang="ru-RU" sz="2000" dirty="0"/>
          </a:p>
        </p:txBody>
      </p:sp>
      <p:pic>
        <p:nvPicPr>
          <p:cNvPr id="4" name="Рисунок 3" descr="1204512219-hezslxgXjl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2132552"/>
            <a:ext cx="2610000" cy="3164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Управляющая кнопка: в начало 4">
            <a:hlinkClick r:id="rId3" action="ppaction://hlinksldjump" highlightClick="1"/>
          </p:cNvPr>
          <p:cNvSpPr/>
          <p:nvPr/>
        </p:nvSpPr>
        <p:spPr>
          <a:xfrm>
            <a:off x="8028384" y="5797269"/>
            <a:ext cx="648072" cy="432048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162800" cy="947726"/>
          </a:xfrm>
        </p:spPr>
        <p:txBody>
          <a:bodyPr/>
          <a:lstStyle/>
          <a:p>
            <a:pPr algn="l"/>
            <a:r>
              <a:rPr lang="ru-RU" sz="3600" dirty="0" smtClean="0"/>
              <a:t>ТИПИЧНЫЕ ОШИБКИ ПРИ РЕШЕНИИ СОФИЗМОВ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928802"/>
            <a:ext cx="7772400" cy="4243398"/>
          </a:xfrm>
        </p:spPr>
        <p:txBody>
          <a:bodyPr/>
          <a:lstStyle/>
          <a:p>
            <a:r>
              <a:rPr lang="ru-RU" sz="2400" dirty="0" smtClean="0">
                <a:solidFill>
                  <a:schemeClr val="bg1"/>
                </a:solidFill>
              </a:rPr>
              <a:t>Запрещенные действия;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пренебрежение </a:t>
            </a:r>
            <a:r>
              <a:rPr lang="ru-RU" sz="2400" dirty="0">
                <a:solidFill>
                  <a:schemeClr val="bg1"/>
                </a:solidFill>
              </a:rPr>
              <a:t>условиями </a:t>
            </a:r>
            <a:r>
              <a:rPr lang="ru-RU" sz="2400" dirty="0" smtClean="0">
                <a:solidFill>
                  <a:schemeClr val="bg1"/>
                </a:solidFill>
              </a:rPr>
              <a:t>теорем; </a:t>
            </a:r>
            <a:r>
              <a:rPr lang="ru-RU" sz="2400" dirty="0">
                <a:solidFill>
                  <a:schemeClr val="bg1"/>
                </a:solidFill>
              </a:rPr>
              <a:t>формул и </a:t>
            </a:r>
            <a:r>
              <a:rPr lang="ru-RU" sz="2400" dirty="0" smtClean="0">
                <a:solidFill>
                  <a:schemeClr val="bg1"/>
                </a:solidFill>
              </a:rPr>
              <a:t>правил;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ошибочный </a:t>
            </a:r>
            <a:r>
              <a:rPr lang="ru-RU" sz="2400" dirty="0" smtClean="0">
                <a:solidFill>
                  <a:schemeClr val="bg1"/>
                </a:solidFill>
              </a:rPr>
              <a:t>чертеж;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опора </a:t>
            </a:r>
            <a:r>
              <a:rPr lang="ru-RU" sz="2400" dirty="0">
                <a:solidFill>
                  <a:schemeClr val="bg1"/>
                </a:solidFill>
              </a:rPr>
              <a:t>на </a:t>
            </a:r>
            <a:r>
              <a:rPr lang="ru-RU" sz="2400" dirty="0" smtClean="0">
                <a:solidFill>
                  <a:schemeClr val="bg1"/>
                </a:solidFill>
              </a:rPr>
              <a:t>ошибочные умозаключения</a:t>
            </a:r>
            <a:r>
              <a:rPr lang="ru-RU" sz="2400" dirty="0">
                <a:solidFill>
                  <a:schemeClr val="bg1"/>
                </a:solidFill>
              </a:rPr>
              <a:t>.</a:t>
            </a:r>
            <a:endParaRPr lang="ru-RU" sz="2400" dirty="0"/>
          </a:p>
        </p:txBody>
      </p:sp>
      <p:pic>
        <p:nvPicPr>
          <p:cNvPr id="4" name="Рисунок 3" descr="image00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4005064"/>
            <a:ext cx="2133122" cy="1810552"/>
          </a:xfrm>
          <a:prstGeom prst="rect">
            <a:avLst/>
          </a:prstGeom>
        </p:spPr>
      </p:pic>
      <p:sp>
        <p:nvSpPr>
          <p:cNvPr id="5" name="Управляющая кнопка: в начало 4">
            <a:hlinkClick r:id="rId3" action="ppaction://hlinksldjump" highlightClick="1"/>
          </p:cNvPr>
          <p:cNvSpPr/>
          <p:nvPr/>
        </p:nvSpPr>
        <p:spPr>
          <a:xfrm>
            <a:off x="8028384" y="5797269"/>
            <a:ext cx="648072" cy="432048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162800" cy="947726"/>
          </a:xfrm>
        </p:spPr>
        <p:txBody>
          <a:bodyPr/>
          <a:lstStyle/>
          <a:p>
            <a:pPr algn="l"/>
            <a:r>
              <a:rPr lang="ru-RU" sz="3600" dirty="0" smtClean="0"/>
              <a:t>ФОРМУЛА УСПЕШНОСТИ СОФИЗМА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88840"/>
            <a:ext cx="8352928" cy="4248472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dirty="0">
                <a:solidFill>
                  <a:schemeClr val="bg1"/>
                </a:solidFill>
                <a:latin typeface="+mn-lt"/>
              </a:rPr>
              <a:t>Успешность софизма определяется следующей формулой: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+mn-lt"/>
              </a:rPr>
              <a:t>  a </a:t>
            </a:r>
            <a:r>
              <a:rPr lang="ru-RU" sz="2000" b="1" dirty="0">
                <a:solidFill>
                  <a:schemeClr val="bg1"/>
                </a:solidFill>
                <a:latin typeface="+mn-lt"/>
              </a:rPr>
              <a:t>+ b + c + d + e + f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, 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bg1"/>
                </a:solidFill>
                <a:latin typeface="+mn-lt"/>
              </a:rPr>
              <a:t>     где 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(a + с + е) составляет показатель силы диалектика, </a:t>
            </a:r>
            <a:r>
              <a:rPr lang="ru-RU" sz="2000" dirty="0" smtClean="0">
                <a:solidFill>
                  <a:schemeClr val="bg1"/>
                </a:solidFill>
                <a:latin typeface="+mn-lt"/>
              </a:rPr>
              <a:t>                     (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b + d + f) есть показатель слабости его жертвы. 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bg1"/>
                </a:solidFill>
                <a:latin typeface="+mn-lt"/>
              </a:rPr>
              <a:t>а - отрицательные качества лица (отсутствие развития способности управлять вниманием).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  <a:latin typeface="+mn-lt"/>
              </a:rPr>
              <a:t>b</a:t>
            </a:r>
            <a:r>
              <a:rPr lang="ru-RU" sz="1800" dirty="0">
                <a:solidFill>
                  <a:schemeClr val="bg1"/>
                </a:solidFill>
                <a:latin typeface="+mn-lt"/>
              </a:rPr>
              <a:t> - положительные качества лица (способность активно мыслить</a:t>
            </a:r>
            <a:r>
              <a:rPr lang="ru-RU" sz="1800" dirty="0" smtClean="0">
                <a:solidFill>
                  <a:schemeClr val="bg1"/>
                </a:solidFill>
                <a:latin typeface="+mn-lt"/>
              </a:rPr>
              <a:t>).</a:t>
            </a:r>
            <a:endParaRPr lang="ru-RU" sz="1800" dirty="0">
              <a:solidFill>
                <a:schemeClr val="bg1"/>
              </a:solidFill>
              <a:latin typeface="+mn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bg1"/>
                </a:solidFill>
                <a:latin typeface="+mn-lt"/>
              </a:rPr>
              <a:t>с - аффективный элемент в душе искусного </a:t>
            </a:r>
            <a:r>
              <a:rPr lang="ru-RU" sz="1800" dirty="0" smtClean="0">
                <a:solidFill>
                  <a:schemeClr val="bg1"/>
                </a:solidFill>
                <a:latin typeface="+mn-lt"/>
              </a:rPr>
              <a:t>диалектика.</a:t>
            </a:r>
            <a:endParaRPr lang="ru-RU" sz="1800" dirty="0">
              <a:solidFill>
                <a:schemeClr val="bg1"/>
              </a:solidFill>
              <a:latin typeface="+mn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  <a:latin typeface="+mn-lt"/>
              </a:rPr>
              <a:t>d </a:t>
            </a:r>
            <a:r>
              <a:rPr lang="ru-RU" sz="1800" dirty="0">
                <a:solidFill>
                  <a:schemeClr val="bg1"/>
                </a:solidFill>
                <a:latin typeface="+mn-lt"/>
              </a:rPr>
              <a:t>- качества, которые пробуждаются в душе жертвы софиста и омрачают в ней ясность </a:t>
            </a:r>
            <a:r>
              <a:rPr lang="ru-RU" sz="1800" dirty="0" smtClean="0">
                <a:solidFill>
                  <a:schemeClr val="bg1"/>
                </a:solidFill>
                <a:latin typeface="+mn-lt"/>
              </a:rPr>
              <a:t>мышления.</a:t>
            </a:r>
            <a:endParaRPr lang="ru-RU" sz="1800" dirty="0">
              <a:solidFill>
                <a:schemeClr val="bg1"/>
              </a:solidFill>
              <a:latin typeface="+mn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bg1"/>
                </a:solidFill>
                <a:latin typeface="+mn-lt"/>
              </a:rPr>
              <a:t>е - категоричность тона, не допускающего </a:t>
            </a:r>
            <a:r>
              <a:rPr lang="ru-RU" sz="1800" dirty="0" smtClean="0">
                <a:solidFill>
                  <a:schemeClr val="bg1"/>
                </a:solidFill>
                <a:latin typeface="+mn-lt"/>
              </a:rPr>
              <a:t>возражения, определённая мимика.</a:t>
            </a:r>
            <a:endParaRPr lang="ru-RU" sz="1800" dirty="0">
              <a:solidFill>
                <a:schemeClr val="bg1"/>
              </a:solidFill>
              <a:latin typeface="+mn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bg1"/>
                </a:solidFill>
                <a:latin typeface="+mn-lt"/>
              </a:rPr>
              <a:t>f - пассивность </a:t>
            </a:r>
            <a:r>
              <a:rPr lang="ru-RU" sz="1800" dirty="0" smtClean="0">
                <a:solidFill>
                  <a:schemeClr val="bg1"/>
                </a:solidFill>
                <a:latin typeface="+mn-lt"/>
              </a:rPr>
              <a:t>слушателя.</a:t>
            </a:r>
            <a:endParaRPr lang="ru-RU" sz="1800" dirty="0">
              <a:solidFill>
                <a:schemeClr val="bg1"/>
              </a:solidFill>
              <a:latin typeface="+mn-lt"/>
            </a:endParaRPr>
          </a:p>
          <a:p>
            <a:endParaRPr lang="ru-RU" sz="1600" dirty="0"/>
          </a:p>
        </p:txBody>
      </p:sp>
      <p:pic>
        <p:nvPicPr>
          <p:cNvPr id="5" name="Рисунок 4" descr="j033691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7429520" y="714356"/>
            <a:ext cx="842966" cy="1170786"/>
          </a:xfrm>
          <a:prstGeom prst="rect">
            <a:avLst/>
          </a:prstGeom>
        </p:spPr>
      </p:pic>
      <p:sp>
        <p:nvSpPr>
          <p:cNvPr id="6" name="Управляющая кнопка: в начало 5">
            <a:hlinkClick r:id="rId3" action="ppaction://hlinksldjump" highlightClick="1"/>
          </p:cNvPr>
          <p:cNvSpPr/>
          <p:nvPr/>
        </p:nvSpPr>
        <p:spPr>
          <a:xfrm>
            <a:off x="8028384" y="5797269"/>
            <a:ext cx="648072" cy="432048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162800" cy="947726"/>
          </a:xfrm>
        </p:spPr>
        <p:txBody>
          <a:bodyPr/>
          <a:lstStyle/>
          <a:p>
            <a:r>
              <a:rPr lang="ru-RU" sz="3600" dirty="0" smtClean="0"/>
              <a:t>КЛАССИФИКАЦИЯ СОФИЗМОВ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71678"/>
            <a:ext cx="8352928" cy="4114800"/>
          </a:xfrm>
        </p:spPr>
        <p:txBody>
          <a:bodyPr/>
          <a:lstStyle/>
          <a:p>
            <a:r>
              <a:rPr lang="ru-RU" sz="2000" dirty="0"/>
              <a:t>Алгебраические </a:t>
            </a:r>
            <a:r>
              <a:rPr lang="ru-RU" sz="2000" u="sng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софизмы </a:t>
            </a:r>
            <a:r>
              <a:rPr lang="ru-RU" sz="2000" dirty="0"/>
              <a:t>– ошибки в числовых выражениях и уравнениях, скрытые </a:t>
            </a:r>
            <a:r>
              <a:rPr lang="ru-RU" sz="2000" dirty="0" smtClean="0"/>
              <a:t>намеренно.</a:t>
            </a:r>
            <a:endParaRPr lang="ru-RU" sz="2000" dirty="0"/>
          </a:p>
          <a:p>
            <a:r>
              <a:rPr lang="ru-RU" sz="2000" u="sng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Арифметические софизмы </a:t>
            </a:r>
            <a:r>
              <a:rPr lang="ru-RU" sz="2000" dirty="0"/>
              <a:t>– выражения чисел, имеющие ошибку, незаметную с первого </a:t>
            </a:r>
            <a:r>
              <a:rPr lang="ru-RU" sz="2000" dirty="0" smtClean="0"/>
              <a:t>взгляда.</a:t>
            </a:r>
            <a:endParaRPr lang="ru-RU" sz="2000" dirty="0"/>
          </a:p>
          <a:p>
            <a:r>
              <a:rPr lang="ru-RU" sz="2000" u="sng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Геометрические </a:t>
            </a:r>
            <a:r>
              <a:rPr lang="ru-RU" sz="2000" dirty="0"/>
              <a:t>– умозаключение, заведомо неправильное, которое касается геометрических фигур и действий над ними;</a:t>
            </a:r>
          </a:p>
          <a:p>
            <a:r>
              <a:rPr lang="ru-RU" sz="2000" dirty="0" smtClean="0"/>
              <a:t>Кроме </a:t>
            </a:r>
            <a:r>
              <a:rPr lang="ru-RU" sz="2000" dirty="0"/>
              <a:t>математических, существует множество других видов софизмов: </a:t>
            </a:r>
            <a:r>
              <a:rPr lang="ru-RU" sz="2000" u="sng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исторические, </a:t>
            </a:r>
            <a:r>
              <a:rPr lang="ru-RU" sz="2000" u="sng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терминологические, психологические, </a:t>
            </a:r>
            <a:r>
              <a:rPr lang="ru-RU" sz="2000" u="sng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логические и т.д. </a:t>
            </a:r>
            <a:r>
              <a:rPr lang="ru-RU" sz="2000" dirty="0" smtClean="0"/>
              <a:t>Абсурдность </a:t>
            </a:r>
            <a:r>
              <a:rPr lang="ru-RU" sz="2000" dirty="0"/>
              <a:t>таких рассуждений гораздо проще понять и разоблачить. Некоторые утверждения выглядят несерьезными и наивными, лишенными смысла и цели, недосказанными.</a:t>
            </a:r>
          </a:p>
          <a:p>
            <a:pPr marL="0" indent="0">
              <a:buNone/>
            </a:pPr>
            <a:endParaRPr lang="ru-RU" sz="1600" dirty="0"/>
          </a:p>
        </p:txBody>
      </p:sp>
      <p:sp>
        <p:nvSpPr>
          <p:cNvPr id="5" name="Управляющая кнопка: в начало 4">
            <a:hlinkClick r:id="rId2" action="ppaction://hlinksldjump" highlightClick="1"/>
          </p:cNvPr>
          <p:cNvSpPr/>
          <p:nvPr/>
        </p:nvSpPr>
        <p:spPr>
          <a:xfrm>
            <a:off x="8028384" y="5797269"/>
            <a:ext cx="648072" cy="432048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090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57400"/>
            <a:ext cx="8352928" cy="3531840"/>
          </a:xfrm>
        </p:spPr>
        <p:txBody>
          <a:bodyPr/>
          <a:lstStyle/>
          <a:p>
            <a:r>
              <a:rPr lang="ru-RU" sz="2400" b="1" i="1" u="sng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Все числа равны между </a:t>
            </a:r>
            <a:r>
              <a:rPr lang="ru-RU" sz="2400" b="1" i="1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собой</a:t>
            </a:r>
          </a:p>
          <a:p>
            <a:pPr marL="0" indent="0">
              <a:buNone/>
            </a:pPr>
            <a:endParaRPr lang="ru-RU" sz="2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ru-RU" sz="2400" dirty="0">
                <a:solidFill>
                  <a:schemeClr val="bg1"/>
                </a:solidFill>
              </a:rPr>
              <a:t>Докажем, что </a:t>
            </a:r>
            <a:r>
              <a:rPr lang="ru-RU" sz="2400" dirty="0" smtClean="0">
                <a:solidFill>
                  <a:schemeClr val="bg1"/>
                </a:solidFill>
              </a:rPr>
              <a:t>5=6.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Запишем </a:t>
            </a:r>
            <a:r>
              <a:rPr lang="ru-RU" sz="2400" dirty="0">
                <a:solidFill>
                  <a:schemeClr val="bg1"/>
                </a:solidFill>
              </a:rPr>
              <a:t>равенство: </a:t>
            </a:r>
            <a:r>
              <a:rPr lang="ru-RU" sz="2400" dirty="0" smtClean="0">
                <a:solidFill>
                  <a:schemeClr val="bg1"/>
                </a:solidFill>
              </a:rPr>
              <a:t>35+10-45=42+12-54</a:t>
            </a:r>
            <a:r>
              <a:rPr lang="ru-RU" sz="2400" dirty="0" smtClean="0"/>
              <a:t>.                                           </a:t>
            </a:r>
            <a:r>
              <a:rPr lang="ru-RU" sz="2400" dirty="0" smtClean="0">
                <a:solidFill>
                  <a:schemeClr val="bg1"/>
                </a:solidFill>
              </a:rPr>
              <a:t>Вынесем </a:t>
            </a:r>
            <a:r>
              <a:rPr lang="ru-RU" sz="2400" dirty="0">
                <a:solidFill>
                  <a:schemeClr val="bg1"/>
                </a:solidFill>
              </a:rPr>
              <a:t>за скобку </a:t>
            </a:r>
            <a:r>
              <a:rPr lang="ru-RU" sz="2400" dirty="0" smtClean="0">
                <a:solidFill>
                  <a:schemeClr val="bg1"/>
                </a:solidFill>
              </a:rPr>
              <a:t>общие множители</a:t>
            </a:r>
            <a:r>
              <a:rPr lang="ru-RU" sz="2400" dirty="0">
                <a:solidFill>
                  <a:schemeClr val="bg1"/>
                </a:solidFill>
              </a:rPr>
              <a:t>: </a:t>
            </a:r>
            <a:r>
              <a:rPr lang="ru-RU" sz="2400" dirty="0" smtClean="0">
                <a:solidFill>
                  <a:schemeClr val="bg1"/>
                </a:solidFill>
              </a:rPr>
              <a:t>                                            5</a:t>
            </a:r>
            <a:r>
              <a:rPr lang="ru-RU" sz="2400" dirty="0">
                <a:solidFill>
                  <a:schemeClr val="bg1"/>
                </a:solidFill>
              </a:rPr>
              <a:t>∙(7+2-9)=6∙(7+2-9</a:t>
            </a:r>
            <a:r>
              <a:rPr lang="ru-RU" sz="2400" dirty="0" smtClean="0">
                <a:solidFill>
                  <a:schemeClr val="bg1"/>
                </a:solidFill>
              </a:rPr>
              <a:t>).                                                                            Разделим </a:t>
            </a:r>
            <a:r>
              <a:rPr lang="ru-RU" sz="2400" dirty="0">
                <a:solidFill>
                  <a:schemeClr val="bg1"/>
                </a:solidFill>
              </a:rPr>
              <a:t>обе части этого равенства </a:t>
            </a:r>
            <a:r>
              <a:rPr lang="ru-RU" sz="2400" dirty="0" smtClean="0">
                <a:solidFill>
                  <a:schemeClr val="bg1"/>
                </a:solidFill>
              </a:rPr>
              <a:t>на                                            общий </a:t>
            </a:r>
            <a:r>
              <a:rPr lang="ru-RU" sz="2400" dirty="0">
                <a:solidFill>
                  <a:schemeClr val="bg1"/>
                </a:solidFill>
              </a:rPr>
              <a:t>множитель </a:t>
            </a:r>
            <a:r>
              <a:rPr lang="ru-RU" sz="2400" dirty="0" smtClean="0">
                <a:solidFill>
                  <a:schemeClr val="bg1"/>
                </a:solidFill>
              </a:rPr>
              <a:t>(заключенный в </a:t>
            </a:r>
            <a:r>
              <a:rPr lang="ru-RU" sz="2400" dirty="0">
                <a:solidFill>
                  <a:schemeClr val="bg1"/>
                </a:solidFill>
              </a:rPr>
              <a:t>скобки</a:t>
            </a:r>
            <a:r>
              <a:rPr lang="ru-RU" sz="2400" dirty="0" smtClean="0">
                <a:solidFill>
                  <a:schemeClr val="bg1"/>
                </a:solidFill>
              </a:rPr>
              <a:t>).                                       Получаем 5 = 6. В чем ошибка?</a:t>
            </a:r>
            <a:r>
              <a:rPr lang="ru-RU" sz="24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24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ru-RU" sz="24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Ответ</a:t>
            </a:r>
            <a:r>
              <a:rPr lang="ru-RU" sz="24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: Н</a:t>
            </a:r>
            <a:r>
              <a:rPr lang="ru-RU" sz="24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ельзя делить на 7 + 2 – 9 = 0.</a:t>
            </a:r>
            <a:endParaRPr lang="ru-RU" sz="24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ru-RU" sz="20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ru-RU" sz="20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162800" cy="1233478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Алгебраические софизмы</a:t>
            </a:r>
            <a:endParaRPr lang="ru-RU" dirty="0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8200"/>
            <a:ext cx="7674646" cy="114300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Алгебраические софизмы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57400"/>
            <a:ext cx="8352928" cy="4114800"/>
          </a:xfrm>
        </p:spPr>
        <p:txBody>
          <a:bodyPr/>
          <a:lstStyle/>
          <a:p>
            <a:r>
              <a:rPr lang="ru-RU" sz="2400" b="1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«Дважды два равно пяти»</a:t>
            </a:r>
          </a:p>
          <a:p>
            <a:pPr marL="0" indent="0">
              <a:buNone/>
            </a:pPr>
            <a:endParaRPr lang="ru-RU" sz="24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ru-RU" sz="2400" dirty="0" smtClean="0"/>
              <a:t>Имеем </a:t>
            </a:r>
            <a:r>
              <a:rPr lang="ru-RU" sz="2400" dirty="0"/>
              <a:t>числовое равенство (верное): 4 : 4 = 5 : 5.  </a:t>
            </a:r>
            <a:r>
              <a:rPr lang="ru-RU" sz="2400" dirty="0" smtClean="0"/>
              <a:t>                       Вынесем </a:t>
            </a:r>
            <a:r>
              <a:rPr lang="ru-RU" sz="2400" dirty="0"/>
              <a:t>за скобки в каждой части его общий множитель. Получим: 4(1 : 1) = 5(1 : 1). Числа в скобках равны, поэтому 4 = 5, или 2 </a:t>
            </a:r>
            <a:r>
              <a:rPr lang="ru-RU" sz="2400" dirty="0">
                <a:sym typeface="Symbol"/>
              </a:rPr>
              <a:t></a:t>
            </a:r>
            <a:r>
              <a:rPr lang="ru-RU" sz="2400" dirty="0"/>
              <a:t> 2 = 5</a:t>
            </a:r>
            <a:r>
              <a:rPr lang="ru-RU" sz="2400" dirty="0" smtClean="0"/>
              <a:t>.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sz="24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Ответ: Ошибка допущена в вынесении </a:t>
            </a:r>
            <a:endParaRPr lang="ru-RU" sz="2400" i="1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ru-RU" sz="24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общего </a:t>
            </a:r>
            <a:r>
              <a:rPr lang="ru-RU" sz="24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множителя за скобки в левой </a:t>
            </a:r>
            <a:endParaRPr lang="ru-RU" sz="2400" i="1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ru-RU" sz="24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и </a:t>
            </a:r>
            <a:r>
              <a:rPr lang="ru-RU" sz="24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правой частях тождества 4 : 4 = 5 : 5.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" name="Picture 6" descr="мат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48264" y="4725144"/>
            <a:ext cx="1743568" cy="13771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8200"/>
            <a:ext cx="7674646" cy="114300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Алгебраические софизмы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одержимое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2057400"/>
                <a:ext cx="8280920" cy="4114800"/>
              </a:xfrm>
            </p:spPr>
            <p:txBody>
              <a:bodyPr/>
              <a:lstStyle/>
              <a:p>
                <a:r>
                  <a:rPr lang="ru-RU" sz="2400" b="1" u="sng" dirty="0" smtClean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rPr>
                  <a:t>«Единица равна нулю»</a:t>
                </a:r>
                <a:endParaRPr lang="ru-RU" sz="2400" b="1" dirty="0" smtClean="0">
                  <a:solidFill>
                    <a:schemeClr val="accent1">
                      <a:lumMod val="60000"/>
                      <a:lumOff val="40000"/>
                    </a:schemeClr>
                  </a:solidFill>
                </a:endParaRPr>
              </a:p>
              <a:p>
                <a:r>
                  <a:rPr lang="ru-RU" sz="2400" dirty="0" smtClean="0"/>
                  <a:t>Имеем </a:t>
                </a:r>
                <a:r>
                  <a:rPr lang="ru-RU" sz="2400" dirty="0"/>
                  <a:t>числовое равенство </a:t>
                </a:r>
                <a14:m>
                  <m:oMath xmlns:m="http://schemas.openxmlformats.org/officeDocument/2006/math">
                    <m:r>
                      <a:rPr lang="en-US" sz="2400" b="0" i="1" dirty="0" smtClean="0">
                        <a:latin typeface="Cambria Math"/>
                      </a:rPr>
                      <m:t>𝑥</m:t>
                    </m:r>
                    <m:r>
                      <a:rPr lang="en-US" sz="2400" b="0" i="1" dirty="0" smtClean="0">
                        <a:latin typeface="Cambria Math"/>
                      </a:rPr>
                      <m:t>−</m:t>
                    </m:r>
                    <m:r>
                      <a:rPr lang="en-US" sz="2400" b="0" i="1" dirty="0" smtClean="0">
                        <a:latin typeface="Cambria Math"/>
                      </a:rPr>
                      <m:t>𝑎</m:t>
                    </m:r>
                    <m:r>
                      <a:rPr lang="en-US" sz="2400" b="0" i="1" dirty="0" smtClean="0">
                        <a:latin typeface="Cambria Math"/>
                      </a:rPr>
                      <m:t>=0</m:t>
                    </m:r>
                  </m:oMath>
                </a14:m>
                <a:r>
                  <a:rPr lang="ru-RU" sz="2400" dirty="0"/>
                  <a:t>.  </a:t>
                </a:r>
                <a:r>
                  <a:rPr lang="ru-RU" sz="2400" dirty="0" smtClean="0"/>
                  <a:t>                       Разделим обе части на </a:t>
                </a:r>
                <a14:m>
                  <m:oMath xmlns:m="http://schemas.openxmlformats.org/officeDocument/2006/math">
                    <m:r>
                      <a:rPr lang="en-US" sz="2400" i="1" dirty="0">
                        <a:latin typeface="Cambria Math"/>
                      </a:rPr>
                      <m:t>𝑥</m:t>
                    </m:r>
                    <m:r>
                      <a:rPr lang="en-US" sz="2400" i="1" dirty="0">
                        <a:latin typeface="Cambria Math"/>
                      </a:rPr>
                      <m:t>−</m:t>
                    </m:r>
                    <m:r>
                      <a:rPr lang="en-US" sz="2400" i="1" dirty="0">
                        <a:latin typeface="Cambria Math"/>
                      </a:rPr>
                      <m:t>𝑎</m:t>
                    </m:r>
                  </m:oMath>
                </a14:m>
                <a:r>
                  <a:rPr lang="ru-RU" sz="2400" dirty="0" smtClean="0"/>
                  <a:t> ,                 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dirty="0" smtClean="0">
                            <a:latin typeface="Cambria Math"/>
                          </a:rPr>
                          <m:t>𝑥</m:t>
                        </m:r>
                        <m:r>
                          <a:rPr lang="en-US" sz="2400" b="0" i="1" dirty="0" smtClean="0">
                            <a:latin typeface="Cambria Math"/>
                          </a:rPr>
                          <m:t>−</m:t>
                        </m:r>
                        <m:r>
                          <a:rPr lang="en-US" sz="2400" b="0" i="1" dirty="0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en-US" sz="2400" b="0" i="1" dirty="0" smtClean="0">
                            <a:latin typeface="Cambria Math"/>
                          </a:rPr>
                          <m:t>𝑥</m:t>
                        </m:r>
                        <m:r>
                          <a:rPr lang="en-US" sz="2400" b="0" i="1" dirty="0" smtClean="0">
                            <a:latin typeface="Cambria Math"/>
                          </a:rPr>
                          <m:t>−</m:t>
                        </m:r>
                        <m:r>
                          <a:rPr lang="en-US" sz="2400" b="0" i="1" dirty="0" smtClean="0">
                            <a:latin typeface="Cambria Math"/>
                          </a:rPr>
                          <m:t>𝑎</m:t>
                        </m:r>
                      </m:den>
                    </m:f>
                    <m:r>
                      <a:rPr lang="en-US" sz="2400" b="0" i="1" dirty="0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dirty="0" smtClean="0">
                            <a:latin typeface="Cambria Math"/>
                          </a:rPr>
                          <m:t>0</m:t>
                        </m:r>
                      </m:num>
                      <m:den>
                        <m:r>
                          <a:rPr lang="en-US" sz="2400" b="0" i="1" dirty="0" smtClean="0">
                            <a:latin typeface="Cambria Math"/>
                          </a:rPr>
                          <m:t>𝑥</m:t>
                        </m:r>
                        <m:r>
                          <a:rPr lang="en-US" sz="2400" b="0" i="1" dirty="0" smtClean="0">
                            <a:latin typeface="Cambria Math"/>
                          </a:rPr>
                          <m:t>−</m:t>
                        </m:r>
                        <m:r>
                          <a:rPr lang="en-US" sz="2400" b="0" i="1" dirty="0" smtClean="0">
                            <a:latin typeface="Cambria Math"/>
                          </a:rPr>
                          <m:t>𝑎</m:t>
                        </m:r>
                      </m:den>
                    </m:f>
                    <m:r>
                      <a:rPr lang="en-US" sz="2400" i="1" dirty="0" smtClean="0">
                        <a:latin typeface="Cambria Math"/>
                      </a:rPr>
                      <m:t> </m:t>
                    </m:r>
                    <m:r>
                      <a:rPr lang="ru-RU" sz="2400" b="0" i="0" dirty="0" smtClean="0">
                        <a:latin typeface="Cambria Math"/>
                      </a:rPr>
                      <m:t>.</m:t>
                    </m:r>
                  </m:oMath>
                </a14:m>
                <a:r>
                  <a:rPr lang="ru-RU" sz="2400" dirty="0" smtClean="0"/>
                  <a:t>                                                                               Получим требуемое равенство 1 = 0.</a:t>
                </a:r>
              </a:p>
              <a:p>
                <a:pPr marL="0" indent="0">
                  <a:buNone/>
                </a:pPr>
                <a:endParaRPr lang="ru-RU" sz="2400" dirty="0"/>
              </a:p>
              <a:p>
                <a:pPr marL="0" indent="0">
                  <a:buNone/>
                </a:pPr>
                <a:r>
                  <a:rPr lang="ru-RU" sz="2400" i="1" dirty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Ответ: Ошибка допущена в </a:t>
                </a:r>
                <a:r>
                  <a:rPr lang="ru-RU" sz="2400" i="1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делении </a:t>
                </a:r>
              </a:p>
              <a:p>
                <a:pPr marL="0" indent="0">
                  <a:buNone/>
                </a:pPr>
                <a:r>
                  <a:rPr lang="ru-RU" sz="2400" i="1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на выражение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/>
                      </a:rPr>
                      <m:t>𝑥</m:t>
                    </m:r>
                    <m:r>
                      <a:rPr lang="en-US" sz="2400" b="0" i="1" smtClean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/>
                      </a:rPr>
                      <m:t>−</m:t>
                    </m:r>
                    <m:r>
                      <a:rPr lang="en-US" sz="2400" b="0" i="1" smtClean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/>
                      </a:rPr>
                      <m:t>𝑎</m:t>
                    </m:r>
                    <m:r>
                      <a:rPr lang="en-US" sz="2400" b="0" i="1" smtClean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/>
                      </a:rPr>
                      <m:t>=0</m:t>
                    </m:r>
                  </m:oMath>
                </a14:m>
                <a:r>
                  <a:rPr lang="ru-RU" sz="2400" i="1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 .</a:t>
                </a:r>
                <a:r>
                  <a:rPr lang="en-US" sz="2400" i="1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 </a:t>
                </a:r>
                <a:endParaRPr lang="ru-RU" sz="2400" i="1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ru-RU" sz="2400" i="1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Делить на 0 нельзя!</a:t>
                </a:r>
                <a:endParaRPr lang="ru-RU" sz="2400" i="1" dirty="0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  <a:p>
                <a:pPr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Содержимое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2057400"/>
                <a:ext cx="8280920" cy="4114800"/>
              </a:xfrm>
              <a:blipFill rotWithShape="1">
                <a:blip r:embed="rId2"/>
                <a:stretch>
                  <a:fillRect l="-1178" t="-1037" r="-99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 descr="j0178297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076" y="2203598"/>
            <a:ext cx="1154362" cy="115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j017822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357960"/>
            <a:ext cx="1223168" cy="1223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2" descr="j025450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076" y="458112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9024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Содержимое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ru-RU" sz="2400" b="1" i="1" u="sng" dirty="0" smtClean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rPr>
                  <a:t>Все числа равны между собой</a:t>
                </a:r>
                <a:endParaRPr lang="ru-RU" sz="2400" b="1" dirty="0">
                  <a:solidFill>
                    <a:schemeClr val="accent1">
                      <a:lumMod val="60000"/>
                      <a:lumOff val="40000"/>
                    </a:schemeClr>
                  </a:solidFill>
                </a:endParaRPr>
              </a:p>
              <a:p>
                <a:r>
                  <a:rPr lang="ru-RU" sz="2400" dirty="0">
                    <a:solidFill>
                      <a:schemeClr val="bg1"/>
                    </a:solidFill>
                  </a:rPr>
                  <a:t>Докажем, что </a:t>
                </a:r>
                <a:r>
                  <a:rPr lang="ru-RU" sz="2400" dirty="0" smtClean="0">
                    <a:solidFill>
                      <a:schemeClr val="bg1"/>
                    </a:solidFill>
                  </a:rPr>
                  <a:t>4=5.</a:t>
                </a:r>
              </a:p>
              <a:p>
                <a:r>
                  <a:rPr lang="ru-RU" sz="2400" dirty="0" smtClean="0"/>
                  <a:t>Где </a:t>
                </a:r>
                <a:r>
                  <a:rPr lang="ru-RU" sz="2400" dirty="0"/>
                  <a:t>допущена ошибка в следующей цепочке равенств</a:t>
                </a:r>
                <a:r>
                  <a:rPr lang="ru-RU" sz="2400" dirty="0" smtClean="0"/>
                  <a:t>:       </a:t>
                </a:r>
                <a:r>
                  <a:rPr lang="ru-RU" sz="2400" dirty="0" smtClean="0"/>
                  <a:t>                                                              </a:t>
                </a:r>
                <a14:m>
                  <m:oMath xmlns:m="http://schemas.openxmlformats.org/officeDocument/2006/math">
                    <m:r>
                      <a:rPr lang="ru-RU" sz="2400" b="0" i="1" smtClean="0">
                        <a:latin typeface="Cambria Math"/>
                      </a:rPr>
                      <m:t>16−36=25−45,16−36+20</m:t>
                    </m:r>
                    <m:f>
                      <m:fPr>
                        <m:ctrlPr>
                          <a:rPr lang="ru-RU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ru-RU" sz="2400" b="0" i="1" smtClean="0">
                        <a:latin typeface="Cambria Math"/>
                      </a:rPr>
                      <m:t>=25−45+20</m:t>
                    </m:r>
                    <m:f>
                      <m:fPr>
                        <m:ctrlPr>
                          <a:rPr lang="ru-RU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ru-RU" sz="2400" b="0" i="1" smtClean="0">
                        <a:latin typeface="Cambria Math"/>
                      </a:rPr>
                      <m:t>,</m:t>
                    </m:r>
                  </m:oMath>
                </a14:m>
                <a:r>
                  <a:rPr lang="ru-RU" sz="2400" dirty="0" smtClean="0"/>
                  <a:t>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RU" sz="2400" b="0" i="1" smtClean="0">
                                <a:latin typeface="Cambria Math"/>
                              </a:rPr>
                              <m:t>4−</m:t>
                            </m:r>
                            <m:f>
                              <m:fPr>
                                <m:ctrlPr>
                                  <a:rPr lang="ru-RU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400" b="0" i="1" smtClean="0">
                                    <a:latin typeface="Cambria Math"/>
                                  </a:rPr>
                                  <m:t>9</m:t>
                                </m:r>
                              </m:num>
                              <m:den>
                                <m:r>
                                  <a:rPr lang="ru-RU" sz="2400" b="0" i="1" smtClean="0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ru-RU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sz="2400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RU" sz="2400" b="0" i="1" smtClean="0">
                                <a:latin typeface="Cambria Math"/>
                              </a:rPr>
                              <m:t>5−</m:t>
                            </m:r>
                            <m:f>
                              <m:fPr>
                                <m:ctrlPr>
                                  <a:rPr lang="ru-RU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400" b="0" i="1" smtClean="0">
                                    <a:latin typeface="Cambria Math"/>
                                  </a:rPr>
                                  <m:t>9</m:t>
                                </m:r>
                              </m:num>
                              <m:den>
                                <m:r>
                                  <a:rPr lang="ru-RU" sz="2400" b="0" i="1" smtClean="0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ru-RU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sz="2400" b="0" i="1" smtClean="0">
                        <a:latin typeface="Cambria Math"/>
                      </a:rPr>
                      <m:t>,  4−</m:t>
                    </m:r>
                    <m:f>
                      <m:fPr>
                        <m:ctrlPr>
                          <a:rPr lang="ru-RU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0" i="1" smtClean="0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ru-RU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ru-RU" sz="2400" b="0" i="1" smtClean="0">
                        <a:latin typeface="Cambria Math"/>
                      </a:rPr>
                      <m:t>=5−</m:t>
                    </m:r>
                    <m:f>
                      <m:fPr>
                        <m:ctrlPr>
                          <a:rPr lang="ru-RU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0" i="1" smtClean="0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ru-RU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ru-RU" sz="2400" b="0" i="1" smtClean="0">
                        <a:latin typeface="Cambria Math"/>
                      </a:rPr>
                      <m:t>,  4=5?</m:t>
                    </m:r>
                  </m:oMath>
                </a14:m>
                <a:r>
                  <a:rPr lang="ru-RU" sz="2400" dirty="0" smtClean="0"/>
                  <a:t>                                 </a:t>
                </a:r>
                <a:endParaRPr lang="ru-RU" sz="2400" dirty="0"/>
              </a:p>
              <a:p>
                <a:pPr marL="0" indent="0">
                  <a:buNone/>
                </a:pPr>
                <a:endParaRPr lang="ru-RU" sz="2400" i="1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ru-RU" sz="2400" i="1" dirty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Ответ: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solidFill>
                                  <a:schemeClr val="accent2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RU" sz="2400" i="1">
                                <a:solidFill>
                                  <a:schemeClr val="accent2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/>
                              </a:rPr>
                              <m:t>4−</m:t>
                            </m:r>
                            <m:f>
                              <m:fPr>
                                <m:ctrlPr>
                                  <a:rPr lang="ru-RU" sz="2400" i="1">
                                    <a:solidFill>
                                      <a:schemeClr val="accent2">
                                        <a:lumMod val="40000"/>
                                        <a:lumOff val="6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400" i="1">
                                    <a:solidFill>
                                      <a:schemeClr val="accent2">
                                        <a:lumMod val="40000"/>
                                        <a:lumOff val="60000"/>
                                      </a:schemeClr>
                                    </a:solidFill>
                                    <a:latin typeface="Cambria Math"/>
                                  </a:rPr>
                                  <m:t>9</m:t>
                                </m:r>
                              </m:num>
                              <m:den>
                                <m:r>
                                  <a:rPr lang="ru-RU" sz="2400" i="1">
                                    <a:solidFill>
                                      <a:schemeClr val="accent2">
                                        <a:lumMod val="40000"/>
                                        <a:lumOff val="60000"/>
                                      </a:schemeClr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ru-RU" sz="2400" i="1"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sz="2400" i="1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ru-RU" sz="2400" i="1"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solidFill>
                                  <a:schemeClr val="accent2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RU" sz="2400" i="1">
                                <a:solidFill>
                                  <a:schemeClr val="accent2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/>
                              </a:rPr>
                              <m:t>5−</m:t>
                            </m:r>
                            <m:f>
                              <m:fPr>
                                <m:ctrlPr>
                                  <a:rPr lang="ru-RU" sz="2400" i="1">
                                    <a:solidFill>
                                      <a:schemeClr val="accent2">
                                        <a:lumMod val="40000"/>
                                        <a:lumOff val="6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400" i="1">
                                    <a:solidFill>
                                      <a:schemeClr val="accent2">
                                        <a:lumMod val="40000"/>
                                        <a:lumOff val="60000"/>
                                      </a:schemeClr>
                                    </a:solidFill>
                                    <a:latin typeface="Cambria Math"/>
                                  </a:rPr>
                                  <m:t>9</m:t>
                                </m:r>
                              </m:num>
                              <m:den>
                                <m:r>
                                  <a:rPr lang="ru-RU" sz="2400" i="1">
                                    <a:solidFill>
                                      <a:schemeClr val="accent2">
                                        <a:lumMod val="40000"/>
                                        <a:lumOff val="60000"/>
                                      </a:schemeClr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ru-RU" sz="2400" i="1"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sz="2400" i="1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/>
                      </a:rPr>
                      <m:t> &lt; = &gt; </m:t>
                    </m:r>
                    <m:d>
                      <m:dPr>
                        <m:begChr m:val="|"/>
                        <m:endChr m:val="|"/>
                        <m:ctrlPr>
                          <a:rPr lang="ru-RU" sz="2400" i="1"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2400" i="1"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/>
                          </a:rPr>
                          <m:t>4−</m:t>
                        </m:r>
                        <m:f>
                          <m:fPr>
                            <m:ctrlPr>
                              <a:rPr lang="ru-RU" sz="2400" i="1">
                                <a:solidFill>
                                  <a:schemeClr val="accent2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400" i="1">
                                <a:solidFill>
                                  <a:schemeClr val="accent2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/>
                              </a:rPr>
                              <m:t>9</m:t>
                            </m:r>
                          </m:num>
                          <m:den>
                            <m:r>
                              <a:rPr lang="ru-RU" sz="2400" i="1">
                                <a:solidFill>
                                  <a:schemeClr val="accent2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ru-RU" sz="2400" i="1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ru-RU" sz="2400" i="1"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2400" i="1"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  <a:latin typeface="Cambria Math"/>
                          </a:rPr>
                          <m:t>5−</m:t>
                        </m:r>
                        <m:f>
                          <m:fPr>
                            <m:ctrlPr>
                              <a:rPr lang="ru-RU" sz="2400" i="1">
                                <a:solidFill>
                                  <a:schemeClr val="accent2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400" i="1">
                                <a:solidFill>
                                  <a:schemeClr val="accent2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/>
                              </a:rPr>
                              <m:t>9</m:t>
                            </m:r>
                          </m:num>
                          <m:den>
                            <m:r>
                              <a:rPr lang="ru-RU" sz="2400" i="1">
                                <a:solidFill>
                                  <a:schemeClr val="accent2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ru-RU" sz="2400" i="1" dirty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.</a:t>
                </a:r>
              </a:p>
              <a:p>
                <a:endParaRPr lang="ru-RU" sz="20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endParaRPr>
              </a:p>
              <a:p>
                <a:pPr marL="0" indent="0">
                  <a:buNone/>
                </a:pPr>
                <a:endParaRPr lang="ru-RU" sz="2000" dirty="0"/>
              </a:p>
            </p:txBody>
          </p:sp>
        </mc:Choice>
        <mc:Fallback>
          <p:sp>
            <p:nvSpPr>
              <p:cNvPr id="3" name="Содержимое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55" t="-103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162800" cy="1233478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Алгебраические софизмы</a:t>
            </a:r>
            <a:endParaRPr lang="ru-RU" dirty="0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826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8200"/>
            <a:ext cx="7674646" cy="114300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Алгебраические софизмы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57400"/>
            <a:ext cx="8280920" cy="4114800"/>
          </a:xfrm>
        </p:spPr>
        <p:txBody>
          <a:bodyPr/>
          <a:lstStyle/>
          <a:p>
            <a:r>
              <a:rPr lang="ru-RU" sz="2400" b="1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«Единица равна пяти»</a:t>
            </a:r>
            <a:endParaRPr lang="ru-RU" sz="24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ru-RU" sz="2400" dirty="0" smtClean="0"/>
              <a:t>Желая </a:t>
            </a:r>
            <a:r>
              <a:rPr lang="ru-RU" sz="2400" dirty="0"/>
              <a:t>доказать, что 5 = 1, будем рассуждать так. Из чисел 5 и 1 по отдельности вычтем одно и то же число 3. </a:t>
            </a:r>
            <a:r>
              <a:rPr lang="ru-RU" sz="2400" dirty="0" smtClean="0"/>
              <a:t>Получим </a:t>
            </a:r>
            <a:r>
              <a:rPr lang="ru-RU" sz="2400" dirty="0"/>
              <a:t>числа 2 и – 2. При возведении в квадрат этих чисел получаются равные числа 4 и 4. </a:t>
            </a:r>
            <a:r>
              <a:rPr lang="ru-RU" sz="2400" dirty="0" smtClean="0"/>
              <a:t>                                     Значит</a:t>
            </a:r>
            <a:r>
              <a:rPr lang="ru-RU" sz="2400" dirty="0"/>
              <a:t>, должны быть равны и исходные числа 5 и 1. </a:t>
            </a:r>
            <a:r>
              <a:rPr lang="ru-RU" sz="2400" dirty="0" smtClean="0"/>
              <a:t>                     Где </a:t>
            </a:r>
            <a:r>
              <a:rPr lang="ru-RU" sz="2400" dirty="0"/>
              <a:t>ошибка</a:t>
            </a:r>
            <a:r>
              <a:rPr lang="ru-RU" sz="2400" dirty="0" smtClean="0"/>
              <a:t>?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sz="24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Ответ: Из </a:t>
            </a:r>
            <a:r>
              <a:rPr lang="ru-RU" sz="24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равенства </a:t>
            </a:r>
            <a:r>
              <a:rPr lang="ru-RU" sz="24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квадратов двух чисел не следует, что сами эти числа равны.</a:t>
            </a: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4562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838200"/>
            <a:ext cx="7746654" cy="114300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Алгебраические софизмы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Содержимое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2057400"/>
                <a:ext cx="8280920" cy="4114800"/>
              </a:xfrm>
            </p:spPr>
            <p:txBody>
              <a:bodyPr/>
              <a:lstStyle/>
              <a:p>
                <a:r>
                  <a:rPr lang="ru-RU" sz="2400" b="1" u="sng" dirty="0" smtClean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rPr>
                  <a:t>«Любое число равно его половине»</a:t>
                </a:r>
                <a:endParaRPr lang="ru-RU" sz="2400" b="1" dirty="0" smtClean="0">
                  <a:solidFill>
                    <a:schemeClr val="accent1">
                      <a:lumMod val="60000"/>
                      <a:lumOff val="40000"/>
                    </a:schemeClr>
                  </a:solidFill>
                </a:endParaRPr>
              </a:p>
              <a:p>
                <a:r>
                  <a:rPr lang="ru-RU" sz="2400" dirty="0"/>
                  <a:t> Возьмем два равных числа а и с, а = с. Обе части этого равенства умножим на а и затем вычтем из произведений по с</a:t>
                </a:r>
                <a:r>
                  <a:rPr lang="ru-RU" sz="2400" baseline="30000" dirty="0"/>
                  <a:t>2</a:t>
                </a:r>
                <a:r>
                  <a:rPr lang="ru-RU" sz="2400" dirty="0"/>
                  <a:t>. Получим: а</a:t>
                </a:r>
                <a:r>
                  <a:rPr lang="ru-RU" sz="2400" baseline="30000" dirty="0"/>
                  <a:t>2</a:t>
                </a:r>
                <a:r>
                  <a:rPr lang="ru-RU" sz="2400" dirty="0"/>
                  <a:t> – с</a:t>
                </a:r>
                <a:r>
                  <a:rPr lang="ru-RU" sz="2400" baseline="30000" dirty="0"/>
                  <a:t>2</a:t>
                </a:r>
                <a:r>
                  <a:rPr lang="ru-RU" sz="2400" dirty="0"/>
                  <a:t> = ас – с</a:t>
                </a:r>
                <a:r>
                  <a:rPr lang="ru-RU" sz="2400" baseline="30000" dirty="0"/>
                  <a:t>2</a:t>
                </a:r>
                <a:r>
                  <a:rPr lang="ru-RU" sz="2400" dirty="0"/>
                  <a:t>, или </a:t>
                </a:r>
                <a:r>
                  <a:rPr lang="ru-RU" sz="2400" dirty="0" smtClean="0"/>
                  <a:t>                 (</a:t>
                </a:r>
                <a:r>
                  <a:rPr lang="ru-RU" sz="2400" dirty="0"/>
                  <a:t>а + с)(а – с) = с(а – с). Отсюда, </a:t>
                </a:r>
                <a:r>
                  <a:rPr lang="ru-RU" sz="2400" dirty="0" smtClean="0"/>
                  <a:t>а + с = с, или                         а </a:t>
                </a:r>
                <a:r>
                  <a:rPr lang="ru-RU" sz="2400" dirty="0"/>
                  <a:t>+ а = а, т.к. по условию, а = с. Значит, 2а = а, </a:t>
                </a:r>
                <a:r>
                  <a:rPr lang="ru-RU" sz="2400" dirty="0" smtClean="0"/>
                  <a:t>или                     </a:t>
                </a:r>
                <a:r>
                  <a:rPr lang="ru-RU" sz="2400" dirty="0" smtClean="0"/>
                  <a:t>а </a:t>
                </a:r>
                <a:r>
                  <a:rPr lang="ru-RU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0" i="1" dirty="0" smtClean="0">
                            <a:latin typeface="Cambria Math"/>
                          </a:rPr>
                          <m:t>а</m:t>
                        </m:r>
                      </m:num>
                      <m:den>
                        <m:r>
                          <a:rPr lang="ru-RU" sz="24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400" dirty="0"/>
                  <a:t>. </a:t>
                </a:r>
                <a:r>
                  <a:rPr lang="ru-RU" sz="2400" dirty="0" smtClean="0"/>
                  <a:t>                                                             </a:t>
                </a:r>
                <a:endParaRPr lang="ru-RU" sz="2400" dirty="0" smtClean="0"/>
              </a:p>
              <a:p>
                <a:pPr marL="0" indent="0">
                  <a:buNone/>
                </a:pPr>
                <a:r>
                  <a:rPr lang="ru-RU" sz="2400" dirty="0"/>
                  <a:t> </a:t>
                </a:r>
                <a:r>
                  <a:rPr lang="ru-RU" sz="2400" dirty="0" smtClean="0"/>
                  <a:t>   </a:t>
                </a:r>
                <a:r>
                  <a:rPr lang="ru-RU" sz="2400" dirty="0" smtClean="0"/>
                  <a:t>Какая </a:t>
                </a:r>
                <a:r>
                  <a:rPr lang="ru-RU" sz="2400" dirty="0"/>
                  <a:t>ошибка допущена в этих </a:t>
                </a:r>
                <a:r>
                  <a:rPr lang="ru-RU" sz="2400" dirty="0" smtClean="0"/>
                  <a:t>рассуждениях</a:t>
                </a:r>
                <a:r>
                  <a:rPr lang="ru-RU" sz="2400" dirty="0" smtClean="0"/>
                  <a:t>?</a:t>
                </a:r>
              </a:p>
              <a:p>
                <a:pPr marL="0" indent="0">
                  <a:buNone/>
                </a:pPr>
                <a:endParaRPr lang="ru-RU" sz="1200" i="1" dirty="0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ru-RU" sz="2400" i="1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Ответ</a:t>
                </a:r>
                <a:r>
                  <a:rPr lang="ru-RU" sz="2400" i="1" dirty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: </a:t>
                </a:r>
                <a:r>
                  <a:rPr lang="ru-RU" sz="2400" i="1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Нельзя </a:t>
                </a:r>
                <a:r>
                  <a:rPr lang="ru-RU" sz="2400" i="1" dirty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делить на а – с, так как а – с = 0.</a:t>
                </a:r>
              </a:p>
              <a:p>
                <a:pPr marL="0" indent="0">
                  <a:buNone/>
                </a:pPr>
                <a:endParaRPr lang="ru-RU" dirty="0">
                  <a:solidFill>
                    <a:schemeClr val="accent2">
                      <a:lumMod val="20000"/>
                      <a:lumOff val="8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3" name="Содержимое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2057400"/>
                <a:ext cx="8280920" cy="4114800"/>
              </a:xfrm>
              <a:blipFill>
                <a:blip r:embed="rId2"/>
                <a:stretch>
                  <a:fillRect l="-1178" t="-1037" r="-1612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Управляющая кнопка: в начало 3">
            <a:hlinkClick r:id="rId3" action="ppaction://hlinksldjump" highlightClick="1"/>
          </p:cNvPr>
          <p:cNvSpPr/>
          <p:nvPr/>
        </p:nvSpPr>
        <p:spPr>
          <a:xfrm>
            <a:off x="8028384" y="5797269"/>
            <a:ext cx="648072" cy="432048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235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одержимое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2057400"/>
                <a:ext cx="8352928" cy="4114800"/>
              </a:xfrm>
            </p:spPr>
            <p:txBody>
              <a:bodyPr/>
              <a:lstStyle/>
              <a:p>
                <a:r>
                  <a:rPr lang="ru-RU" sz="2000" b="1" i="1" u="sng" dirty="0" smtClean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rPr>
                  <a:t>«Из точки на прямую можно провести два перпендикуляра»</a:t>
                </a:r>
                <a:endParaRPr lang="ru-RU" sz="2000" b="1" dirty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+mn-lt"/>
                  <a:ea typeface="+mn-ea"/>
                  <a:cs typeface="+mn-cs"/>
                </a:endParaRPr>
              </a:p>
              <a:p>
                <a:r>
                  <a:rPr lang="ru-RU" sz="1800" dirty="0"/>
                  <a:t>Попытаемся «доказать», что через точку, лежащую вне прямой, к этой прямой можно провести два перпендикуляра. С этой целью возьмем треугольник АВС (рис. 1). На сторонах АВ и ВС этого треугольника, как на диаметрах, построим полуокружности. Пусть эти полуокружности пересекаются со стороной АС в точках Е и </a:t>
                </a:r>
                <a:r>
                  <a:rPr lang="en-US" sz="1800" dirty="0"/>
                  <a:t>D</a:t>
                </a:r>
                <a:r>
                  <a:rPr lang="ru-RU" sz="1800" dirty="0"/>
                  <a:t>. Соединим точки Е и </a:t>
                </a:r>
                <a:r>
                  <a:rPr lang="en-US" sz="1800" dirty="0"/>
                  <a:t>D</a:t>
                </a:r>
                <a:r>
                  <a:rPr lang="ru-RU" sz="1800" dirty="0"/>
                  <a:t> прямыми с точкой В. </a:t>
                </a:r>
                <a:r>
                  <a:rPr lang="ru-RU" sz="1800" dirty="0" smtClean="0"/>
                  <a:t>⦟</a:t>
                </a:r>
                <a14:m>
                  <m:oMath xmlns:m="http://schemas.openxmlformats.org/officeDocument/2006/math">
                    <m:r>
                      <a:rPr lang="ru-RU" sz="1800" b="0" i="1" smtClean="0">
                        <a:latin typeface="Cambria Math"/>
                      </a:rPr>
                      <m:t>АЕВ=90</m:t>
                    </m:r>
                    <m:r>
                      <a:rPr lang="ru-RU" sz="1800" b="0" i="1" smtClean="0">
                        <a:latin typeface="Cambria Math"/>
                        <a:ea typeface="Cambria Math"/>
                      </a:rPr>
                      <m:t>°</m:t>
                    </m:r>
                  </m:oMath>
                </a14:m>
                <a:r>
                  <a:rPr lang="ru-RU" sz="1800" dirty="0"/>
                  <a:t>, как вписанный, опирающийся на диаметр; ⦟ </a:t>
                </a:r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/>
                      </a:rPr>
                      <m:t>𝐵𝐷𝐶</m:t>
                    </m:r>
                    <m:r>
                      <a:rPr lang="ru-RU" sz="1800" i="1">
                        <a:latin typeface="Cambria Math"/>
                      </a:rPr>
                      <m:t>=90</m:t>
                    </m:r>
                    <m:r>
                      <a:rPr lang="ru-RU" sz="1800" i="1" smtClean="0">
                        <a:latin typeface="Cambria Math"/>
                        <a:ea typeface="Cambria Math"/>
                      </a:rPr>
                      <m:t>°</m:t>
                    </m:r>
                  </m:oMath>
                </a14:m>
                <a:r>
                  <a:rPr lang="ru-RU" sz="1800" dirty="0"/>
                  <a:t> </a:t>
                </a:r>
                <a:r>
                  <a:rPr lang="ru-RU" sz="1800" dirty="0" smtClean="0"/>
                  <a:t>прямой</a:t>
                </a:r>
                <a:r>
                  <a:rPr lang="ru-RU" sz="1800" dirty="0"/>
                  <a:t>. Следовательно, ВЕ </a:t>
                </a:r>
                <a:r>
                  <a:rPr lang="ru-RU" sz="1800" dirty="0">
                    <a:sym typeface="Symbol"/>
                  </a:rPr>
                  <a:t></a:t>
                </a:r>
                <a:r>
                  <a:rPr lang="ru-RU" sz="1800" dirty="0"/>
                  <a:t> АС и В</a:t>
                </a:r>
                <a:r>
                  <a:rPr lang="en-US" sz="1800" dirty="0"/>
                  <a:t>D </a:t>
                </a:r>
                <a:r>
                  <a:rPr lang="ru-RU" sz="1800" dirty="0">
                    <a:sym typeface="Symbol"/>
                  </a:rPr>
                  <a:t></a:t>
                </a:r>
                <a:r>
                  <a:rPr lang="ru-RU" sz="1800" dirty="0"/>
                  <a:t> АС. Через точку В проходят два перпендикуляра к прямой АС. В чем ошибка?</a:t>
                </a:r>
              </a:p>
              <a:p>
                <a:pPr marL="0" indent="0">
                  <a:buNone/>
                </a:pPr>
                <a:r>
                  <a:rPr lang="ru-RU" sz="1800" i="1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Ответ</a:t>
                </a:r>
                <a:r>
                  <a:rPr lang="ru-RU" sz="1800" i="1" dirty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: Рассуждения опирались на ошибочный чертеж. В действительности полуокружности пересекались со стороной АС в одной точке, т.е. ВЕ совпадает с В</a:t>
                </a:r>
                <a:r>
                  <a:rPr lang="en-US" sz="1800" i="1" dirty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D</a:t>
                </a:r>
                <a:r>
                  <a:rPr lang="ru-RU" sz="1800" i="1" dirty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.</a:t>
                </a:r>
              </a:p>
              <a:p>
                <a:pPr marL="0" indent="0">
                  <a:buNone/>
                </a:pPr>
                <a:endParaRPr lang="ru-RU" sz="2000" i="1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ru-RU" sz="2000" i="1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.</a:t>
                </a:r>
                <a:endParaRPr lang="ru-RU" sz="2000" i="1" dirty="0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  <a:p>
                <a:endParaRPr lang="ru-RU" sz="20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endParaRPr>
              </a:p>
              <a:p>
                <a:pPr marL="0" indent="0">
                  <a:buNone/>
                </a:pPr>
                <a:endParaRPr lang="ru-RU" sz="2000" dirty="0"/>
              </a:p>
            </p:txBody>
          </p:sp>
        </mc:Choice>
        <mc:Fallback xmlns="">
          <p:sp>
            <p:nvSpPr>
              <p:cNvPr id="3" name="Содержимое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2057400"/>
                <a:ext cx="8352928" cy="4114800"/>
              </a:xfrm>
              <a:blipFill rotWithShape="1">
                <a:blip r:embed="rId2"/>
                <a:stretch>
                  <a:fillRect l="-803" t="-593" b="-201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162800" cy="1233478"/>
          </a:xfrm>
        </p:spPr>
        <p:txBody>
          <a:bodyPr/>
          <a:lstStyle/>
          <a:p>
            <a:r>
              <a:rPr lang="ru-RU" dirty="0"/>
              <a:t>Г</a:t>
            </a:r>
            <a:r>
              <a:rPr lang="ru-RU" dirty="0" smtClean="0"/>
              <a:t>еометр</a:t>
            </a:r>
            <a:r>
              <a:rPr lang="ru-R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ические софизмы</a:t>
            </a:r>
            <a:endParaRPr lang="ru-RU" dirty="0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955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71600" y="764704"/>
            <a:ext cx="7200800" cy="1143000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Из точки на прямую можно опустить два перпендикуляра</a:t>
            </a:r>
            <a:endParaRPr lang="ru-RU" sz="3200" dirty="0"/>
          </a:p>
        </p:txBody>
      </p:sp>
      <p:pic>
        <p:nvPicPr>
          <p:cNvPr id="5" name="Picture 22" descr="C:\Documents and Settings\Admin\Мои документы\Мои рисунки\Рисуноко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04454" y="1872420"/>
            <a:ext cx="6768754" cy="4364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4342610" y="5446965"/>
            <a:ext cx="4924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Е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32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785794"/>
            <a:ext cx="7479332" cy="1143000"/>
          </a:xfrm>
        </p:spPr>
        <p:txBody>
          <a:bodyPr/>
          <a:lstStyle/>
          <a:p>
            <a:pPr algn="l"/>
            <a:r>
              <a:rPr lang="ru-RU" dirty="0"/>
              <a:t>Геометрические</a:t>
            </a:r>
            <a:r>
              <a:rPr lang="ru-RU" sz="3600" dirty="0"/>
              <a:t> </a:t>
            </a:r>
            <a:r>
              <a:rPr lang="ru-RU" dirty="0"/>
              <a:t>софизмы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57400"/>
            <a:ext cx="8352928" cy="4114800"/>
          </a:xfrm>
        </p:spPr>
        <p:txBody>
          <a:bodyPr/>
          <a:lstStyle/>
          <a:p>
            <a:r>
              <a:rPr lang="ru-RU" sz="2000" b="1" i="1" u="sng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«Прямой угол равен тупому»</a:t>
            </a:r>
            <a:endParaRPr lang="ru-RU" sz="2000" b="1" i="1" dirty="0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endParaRPr>
          </a:p>
          <a:p>
            <a:r>
              <a:rPr lang="ru-RU" sz="1800" dirty="0"/>
              <a:t>Для доказательства выполним следующее построение. Возьмем некоторый отрезок АВ и при концах его А и В построим прямой угол и </a:t>
            </a:r>
            <a:r>
              <a:rPr lang="ru-RU" sz="1800" dirty="0" smtClean="0"/>
              <a:t>тупой. На </a:t>
            </a:r>
            <a:r>
              <a:rPr lang="ru-RU" sz="1800" dirty="0"/>
              <a:t>сторонах этих углов от их вершин отложим равные отрезки А</a:t>
            </a:r>
            <a:r>
              <a:rPr lang="en-US" sz="1800" dirty="0"/>
              <a:t>D</a:t>
            </a:r>
            <a:r>
              <a:rPr lang="ru-RU" sz="1800" dirty="0"/>
              <a:t> и ВС. </a:t>
            </a:r>
            <a:r>
              <a:rPr lang="ru-RU" sz="1800" dirty="0" smtClean="0"/>
              <a:t>Каждый из отрезков </a:t>
            </a:r>
            <a:r>
              <a:rPr lang="ru-RU" sz="1800" dirty="0"/>
              <a:t>АВ и </a:t>
            </a:r>
            <a:r>
              <a:rPr lang="en-US" sz="1800" dirty="0"/>
              <a:t>D</a:t>
            </a:r>
            <a:r>
              <a:rPr lang="ru-RU" sz="1800" dirty="0"/>
              <a:t>С </a:t>
            </a:r>
            <a:r>
              <a:rPr lang="ru-RU" sz="1800" dirty="0" smtClean="0"/>
              <a:t>разделим </a:t>
            </a:r>
            <a:r>
              <a:rPr lang="ru-RU" sz="1800" dirty="0"/>
              <a:t>пополам и через точки деления проведем к этим отрезкам перпендикуляры. Так как АВ и </a:t>
            </a:r>
            <a:r>
              <a:rPr lang="en-US" sz="1800" dirty="0"/>
              <a:t>D</a:t>
            </a:r>
            <a:r>
              <a:rPr lang="ru-RU" sz="1800" dirty="0"/>
              <a:t>С непараллельные, то эти перпендикуляры пересекутся в некоторой точке О. Соединим точку О с точками А, В, С и </a:t>
            </a:r>
            <a:r>
              <a:rPr lang="en-US" sz="1800" dirty="0"/>
              <a:t>D</a:t>
            </a:r>
            <a:r>
              <a:rPr lang="ru-RU" sz="1800" dirty="0"/>
              <a:t> отрезками. Получившиеся треугольники </a:t>
            </a:r>
            <a:r>
              <a:rPr lang="ru-RU" sz="1800" dirty="0" smtClean="0"/>
              <a:t>∆АО</a:t>
            </a:r>
            <a:r>
              <a:rPr lang="en-US" sz="1800" dirty="0" smtClean="0"/>
              <a:t>D</a:t>
            </a:r>
            <a:r>
              <a:rPr lang="ru-RU" sz="1800" dirty="0" smtClean="0"/>
              <a:t> = ∆ВОС, </a:t>
            </a:r>
            <a:r>
              <a:rPr lang="ru-RU" sz="1800" dirty="0"/>
              <a:t>так как |</a:t>
            </a:r>
            <a:r>
              <a:rPr lang="en-US" sz="1800" dirty="0"/>
              <a:t>AO</a:t>
            </a:r>
            <a:r>
              <a:rPr lang="ru-RU" sz="1800" dirty="0"/>
              <a:t>| = |</a:t>
            </a:r>
            <a:r>
              <a:rPr lang="en-US" sz="1800" dirty="0"/>
              <a:t>OB</a:t>
            </a:r>
            <a:r>
              <a:rPr lang="ru-RU" sz="1800" dirty="0"/>
              <a:t>|, |</a:t>
            </a:r>
            <a:r>
              <a:rPr lang="en-US" sz="1800" dirty="0"/>
              <a:t>AD</a:t>
            </a:r>
            <a:r>
              <a:rPr lang="ru-RU" sz="1800" dirty="0"/>
              <a:t>| = |</a:t>
            </a:r>
            <a:r>
              <a:rPr lang="en-US" sz="1800" dirty="0"/>
              <a:t>BC</a:t>
            </a:r>
            <a:r>
              <a:rPr lang="ru-RU" sz="1800" dirty="0"/>
              <a:t>|, |</a:t>
            </a:r>
            <a:r>
              <a:rPr lang="en-US" sz="1800" dirty="0"/>
              <a:t>DO</a:t>
            </a:r>
            <a:r>
              <a:rPr lang="ru-RU" sz="1800" dirty="0"/>
              <a:t>| = |</a:t>
            </a:r>
            <a:r>
              <a:rPr lang="en-US" sz="1800" dirty="0"/>
              <a:t>CO</a:t>
            </a:r>
            <a:r>
              <a:rPr lang="ru-RU" sz="1800" dirty="0"/>
              <a:t>|, и, значит, </a:t>
            </a:r>
            <a:r>
              <a:rPr lang="ru-RU" sz="1800" dirty="0">
                <a:sym typeface="Symbol"/>
              </a:rPr>
              <a:t></a:t>
            </a:r>
            <a:r>
              <a:rPr lang="ru-RU" sz="1800" dirty="0"/>
              <a:t>ОА</a:t>
            </a:r>
            <a:r>
              <a:rPr lang="en-US" sz="1800" dirty="0"/>
              <a:t>D</a:t>
            </a:r>
            <a:r>
              <a:rPr lang="ru-RU" sz="1800" dirty="0"/>
              <a:t> = </a:t>
            </a:r>
            <a:r>
              <a:rPr lang="ru-RU" sz="1800" dirty="0">
                <a:sym typeface="Symbol"/>
              </a:rPr>
              <a:t></a:t>
            </a:r>
            <a:r>
              <a:rPr lang="ru-RU" sz="1800" dirty="0"/>
              <a:t>ОВС, но </a:t>
            </a:r>
            <a:r>
              <a:rPr lang="ru-RU" sz="1800" dirty="0">
                <a:sym typeface="Symbol"/>
              </a:rPr>
              <a:t></a:t>
            </a:r>
            <a:r>
              <a:rPr lang="ru-RU" sz="1800" dirty="0"/>
              <a:t>ЕАО = </a:t>
            </a:r>
            <a:r>
              <a:rPr lang="ru-RU" sz="1800" dirty="0">
                <a:sym typeface="Symbol"/>
              </a:rPr>
              <a:t></a:t>
            </a:r>
            <a:r>
              <a:rPr lang="ru-RU" sz="1800" dirty="0"/>
              <a:t>ЕВО, поэтому </a:t>
            </a:r>
            <a:r>
              <a:rPr lang="ru-RU" sz="1800" dirty="0">
                <a:sym typeface="Symbol"/>
              </a:rPr>
              <a:t></a:t>
            </a:r>
            <a:r>
              <a:rPr lang="en-US" sz="1800" dirty="0"/>
              <a:t>D</a:t>
            </a:r>
            <a:r>
              <a:rPr lang="ru-RU" sz="1800" dirty="0"/>
              <a:t>АЕ = </a:t>
            </a:r>
            <a:r>
              <a:rPr lang="ru-RU" sz="1800" dirty="0">
                <a:sym typeface="Symbol"/>
              </a:rPr>
              <a:t></a:t>
            </a:r>
            <a:r>
              <a:rPr lang="ru-RU" sz="1800" dirty="0"/>
              <a:t>СВЕ, т.е. прямой угол равен тупому. Аналогично могут быть рассмотрены случаи, когда точка О лежит на АВ или ниже </a:t>
            </a:r>
            <a:r>
              <a:rPr lang="ru-RU" sz="1800" dirty="0" smtClean="0"/>
              <a:t>АВ. Вывод </a:t>
            </a:r>
            <a:r>
              <a:rPr lang="ru-RU" sz="1800" dirty="0"/>
              <a:t>и в этих случаях будет такой же: прямой угол равен тупому. </a:t>
            </a: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71600" y="764704"/>
            <a:ext cx="7200800" cy="1143000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Прямой угол равен тупому</a:t>
            </a:r>
            <a:endParaRPr lang="ru-RU" sz="32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555776" y="2636912"/>
            <a:ext cx="4032448" cy="2592288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V="1">
            <a:off x="2555776" y="2636912"/>
            <a:ext cx="4032448" cy="2592288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2555776" y="2636912"/>
            <a:ext cx="4032448" cy="25922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cxnSp>
      <p:cxnSp>
        <p:nvCxnSpPr>
          <p:cNvPr id="24" name="Прямая соединительная линия 23"/>
          <p:cNvCxnSpPr>
            <a:stCxn id="18" idx="0"/>
            <a:endCxn id="18" idx="2"/>
          </p:cNvCxnSpPr>
          <p:nvPr/>
        </p:nvCxnSpPr>
        <p:spPr>
          <a:xfrm>
            <a:off x="4572000" y="2636912"/>
            <a:ext cx="0" cy="25922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cxnSp>
      <p:sp>
        <p:nvSpPr>
          <p:cNvPr id="25" name="TextBox 24"/>
          <p:cNvSpPr txBox="1"/>
          <p:nvPr/>
        </p:nvSpPr>
        <p:spPr>
          <a:xfrm>
            <a:off x="1974480" y="2313746"/>
            <a:ext cx="5180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2"/>
                </a:solidFill>
              </a:rPr>
              <a:t>А</a:t>
            </a:r>
            <a:endParaRPr lang="ru-RU" sz="3600" b="1" dirty="0">
              <a:solidFill>
                <a:schemeClr val="accent2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748341" y="3574757"/>
            <a:ext cx="5437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</a:rPr>
              <a:t>О</a:t>
            </a:r>
            <a:endParaRPr lang="ru-RU" sz="36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4368258" y="5157192"/>
            <a:ext cx="466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accent2"/>
                </a:solidFill>
              </a:rPr>
              <a:t>F</a:t>
            </a:r>
            <a:endParaRPr lang="ru-RU" sz="36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4368258" y="2060848"/>
            <a:ext cx="4924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accent2"/>
                </a:solidFill>
              </a:rPr>
              <a:t>E</a:t>
            </a:r>
            <a:endParaRPr lang="ru-RU" sz="36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6660232" y="4998367"/>
            <a:ext cx="5180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accent2"/>
                </a:solidFill>
              </a:rPr>
              <a:t>C</a:t>
            </a:r>
            <a:endParaRPr lang="ru-RU" sz="3600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6588224" y="2348880"/>
            <a:ext cx="4924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accent2"/>
                </a:solidFill>
              </a:rPr>
              <a:t>B</a:t>
            </a:r>
            <a:endParaRPr lang="ru-RU" sz="36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1979712" y="5013176"/>
            <a:ext cx="5180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chemeClr val="accent2"/>
                </a:solidFill>
              </a:rPr>
              <a:t>D</a:t>
            </a:r>
            <a:endParaRPr lang="ru-RU" sz="3600" dirty="0"/>
          </a:p>
        </p:txBody>
      </p:sp>
      <p:sp>
        <p:nvSpPr>
          <p:cNvPr id="32" name="Дуга 31"/>
          <p:cNvSpPr/>
          <p:nvPr/>
        </p:nvSpPr>
        <p:spPr>
          <a:xfrm rot="7934791">
            <a:off x="2491450" y="2622517"/>
            <a:ext cx="504056" cy="396915"/>
          </a:xfrm>
          <a:prstGeom prst="arc">
            <a:avLst>
              <a:gd name="adj1" fmla="val 10913957"/>
              <a:gd name="adj2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Дуга 32"/>
          <p:cNvSpPr/>
          <p:nvPr/>
        </p:nvSpPr>
        <p:spPr>
          <a:xfrm rot="13524018">
            <a:off x="6161152" y="2612907"/>
            <a:ext cx="504056" cy="399135"/>
          </a:xfrm>
          <a:prstGeom prst="arc">
            <a:avLst>
              <a:gd name="adj1" fmla="val 10913957"/>
              <a:gd name="adj2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Дуга 34"/>
          <p:cNvSpPr/>
          <p:nvPr/>
        </p:nvSpPr>
        <p:spPr>
          <a:xfrm rot="13061195">
            <a:off x="6084229" y="2621145"/>
            <a:ext cx="571523" cy="445272"/>
          </a:xfrm>
          <a:prstGeom prst="arc">
            <a:avLst>
              <a:gd name="adj1" fmla="val 11143630"/>
              <a:gd name="adj2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7654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i="1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«Прямой угол равен тупому»</a:t>
            </a:r>
          </a:p>
          <a:p>
            <a:pPr marL="0" indent="0">
              <a:buNone/>
            </a:pPr>
            <a:endParaRPr lang="ru-RU" sz="2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ru-RU" sz="24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Ответ</a:t>
            </a:r>
            <a:r>
              <a:rPr lang="ru-RU" sz="24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: </a:t>
            </a:r>
            <a:r>
              <a:rPr lang="ru-RU" sz="24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Случаи</a:t>
            </a:r>
            <a:r>
              <a:rPr lang="ru-RU" sz="24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, рассмотренные в рассуждении, невозможны. Убедиться в этом </a:t>
            </a:r>
            <a:r>
              <a:rPr lang="ru-RU" sz="24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можно, </a:t>
            </a:r>
            <a:r>
              <a:rPr lang="ru-RU" sz="24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выполнив чертеж с помощью циркуля и линейки.</a:t>
            </a:r>
          </a:p>
          <a:p>
            <a:pPr marL="0" indent="0">
              <a:buNone/>
            </a:pPr>
            <a:r>
              <a:rPr lang="ru-RU" sz="20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  <a:endParaRPr lang="ru-RU" sz="20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ru-RU" sz="20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ru-RU" sz="20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162800" cy="1233478"/>
          </a:xfrm>
        </p:spPr>
        <p:txBody>
          <a:bodyPr/>
          <a:lstStyle/>
          <a:p>
            <a:r>
              <a:rPr lang="ru-RU" dirty="0"/>
              <a:t>Г</a:t>
            </a:r>
            <a:r>
              <a:rPr lang="ru-RU" dirty="0" smtClean="0"/>
              <a:t>еометр</a:t>
            </a:r>
            <a:r>
              <a:rPr lang="ru-R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ические софизмы</a:t>
            </a:r>
            <a:endParaRPr lang="ru-RU" dirty="0"/>
          </a:p>
        </p:txBody>
      </p:sp>
      <p:sp>
        <p:nvSpPr>
          <p:cNvPr id="5" name="Управляющая кнопка: в начало 4">
            <a:hlinkClick r:id="rId2" action="ppaction://hlinksldjump" highlightClick="1"/>
          </p:cNvPr>
          <p:cNvSpPr/>
          <p:nvPr/>
        </p:nvSpPr>
        <p:spPr>
          <a:xfrm>
            <a:off x="8028384" y="5797269"/>
            <a:ext cx="648072" cy="432048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269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42918"/>
            <a:ext cx="7162800" cy="1338282"/>
          </a:xfrm>
        </p:spPr>
        <p:txBody>
          <a:bodyPr/>
          <a:lstStyle/>
          <a:p>
            <a:pPr algn="l"/>
            <a:r>
              <a:rPr lang="ru-RU" sz="3600" dirty="0" smtClean="0"/>
              <a:t>Софизмы из </a:t>
            </a:r>
            <a:r>
              <a:rPr lang="ru-RU" sz="3600" dirty="0"/>
              <a:t>Д</a:t>
            </a:r>
            <a:r>
              <a:rPr lang="ru-RU" sz="3600" dirty="0" smtClean="0"/>
              <a:t>ревней </a:t>
            </a:r>
            <a:r>
              <a:rPr lang="ru-RU" sz="3600" dirty="0"/>
              <a:t>Г</a:t>
            </a:r>
            <a:r>
              <a:rPr lang="ru-RU" sz="3600" dirty="0" smtClean="0"/>
              <a:t>реции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57400"/>
            <a:ext cx="8352928" cy="4114800"/>
          </a:xfrm>
        </p:spPr>
        <p:txBody>
          <a:bodyPr/>
          <a:lstStyle/>
          <a:p>
            <a:r>
              <a:rPr lang="ru-RU" sz="2400" dirty="0" smtClean="0"/>
              <a:t>«Сидящий встал; кто встал, тот стоит; следовательно, сидящий стоит». </a:t>
            </a:r>
          </a:p>
          <a:p>
            <a:r>
              <a:rPr lang="ru-RU" sz="2400" dirty="0" smtClean="0"/>
              <a:t>«Сократ - человек; человек - не то же самое, что Сократ; значит, Сократ - это нечто иное, чем Сократ». </a:t>
            </a:r>
          </a:p>
          <a:p>
            <a:r>
              <a:rPr lang="ru-RU" sz="2400" dirty="0" smtClean="0"/>
              <a:t>«Для того чтобы видеть, вовсе необязательно иметь глаза, ведь без правого глаза мы видим, без левого тоже видим; кроме правого и левого, других глаз у нас нет; поэтому ясно, что глаза не являются необходимыми для зрения». </a:t>
            </a:r>
          </a:p>
        </p:txBody>
      </p:sp>
      <p:pic>
        <p:nvPicPr>
          <p:cNvPr id="7" name="Рисунок 6" descr="2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0315"/>
            <a:ext cx="1142998" cy="1798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42918"/>
            <a:ext cx="7162800" cy="1338282"/>
          </a:xfrm>
        </p:spPr>
        <p:txBody>
          <a:bodyPr/>
          <a:lstStyle/>
          <a:p>
            <a:pPr algn="l"/>
            <a:r>
              <a:rPr lang="ru-RU" sz="3600" dirty="0" smtClean="0"/>
              <a:t>Софизмы из </a:t>
            </a:r>
            <a:r>
              <a:rPr lang="ru-RU" sz="3600" dirty="0"/>
              <a:t>Д</a:t>
            </a:r>
            <a:r>
              <a:rPr lang="ru-RU" sz="3600" dirty="0" smtClean="0"/>
              <a:t>ревней </a:t>
            </a:r>
            <a:r>
              <a:rPr lang="ru-RU" sz="3600" dirty="0"/>
              <a:t>Г</a:t>
            </a:r>
            <a:r>
              <a:rPr lang="ru-RU" sz="3600" dirty="0" smtClean="0"/>
              <a:t>реции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57400"/>
            <a:ext cx="8352928" cy="4114800"/>
          </a:xfrm>
        </p:spPr>
        <p:txBody>
          <a:bodyPr/>
          <a:lstStyle/>
          <a:p>
            <a:r>
              <a:rPr lang="ru-RU" sz="2400" dirty="0" smtClean="0"/>
              <a:t>«</a:t>
            </a:r>
            <a:r>
              <a:rPr lang="ru-RU" sz="2400" dirty="0"/>
              <a:t>Рога». Ты имеешь то, что не терял. Ты не потерял рога, значит, они у тебя есть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«</a:t>
            </a:r>
            <a:r>
              <a:rPr lang="ru-RU" sz="2400" dirty="0"/>
              <a:t>Лгун». Есть вероятность, что лгун сознается в том, что он обманщик. Значит, он скажет правду. Тот, кто говорит правду, лгуном не является. Значит, лгун – совсем не лгун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«</a:t>
            </a:r>
            <a:r>
              <a:rPr lang="ru-RU" sz="2400" dirty="0"/>
              <a:t>Лекарства». Лекарства, принимаемые больным – это добро. Делать добра нужно как можно больше. Соответственно, нужно принимать много </a:t>
            </a:r>
            <a:r>
              <a:rPr lang="ru-RU" sz="2400" dirty="0" smtClean="0"/>
              <a:t>лекарств.</a:t>
            </a:r>
            <a:endParaRPr lang="ru-RU" sz="2400" dirty="0">
              <a:effectLst/>
            </a:endParaRPr>
          </a:p>
        </p:txBody>
      </p:sp>
      <p:pic>
        <p:nvPicPr>
          <p:cNvPr id="7" name="Рисунок 6" descr="2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0315"/>
            <a:ext cx="1142998" cy="1798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295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42918"/>
            <a:ext cx="7162800" cy="1338282"/>
          </a:xfrm>
        </p:spPr>
        <p:txBody>
          <a:bodyPr/>
          <a:lstStyle/>
          <a:p>
            <a:pPr algn="l"/>
            <a:r>
              <a:rPr lang="ru-RU" sz="3600" dirty="0" smtClean="0"/>
              <a:t>Софизмы из </a:t>
            </a:r>
            <a:r>
              <a:rPr lang="ru-RU" sz="3600" dirty="0"/>
              <a:t>Д</a:t>
            </a:r>
            <a:r>
              <a:rPr lang="ru-RU" sz="3600" dirty="0" smtClean="0"/>
              <a:t>ревней </a:t>
            </a:r>
            <a:r>
              <a:rPr lang="ru-RU" sz="3600" dirty="0"/>
              <a:t>Г</a:t>
            </a:r>
            <a:r>
              <a:rPr lang="ru-RU" sz="3600" dirty="0" smtClean="0"/>
              <a:t>реции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57400"/>
            <a:ext cx="8352928" cy="4114800"/>
          </a:xfrm>
        </p:spPr>
        <p:txBody>
          <a:bodyPr/>
          <a:lstStyle/>
          <a:p>
            <a:r>
              <a:rPr lang="ru-RU" sz="2400" dirty="0" smtClean="0"/>
              <a:t>«</a:t>
            </a:r>
            <a:r>
              <a:rPr lang="ru-RU" sz="2400" dirty="0"/>
              <a:t>Рога». Ты имеешь то, что не терял. Ты не потерял рога, значит, они у тебя есть</a:t>
            </a:r>
            <a:r>
              <a:rPr lang="ru-RU" sz="2400" dirty="0" smtClean="0"/>
              <a:t>.</a:t>
            </a:r>
            <a:endParaRPr lang="ru-RU" sz="2400" dirty="0"/>
          </a:p>
          <a:p>
            <a:r>
              <a:rPr lang="ru-RU" sz="2400" dirty="0"/>
              <a:t>«Лгун». Есть вероятность, что лгун сознается в том, что он обманщик. Значит, он скажет правду. Тот, кто говорит правду, лгуном не является. Значит, лгун – совсем не лгун</a:t>
            </a:r>
            <a:r>
              <a:rPr lang="ru-RU" sz="2400" dirty="0" smtClean="0"/>
              <a:t>.</a:t>
            </a:r>
            <a:endParaRPr lang="ru-RU" sz="2400" dirty="0"/>
          </a:p>
          <a:p>
            <a:r>
              <a:rPr lang="ru-RU" sz="2400" dirty="0"/>
              <a:t>«Лекарства». Лекарства, принимаемые больным – это добро. Делать добра нужно как можно больше. Соответственно, нужно принимать много </a:t>
            </a:r>
            <a:r>
              <a:rPr lang="ru-RU" sz="2400" dirty="0" smtClean="0"/>
              <a:t>лекарств.</a:t>
            </a:r>
            <a:endParaRPr lang="ru-RU" sz="2400" dirty="0">
              <a:effectLst/>
            </a:endParaRPr>
          </a:p>
        </p:txBody>
      </p:sp>
      <p:pic>
        <p:nvPicPr>
          <p:cNvPr id="7" name="Рисунок 6" descr="2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0315"/>
            <a:ext cx="1142998" cy="1798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в начало 4">
            <a:hlinkClick r:id="rId3" action="ppaction://hlinksldjump" highlightClick="1"/>
          </p:cNvPr>
          <p:cNvSpPr/>
          <p:nvPr/>
        </p:nvSpPr>
        <p:spPr>
          <a:xfrm>
            <a:off x="8028384" y="5797269"/>
            <a:ext cx="648072" cy="432048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5945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3" name="Rectangle 3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Font typeface="Wingdings" pitchFamily="2" charset="2"/>
              <a:buNone/>
            </a:pPr>
            <a:r>
              <a:rPr lang="ru-RU" sz="2400" i="1" dirty="0" smtClean="0"/>
              <a:t>	</a:t>
            </a:r>
            <a:r>
              <a:rPr lang="ru-RU" sz="2400" i="1" dirty="0" smtClean="0"/>
              <a:t>Софистика – это целая </a:t>
            </a:r>
            <a:r>
              <a:rPr lang="ru-RU" sz="2400" i="1" dirty="0" smtClean="0"/>
              <a:t>наука</a:t>
            </a:r>
            <a:r>
              <a:rPr lang="ru-RU" sz="2400" i="1" dirty="0"/>
              <a:t>, а </a:t>
            </a:r>
            <a:r>
              <a:rPr lang="ru-RU" sz="2400" i="1" dirty="0" smtClean="0"/>
              <a:t>именно математические софизмы </a:t>
            </a:r>
            <a:r>
              <a:rPr lang="ru-RU" sz="2400" i="1" dirty="0"/>
              <a:t>– </a:t>
            </a:r>
            <a:r>
              <a:rPr lang="ru-RU" sz="2400" i="1" dirty="0"/>
              <a:t>это </a:t>
            </a:r>
            <a:r>
              <a:rPr lang="ru-RU" sz="2400" i="1" dirty="0" smtClean="0"/>
              <a:t>лишь часть одного большого течения </a:t>
            </a:r>
            <a:endParaRPr lang="ru-RU" sz="2400" i="1" dirty="0"/>
          </a:p>
        </p:txBody>
      </p:sp>
      <p:sp>
        <p:nvSpPr>
          <p:cNvPr id="225286" name="WordArt 6"/>
          <p:cNvSpPr>
            <a:spLocks noChangeArrowheads="1" noChangeShapeType="1" noTextEdit="1"/>
          </p:cNvSpPr>
          <p:nvPr/>
        </p:nvSpPr>
        <p:spPr bwMode="auto">
          <a:xfrm>
            <a:off x="1476375" y="404813"/>
            <a:ext cx="5472113" cy="1295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hlink"/>
              </a:solidFill>
              <a:latin typeface="Arial"/>
              <a:cs typeface="Arial"/>
            </a:endParaRPr>
          </a:p>
        </p:txBody>
      </p:sp>
      <p:pic>
        <p:nvPicPr>
          <p:cNvPr id="9" name="Объект 8" descr="01sent.g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41647" y="2316484"/>
            <a:ext cx="3098306" cy="3596632"/>
          </a:xfrm>
          <a:prstGeom prst="rect">
            <a:avLst/>
          </a:prstGeom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28384" y="5805264"/>
            <a:ext cx="648000" cy="432048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642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899592" y="3212976"/>
            <a:ext cx="7297688" cy="1938536"/>
          </a:xfrm>
        </p:spPr>
        <p:txBody>
          <a:bodyPr>
            <a:prstTxWarp prst="textSlantDown">
              <a:avLst/>
            </a:prstTxWarp>
          </a:bodyPr>
          <a:lstStyle/>
          <a:p>
            <a:pPr algn="ctr">
              <a:buNone/>
            </a:pPr>
            <a:r>
              <a:rPr lang="ru-RU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Спасибо</a:t>
            </a:r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за</a:t>
            </a:r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работу!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hool_present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Mead Bold"/>
        <a:ea typeface=""/>
        <a:cs typeface=""/>
      </a:majorFont>
      <a:minorFont>
        <a:latin typeface="Mead Bol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school_presentation</Template>
  <TotalTime>442</TotalTime>
  <Words>1743</Words>
  <Application>Microsoft Office PowerPoint</Application>
  <PresentationFormat>Экран (4:3)</PresentationFormat>
  <Paragraphs>120</Paragraphs>
  <Slides>27</Slides>
  <Notes>0</Notes>
  <HiddenSlides>22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Cambria Math</vt:lpstr>
      <vt:lpstr>Mead Bold</vt:lpstr>
      <vt:lpstr>Symbol</vt:lpstr>
      <vt:lpstr>Times New Roman</vt:lpstr>
      <vt:lpstr>Wingdings</vt:lpstr>
      <vt:lpstr>school_presentation</vt:lpstr>
      <vt:lpstr>Песенка английских студентов</vt:lpstr>
      <vt:lpstr>Презентация PowerPoint</vt:lpstr>
      <vt:lpstr>Навигация</vt:lpstr>
      <vt:lpstr>ПОНЯТИЕ СОФИЗМА</vt:lpstr>
      <vt:lpstr>ИЗ ИСТОРИИ СОФИЗМОВ</vt:lpstr>
      <vt:lpstr>ИЗ ИСТОРИИ СОФИЗМОВ</vt:lpstr>
      <vt:lpstr>ИЗ ИСТОРИИ СОФИЗМОВ</vt:lpstr>
      <vt:lpstr>ИЗ ИСТОРИИ СОФИЗМОВ</vt:lpstr>
      <vt:lpstr>ТИПИЧНЫЕ ОШИБКИ ПРИ РЕШЕНИИ СОФИЗМОВ</vt:lpstr>
      <vt:lpstr>ФОРМУЛА УСПЕШНОСТИ СОФИЗМА</vt:lpstr>
      <vt:lpstr>КЛАССИФИКАЦИЯ СОФИЗМОВ</vt:lpstr>
      <vt:lpstr>Алгебраические софизмы</vt:lpstr>
      <vt:lpstr>Алгебраические софизмы</vt:lpstr>
      <vt:lpstr>Алгебраические софизмы</vt:lpstr>
      <vt:lpstr>Алгебраические софизмы</vt:lpstr>
      <vt:lpstr>Алгебраические софизмы</vt:lpstr>
      <vt:lpstr>Алгебраические софизмы</vt:lpstr>
      <vt:lpstr>Геометрические софизмы</vt:lpstr>
      <vt:lpstr>Из точки на прямую можно опустить два перпендикуляра</vt:lpstr>
      <vt:lpstr>Геометрические софизмы</vt:lpstr>
      <vt:lpstr>Прямой угол равен тупому</vt:lpstr>
      <vt:lpstr>Геометрические софизмы</vt:lpstr>
      <vt:lpstr>Софизмы из Древней Греции</vt:lpstr>
      <vt:lpstr>Софизмы из Древней Греции</vt:lpstr>
      <vt:lpstr>Софизмы из Древней Греции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СОФИЗМЫ</dc:title>
  <dc:creator>User</dc:creator>
  <cp:lastModifiedBy>Марина Бориснёва</cp:lastModifiedBy>
  <cp:revision>42</cp:revision>
  <cp:lastPrinted>2017-05-01T18:43:42Z</cp:lastPrinted>
  <dcterms:created xsi:type="dcterms:W3CDTF">2010-02-26T10:22:00Z</dcterms:created>
  <dcterms:modified xsi:type="dcterms:W3CDTF">2021-11-08T18:25:38Z</dcterms:modified>
</cp:coreProperties>
</file>