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media/image11.jpg" ContentType="image/gif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4" r:id="rId1"/>
  </p:sldMasterIdLst>
  <p:notesMasterIdLst>
    <p:notesMasterId r:id="rId28"/>
  </p:notesMasterIdLst>
  <p:sldIdLst>
    <p:sldId id="256" r:id="rId2"/>
    <p:sldId id="28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9" r:id="rId11"/>
    <p:sldId id="268" r:id="rId12"/>
    <p:sldId id="267" r:id="rId13"/>
    <p:sldId id="266" r:id="rId14"/>
    <p:sldId id="270" r:id="rId15"/>
    <p:sldId id="264" r:id="rId16"/>
    <p:sldId id="265" r:id="rId17"/>
    <p:sldId id="271" r:id="rId18"/>
    <p:sldId id="272" r:id="rId19"/>
    <p:sldId id="273" r:id="rId20"/>
    <p:sldId id="274" r:id="rId21"/>
    <p:sldId id="276" r:id="rId22"/>
    <p:sldId id="275" r:id="rId23"/>
    <p:sldId id="277" r:id="rId24"/>
    <p:sldId id="280" r:id="rId25"/>
    <p:sldId id="278" r:id="rId26"/>
    <p:sldId id="281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EE5DCB-22AF-437F-997A-C050C85F5616}" type="doc">
      <dgm:prSet loTypeId="urn:microsoft.com/office/officeart/2005/8/layout/process1" loCatId="process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F88D8F0-84EA-4FAC-98A3-9986FCABABDE}">
      <dgm:prSet phldrT="[Текст]"/>
      <dgm:spPr/>
      <dgm:t>
        <a:bodyPr/>
        <a:lstStyle/>
        <a:p>
          <a:r>
            <a:rPr lang="ru-RU" dirty="0"/>
            <a:t>вещество</a:t>
          </a:r>
        </a:p>
      </dgm:t>
    </dgm:pt>
    <dgm:pt modelId="{723464CD-E1DF-4BFC-8068-790EF8CE1783}" type="parTrans" cxnId="{EE43D80F-0C5F-41B6-8DCD-90B8189DE081}">
      <dgm:prSet/>
      <dgm:spPr/>
      <dgm:t>
        <a:bodyPr/>
        <a:lstStyle/>
        <a:p>
          <a:endParaRPr lang="ru-RU"/>
        </a:p>
      </dgm:t>
    </dgm:pt>
    <dgm:pt modelId="{D727D0DD-DDD3-4CB7-920A-62C19503A8B8}" type="sibTrans" cxnId="{EE43D80F-0C5F-41B6-8DCD-90B8189DE081}">
      <dgm:prSet/>
      <dgm:spPr/>
      <dgm:t>
        <a:bodyPr/>
        <a:lstStyle/>
        <a:p>
          <a:endParaRPr lang="ru-RU"/>
        </a:p>
      </dgm:t>
    </dgm:pt>
    <dgm:pt modelId="{FA45A378-5CBE-4223-AD26-61DAF8314997}">
      <dgm:prSet phldrT="[Текст]"/>
      <dgm:spPr/>
      <dgm:t>
        <a:bodyPr/>
        <a:lstStyle/>
        <a:p>
          <a:r>
            <a:rPr lang="ru-RU" dirty="0"/>
            <a:t>молекула</a:t>
          </a:r>
        </a:p>
      </dgm:t>
    </dgm:pt>
    <dgm:pt modelId="{859B1822-3E96-45C8-AF9D-494EEEA7E7C7}" type="parTrans" cxnId="{915CCAA8-5A44-49F1-AB09-5F546D586924}">
      <dgm:prSet/>
      <dgm:spPr/>
      <dgm:t>
        <a:bodyPr/>
        <a:lstStyle/>
        <a:p>
          <a:endParaRPr lang="ru-RU"/>
        </a:p>
      </dgm:t>
    </dgm:pt>
    <dgm:pt modelId="{A3D595E3-0D2A-41BB-B894-50CA0E5CA987}" type="sibTrans" cxnId="{915CCAA8-5A44-49F1-AB09-5F546D586924}">
      <dgm:prSet/>
      <dgm:spPr/>
      <dgm:t>
        <a:bodyPr/>
        <a:lstStyle/>
        <a:p>
          <a:endParaRPr lang="ru-RU"/>
        </a:p>
      </dgm:t>
    </dgm:pt>
    <dgm:pt modelId="{0600886B-6281-44BC-A953-5C3614A86F60}">
      <dgm:prSet phldrT="[Текст]"/>
      <dgm:spPr/>
      <dgm:t>
        <a:bodyPr/>
        <a:lstStyle/>
        <a:p>
          <a:r>
            <a:rPr lang="ru-RU" dirty="0"/>
            <a:t>атом</a:t>
          </a:r>
        </a:p>
      </dgm:t>
    </dgm:pt>
    <dgm:pt modelId="{DD74345B-2F58-43CE-B549-EA04D37DE6C5}" type="parTrans" cxnId="{1B28F387-0877-4AC6-A47A-76486A591E24}">
      <dgm:prSet/>
      <dgm:spPr/>
      <dgm:t>
        <a:bodyPr/>
        <a:lstStyle/>
        <a:p>
          <a:endParaRPr lang="ru-RU"/>
        </a:p>
      </dgm:t>
    </dgm:pt>
    <dgm:pt modelId="{CB9BA5FE-0F81-4F90-9435-DDE847A79AAA}" type="sibTrans" cxnId="{1B28F387-0877-4AC6-A47A-76486A591E24}">
      <dgm:prSet/>
      <dgm:spPr/>
      <dgm:t>
        <a:bodyPr/>
        <a:lstStyle/>
        <a:p>
          <a:endParaRPr lang="ru-RU"/>
        </a:p>
      </dgm:t>
    </dgm:pt>
    <dgm:pt modelId="{C8680D85-EDC3-423F-BBC9-ACD3499CD5E3}" type="pres">
      <dgm:prSet presAssocID="{41EE5DCB-22AF-437F-997A-C050C85F5616}" presName="Name0" presStyleCnt="0">
        <dgm:presLayoutVars>
          <dgm:dir/>
          <dgm:resizeHandles val="exact"/>
        </dgm:presLayoutVars>
      </dgm:prSet>
      <dgm:spPr/>
    </dgm:pt>
    <dgm:pt modelId="{6B1CE3A3-07F0-49EC-B245-195BC47240E0}" type="pres">
      <dgm:prSet presAssocID="{6F88D8F0-84EA-4FAC-98A3-9986FCABABDE}" presName="node" presStyleLbl="node1" presStyleIdx="0" presStyleCnt="3">
        <dgm:presLayoutVars>
          <dgm:bulletEnabled val="1"/>
        </dgm:presLayoutVars>
      </dgm:prSet>
      <dgm:spPr/>
    </dgm:pt>
    <dgm:pt modelId="{0AD2E78F-1DF1-4A2E-A56D-FE6BBBB71F4E}" type="pres">
      <dgm:prSet presAssocID="{D727D0DD-DDD3-4CB7-920A-62C19503A8B8}" presName="sibTrans" presStyleLbl="sibTrans2D1" presStyleIdx="0" presStyleCnt="2"/>
      <dgm:spPr/>
    </dgm:pt>
    <dgm:pt modelId="{50ECEA4D-F505-4DEB-87C5-1BE842D8332B}" type="pres">
      <dgm:prSet presAssocID="{D727D0DD-DDD3-4CB7-920A-62C19503A8B8}" presName="connectorText" presStyleLbl="sibTrans2D1" presStyleIdx="0" presStyleCnt="2"/>
      <dgm:spPr/>
    </dgm:pt>
    <dgm:pt modelId="{47CD3130-291D-49C0-915A-8E7DD2BA86A2}" type="pres">
      <dgm:prSet presAssocID="{FA45A378-5CBE-4223-AD26-61DAF8314997}" presName="node" presStyleLbl="node1" presStyleIdx="1" presStyleCnt="3">
        <dgm:presLayoutVars>
          <dgm:bulletEnabled val="1"/>
        </dgm:presLayoutVars>
      </dgm:prSet>
      <dgm:spPr/>
    </dgm:pt>
    <dgm:pt modelId="{3C8ABA16-D186-464C-8641-491781DB8A43}" type="pres">
      <dgm:prSet presAssocID="{A3D595E3-0D2A-41BB-B894-50CA0E5CA987}" presName="sibTrans" presStyleLbl="sibTrans2D1" presStyleIdx="1" presStyleCnt="2"/>
      <dgm:spPr/>
    </dgm:pt>
    <dgm:pt modelId="{EDA0BFCB-3D9A-485D-B516-9CAF97C77773}" type="pres">
      <dgm:prSet presAssocID="{A3D595E3-0D2A-41BB-B894-50CA0E5CA987}" presName="connectorText" presStyleLbl="sibTrans2D1" presStyleIdx="1" presStyleCnt="2"/>
      <dgm:spPr/>
    </dgm:pt>
    <dgm:pt modelId="{5F4E78D0-57B4-46AD-B57C-207B1DB40466}" type="pres">
      <dgm:prSet presAssocID="{0600886B-6281-44BC-A953-5C3614A86F60}" presName="node" presStyleLbl="node1" presStyleIdx="2" presStyleCnt="3">
        <dgm:presLayoutVars>
          <dgm:bulletEnabled val="1"/>
        </dgm:presLayoutVars>
      </dgm:prSet>
      <dgm:spPr/>
    </dgm:pt>
  </dgm:ptLst>
  <dgm:cxnLst>
    <dgm:cxn modelId="{EE43D80F-0C5F-41B6-8DCD-90B8189DE081}" srcId="{41EE5DCB-22AF-437F-997A-C050C85F5616}" destId="{6F88D8F0-84EA-4FAC-98A3-9986FCABABDE}" srcOrd="0" destOrd="0" parTransId="{723464CD-E1DF-4BFC-8068-790EF8CE1783}" sibTransId="{D727D0DD-DDD3-4CB7-920A-62C19503A8B8}"/>
    <dgm:cxn modelId="{4E6AD410-1C75-449E-961E-975C7C27CE2F}" type="presOf" srcId="{41EE5DCB-22AF-437F-997A-C050C85F5616}" destId="{C8680D85-EDC3-423F-BBC9-ACD3499CD5E3}" srcOrd="0" destOrd="0" presId="urn:microsoft.com/office/officeart/2005/8/layout/process1"/>
    <dgm:cxn modelId="{0AB7393F-4EB5-4D8B-A92D-BDFDB7F16967}" type="presOf" srcId="{A3D595E3-0D2A-41BB-B894-50CA0E5CA987}" destId="{3C8ABA16-D186-464C-8641-491781DB8A43}" srcOrd="0" destOrd="0" presId="urn:microsoft.com/office/officeart/2005/8/layout/process1"/>
    <dgm:cxn modelId="{B371156D-6E54-4509-8AF9-C0B9280DE71B}" type="presOf" srcId="{D727D0DD-DDD3-4CB7-920A-62C19503A8B8}" destId="{0AD2E78F-1DF1-4A2E-A56D-FE6BBBB71F4E}" srcOrd="0" destOrd="0" presId="urn:microsoft.com/office/officeart/2005/8/layout/process1"/>
    <dgm:cxn modelId="{17AC0556-AAC4-43BE-A58C-E492C96F4C57}" type="presOf" srcId="{6F88D8F0-84EA-4FAC-98A3-9986FCABABDE}" destId="{6B1CE3A3-07F0-49EC-B245-195BC47240E0}" srcOrd="0" destOrd="0" presId="urn:microsoft.com/office/officeart/2005/8/layout/process1"/>
    <dgm:cxn modelId="{20A94886-250E-4659-B84F-BEA84A9AE096}" type="presOf" srcId="{0600886B-6281-44BC-A953-5C3614A86F60}" destId="{5F4E78D0-57B4-46AD-B57C-207B1DB40466}" srcOrd="0" destOrd="0" presId="urn:microsoft.com/office/officeart/2005/8/layout/process1"/>
    <dgm:cxn modelId="{1B28F387-0877-4AC6-A47A-76486A591E24}" srcId="{41EE5DCB-22AF-437F-997A-C050C85F5616}" destId="{0600886B-6281-44BC-A953-5C3614A86F60}" srcOrd="2" destOrd="0" parTransId="{DD74345B-2F58-43CE-B549-EA04D37DE6C5}" sibTransId="{CB9BA5FE-0F81-4F90-9435-DDE847A79AAA}"/>
    <dgm:cxn modelId="{CD08BAA4-5315-4862-A13B-0493E2E50538}" type="presOf" srcId="{A3D595E3-0D2A-41BB-B894-50CA0E5CA987}" destId="{EDA0BFCB-3D9A-485D-B516-9CAF97C77773}" srcOrd="1" destOrd="0" presId="urn:microsoft.com/office/officeart/2005/8/layout/process1"/>
    <dgm:cxn modelId="{915CCAA8-5A44-49F1-AB09-5F546D586924}" srcId="{41EE5DCB-22AF-437F-997A-C050C85F5616}" destId="{FA45A378-5CBE-4223-AD26-61DAF8314997}" srcOrd="1" destOrd="0" parTransId="{859B1822-3E96-45C8-AF9D-494EEEA7E7C7}" sibTransId="{A3D595E3-0D2A-41BB-B894-50CA0E5CA987}"/>
    <dgm:cxn modelId="{FB97C3D8-87EE-449A-86C5-4D6416C52310}" type="presOf" srcId="{D727D0DD-DDD3-4CB7-920A-62C19503A8B8}" destId="{50ECEA4D-F505-4DEB-87C5-1BE842D8332B}" srcOrd="1" destOrd="0" presId="urn:microsoft.com/office/officeart/2005/8/layout/process1"/>
    <dgm:cxn modelId="{B3149ADC-0125-4AC3-B1E5-ADB10768ECFA}" type="presOf" srcId="{FA45A378-5CBE-4223-AD26-61DAF8314997}" destId="{47CD3130-291D-49C0-915A-8E7DD2BA86A2}" srcOrd="0" destOrd="0" presId="urn:microsoft.com/office/officeart/2005/8/layout/process1"/>
    <dgm:cxn modelId="{8472B9B4-004A-45DF-A72D-0DB7F5B00702}" type="presParOf" srcId="{C8680D85-EDC3-423F-BBC9-ACD3499CD5E3}" destId="{6B1CE3A3-07F0-49EC-B245-195BC47240E0}" srcOrd="0" destOrd="0" presId="urn:microsoft.com/office/officeart/2005/8/layout/process1"/>
    <dgm:cxn modelId="{4ECFEA4A-14F3-4F0C-9F3B-A0295590EC55}" type="presParOf" srcId="{C8680D85-EDC3-423F-BBC9-ACD3499CD5E3}" destId="{0AD2E78F-1DF1-4A2E-A56D-FE6BBBB71F4E}" srcOrd="1" destOrd="0" presId="urn:microsoft.com/office/officeart/2005/8/layout/process1"/>
    <dgm:cxn modelId="{82F01DC8-2CD9-4527-BCEA-2CD0B12C8996}" type="presParOf" srcId="{0AD2E78F-1DF1-4A2E-A56D-FE6BBBB71F4E}" destId="{50ECEA4D-F505-4DEB-87C5-1BE842D8332B}" srcOrd="0" destOrd="0" presId="urn:microsoft.com/office/officeart/2005/8/layout/process1"/>
    <dgm:cxn modelId="{84465E9E-9DC6-433B-996F-7666A766E90F}" type="presParOf" srcId="{C8680D85-EDC3-423F-BBC9-ACD3499CD5E3}" destId="{47CD3130-291D-49C0-915A-8E7DD2BA86A2}" srcOrd="2" destOrd="0" presId="urn:microsoft.com/office/officeart/2005/8/layout/process1"/>
    <dgm:cxn modelId="{F2C2E843-B5B9-4CC0-9197-7C8A64058F5A}" type="presParOf" srcId="{C8680D85-EDC3-423F-BBC9-ACD3499CD5E3}" destId="{3C8ABA16-D186-464C-8641-491781DB8A43}" srcOrd="3" destOrd="0" presId="urn:microsoft.com/office/officeart/2005/8/layout/process1"/>
    <dgm:cxn modelId="{798E4DB2-89FC-4413-9305-9A7AE7766AFF}" type="presParOf" srcId="{3C8ABA16-D186-464C-8641-491781DB8A43}" destId="{EDA0BFCB-3D9A-485D-B516-9CAF97C77773}" srcOrd="0" destOrd="0" presId="urn:microsoft.com/office/officeart/2005/8/layout/process1"/>
    <dgm:cxn modelId="{CC7F0042-C49D-41D5-ABC7-D20878817DC2}" type="presParOf" srcId="{C8680D85-EDC3-423F-BBC9-ACD3499CD5E3}" destId="{5F4E78D0-57B4-46AD-B57C-207B1DB40466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1CE3A3-07F0-49EC-B245-195BC47240E0}">
      <dsp:nvSpPr>
        <dsp:cNvPr id="0" name=""/>
        <dsp:cNvSpPr/>
      </dsp:nvSpPr>
      <dsp:spPr>
        <a:xfrm>
          <a:off x="8269" y="809909"/>
          <a:ext cx="2471746" cy="148304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800" kern="1200" dirty="0"/>
            <a:t>вещество</a:t>
          </a:r>
        </a:p>
      </dsp:txBody>
      <dsp:txXfrm>
        <a:off x="51706" y="853346"/>
        <a:ext cx="2384872" cy="1396173"/>
      </dsp:txXfrm>
    </dsp:sp>
    <dsp:sp modelId="{0AD2E78F-1DF1-4A2E-A56D-FE6BBBB71F4E}">
      <dsp:nvSpPr>
        <dsp:cNvPr id="0" name=""/>
        <dsp:cNvSpPr/>
      </dsp:nvSpPr>
      <dsp:spPr>
        <a:xfrm>
          <a:off x="2727190" y="1244936"/>
          <a:ext cx="524010" cy="6129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700" kern="1200"/>
        </a:p>
      </dsp:txBody>
      <dsp:txXfrm>
        <a:off x="2727190" y="1367535"/>
        <a:ext cx="366807" cy="367795"/>
      </dsp:txXfrm>
    </dsp:sp>
    <dsp:sp modelId="{47CD3130-291D-49C0-915A-8E7DD2BA86A2}">
      <dsp:nvSpPr>
        <dsp:cNvPr id="0" name=""/>
        <dsp:cNvSpPr/>
      </dsp:nvSpPr>
      <dsp:spPr>
        <a:xfrm>
          <a:off x="3468714" y="809909"/>
          <a:ext cx="2471746" cy="1483047"/>
        </a:xfrm>
        <a:prstGeom prst="roundRect">
          <a:avLst>
            <a:gd name="adj" fmla="val 10000"/>
          </a:avLst>
        </a:prstGeom>
        <a:solidFill>
          <a:schemeClr val="accent5">
            <a:hueOff val="3063757"/>
            <a:satOff val="-1833"/>
            <a:lumOff val="754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800" kern="1200" dirty="0"/>
            <a:t>молекула</a:t>
          </a:r>
        </a:p>
      </dsp:txBody>
      <dsp:txXfrm>
        <a:off x="3512151" y="853346"/>
        <a:ext cx="2384872" cy="1396173"/>
      </dsp:txXfrm>
    </dsp:sp>
    <dsp:sp modelId="{3C8ABA16-D186-464C-8641-491781DB8A43}">
      <dsp:nvSpPr>
        <dsp:cNvPr id="0" name=""/>
        <dsp:cNvSpPr/>
      </dsp:nvSpPr>
      <dsp:spPr>
        <a:xfrm>
          <a:off x="6187635" y="1244936"/>
          <a:ext cx="524010" cy="6129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127514"/>
            <a:satOff val="-3666"/>
            <a:lumOff val="1509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700" kern="1200"/>
        </a:p>
      </dsp:txBody>
      <dsp:txXfrm>
        <a:off x="6187635" y="1367535"/>
        <a:ext cx="366807" cy="367795"/>
      </dsp:txXfrm>
    </dsp:sp>
    <dsp:sp modelId="{5F4E78D0-57B4-46AD-B57C-207B1DB40466}">
      <dsp:nvSpPr>
        <dsp:cNvPr id="0" name=""/>
        <dsp:cNvSpPr/>
      </dsp:nvSpPr>
      <dsp:spPr>
        <a:xfrm>
          <a:off x="6929159" y="809909"/>
          <a:ext cx="2471746" cy="1483047"/>
        </a:xfrm>
        <a:prstGeom prst="roundRect">
          <a:avLst>
            <a:gd name="adj" fmla="val 10000"/>
          </a:avLst>
        </a:prstGeom>
        <a:solidFill>
          <a:schemeClr val="accent5">
            <a:hueOff val="6127514"/>
            <a:satOff val="-3666"/>
            <a:lumOff val="1509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800" kern="1200" dirty="0"/>
            <a:t>атом</a:t>
          </a:r>
        </a:p>
      </dsp:txBody>
      <dsp:txXfrm>
        <a:off x="6972596" y="853346"/>
        <a:ext cx="2384872" cy="13961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DFE96D-2F7C-49FB-8155-D93172DA6248}" type="datetimeFigureOut">
              <a:rPr lang="ru-RU" smtClean="0"/>
              <a:t>09.11.2023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F56C92-DB16-430E-923B-055C2DD88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151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88925-A454-4DBE-B827-A6C8E1BC220B}" type="datetime1">
              <a:rPr lang="ru-RU" smtClean="0"/>
              <a:t>09.11.2023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0311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6A993-4352-415F-A621-99A056A03F63}" type="datetime1">
              <a:rPr lang="ru-RU" smtClean="0"/>
              <a:t>09.11.2023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644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02EE5-9A83-4790-A333-79FA3BC46497}" type="datetime1">
              <a:rPr lang="ru-RU" smtClean="0"/>
              <a:t>09.11.2023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0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0A99E-B174-4BD6-AD8D-6DE608B7439F}" type="datetime1">
              <a:rPr lang="ru-RU" smtClean="0"/>
              <a:t>09.11.2023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099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B6CBB-8BEA-40CE-9C43-CDE6C32CF716}" type="datetime1">
              <a:rPr lang="ru-RU" smtClean="0"/>
              <a:t>09.11.2023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360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765C-E4D2-4927-AFAC-32254DBC4C34}" type="datetime1">
              <a:rPr lang="ru-RU" smtClean="0"/>
              <a:t>09.11.2023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83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39AB4-F0B3-4ECB-979A-C24A677265B3}" type="datetime1">
              <a:rPr lang="ru-RU" smtClean="0"/>
              <a:t>09.11.2023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839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C75D5-2073-4685-B8D3-6A22F95693CD}" type="datetime1">
              <a:rPr lang="ru-RU" smtClean="0"/>
              <a:t>09.11.2023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26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5F1B0-724B-44E3-9ECC-17F98F16CAC3}" type="datetime1">
              <a:rPr lang="ru-RU" smtClean="0"/>
              <a:t>09.11.2023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7179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A94DB-713E-419B-91C4-D92BFBBE2527}" type="datetime1">
              <a:rPr lang="ru-RU" smtClean="0"/>
              <a:t>09.11.2023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42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4019F-1AFF-4E80-A3AF-F70620341BB7}" type="datetime1">
              <a:rPr lang="ru-RU" smtClean="0"/>
              <a:t>09.11.2023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9295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AA8F8-F530-4E64-BA12-E519AB0E870E}" type="datetime1">
              <a:rPr lang="ru-RU" smtClean="0"/>
              <a:t>09.11.2023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0992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D0849-698A-4CD3-9340-BD4D7455F157}" type="datetime1">
              <a:rPr lang="ru-RU" smtClean="0"/>
              <a:t>09.11.2023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06834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1967E-541E-4D29-818C-940237C3C8A6}" type="datetime1">
              <a:rPr lang="ru-RU" smtClean="0"/>
              <a:t>09.11.2023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920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E30D2-E4A2-42C4-A34A-C98E5E931CBC}" type="datetime1">
              <a:rPr lang="ru-RU" smtClean="0"/>
              <a:t>09.11.2023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6562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C5BFA-29A9-4610-8407-F0F00A1D782A}" type="datetime1">
              <a:rPr lang="ru-RU" smtClean="0"/>
              <a:t>09.11.2023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7858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BF8E9-EB63-4611-8506-8AE9B3D2B0A1}" type="datetime1">
              <a:rPr lang="ru-RU" smtClean="0"/>
              <a:t>09.11.2023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260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chemeClr val="accent1">
                <a:lumMod val="5000"/>
                <a:lumOff val="95000"/>
              </a:schemeClr>
            </a:gs>
            <a:gs pos="92000">
              <a:schemeClr val="accent1">
                <a:lumMod val="45000"/>
                <a:lumOff val="55000"/>
              </a:schemeClr>
            </a:gs>
            <a:gs pos="97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8A2B14C-DFC0-4E09-8D07-9D4D047C0BD0}" type="datetime1">
              <a:rPr lang="ru-RU" smtClean="0"/>
              <a:t>09.11.2023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E675AEA-78F9-40BE-97C2-E899F312CE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4238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4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diagramLayout" Target="../diagrams/layout1.xml"/><Relationship Id="rId7" Type="http://schemas.openxmlformats.org/officeDocument/2006/relationships/image" Target="../media/image14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hdphoto" Target="../media/hdphoto2.wdp"/><Relationship Id="rId5" Type="http://schemas.openxmlformats.org/officeDocument/2006/relationships/diagramColors" Target="../diagrams/colors1.xml"/><Relationship Id="rId10" Type="http://schemas.openxmlformats.org/officeDocument/2006/relationships/image" Target="../media/image5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4.xml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4.xml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23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22.wmf"/><Relationship Id="rId4" Type="http://schemas.microsoft.com/office/2007/relationships/hdphoto" Target="../media/hdphoto3.wdp"/><Relationship Id="rId9" Type="http://schemas.openxmlformats.org/officeDocument/2006/relationships/oleObject" Target="../embeddings/oleObject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7" Type="http://schemas.openxmlformats.org/officeDocument/2006/relationships/image" Target="../media/image26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microsoft.com/office/2007/relationships/hdphoto" Target="../media/hdphoto7.wdp"/><Relationship Id="rId5" Type="http://schemas.openxmlformats.org/officeDocument/2006/relationships/image" Target="../media/image25.png"/><Relationship Id="rId4" Type="http://schemas.openxmlformats.org/officeDocument/2006/relationships/image" Target="../media/image24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image" Target="../media/image28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microsoft.com/office/2007/relationships/hdphoto" Target="../media/hdphoto3.wdp"/><Relationship Id="rId5" Type="http://schemas.openxmlformats.org/officeDocument/2006/relationships/image" Target="../media/image23.png"/><Relationship Id="rId4" Type="http://schemas.openxmlformats.org/officeDocument/2006/relationships/image" Target="../media/image27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microsoft.com/office/2007/relationships/hdphoto" Target="../media/hdphoto7.wdp"/><Relationship Id="rId5" Type="http://schemas.openxmlformats.org/officeDocument/2006/relationships/image" Target="../media/image25.png"/><Relationship Id="rId4" Type="http://schemas.openxmlformats.org/officeDocument/2006/relationships/image" Target="../media/image29.wmf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oleObject" Target="../embeddings/oleObject7.bin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30.wmf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oleObject" Target="../embeddings/oleObject9.bin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32.wmf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oleObject" Target="../embeddings/oleObject11.bin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34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gif"/><Relationship Id="rId4" Type="http://schemas.microsoft.com/office/2007/relationships/hdphoto" Target="../media/hdphoto9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gif"/><Relationship Id="rId5" Type="http://schemas.microsoft.com/office/2007/relationships/hdphoto" Target="../media/hdphoto9.wdp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5" Type="http://schemas.microsoft.com/office/2007/relationships/hdphoto" Target="../media/hdphoto6.wdp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4" Type="http://schemas.microsoft.com/office/2007/relationships/hdphoto" Target="../media/hdphoto7.wdp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gif"/><Relationship Id="rId5" Type="http://schemas.microsoft.com/office/2007/relationships/hdphoto" Target="../media/hdphoto11.wdp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Основные положения </a:t>
            </a:r>
            <a:r>
              <a:rPr lang="ru-RU" dirty="0" err="1"/>
              <a:t>молекулярно</a:t>
            </a:r>
            <a:r>
              <a:rPr lang="en-US" dirty="0"/>
              <a:t>-</a:t>
            </a:r>
            <a:r>
              <a:rPr lang="ru-RU" dirty="0"/>
              <a:t> кинетической теории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Громова Сахаяна Михайловна</a:t>
            </a:r>
          </a:p>
          <a:p>
            <a:r>
              <a:rPr lang="ru-RU" dirty="0"/>
              <a:t>Федорова Елена Алексеевна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91" b="99574" l="9707" r="898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3509" y="3657600"/>
            <a:ext cx="3304387" cy="35057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4268" y="3532939"/>
            <a:ext cx="2647285" cy="3449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414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План занятия: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Изучение нового материала</a:t>
            </a:r>
          </a:p>
          <a:p>
            <a:r>
              <a:rPr lang="ru-RU" dirty="0"/>
              <a:t>Освоение теоретических знаний практическим заданием</a:t>
            </a:r>
          </a:p>
          <a:p>
            <a:r>
              <a:rPr lang="ru-RU" dirty="0"/>
              <a:t> анализ полученных результатов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2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197" y="4079145"/>
            <a:ext cx="1886188" cy="29018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7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3371" y="3722986"/>
            <a:ext cx="3178629" cy="395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200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253" y="939812"/>
            <a:ext cx="2904496" cy="3361038"/>
          </a:xfrm>
          <a:prstGeom prst="ellipse">
            <a:avLst/>
          </a:prstGeom>
          <a:ln w="63500" cap="rnd">
            <a:solidFill>
              <a:schemeClr val="tx1">
                <a:lumMod val="90000"/>
                <a:lumOff val="1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contourClr>
              <a:srgbClr val="333333"/>
            </a:contourClr>
          </a:sp3d>
        </p:spPr>
      </p:pic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1097280" y="1600200"/>
            <a:ext cx="6252210" cy="3680459"/>
          </a:xfrm>
          <a:ln w="38100">
            <a:solidFill>
              <a:schemeClr val="tx1">
                <a:lumMod val="90000"/>
                <a:lumOff val="10000"/>
              </a:schemeClr>
            </a:solidFill>
            <a:prstDash val="dashDot"/>
          </a:ln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b="1" dirty="0" err="1"/>
              <a:t>Демокрит</a:t>
            </a:r>
            <a:r>
              <a:rPr lang="ru-RU" sz="2800" dirty="0"/>
              <a:t> считал, что существуют только атомы и пустота. </a:t>
            </a:r>
            <a:r>
              <a:rPr lang="ru-RU" sz="2800" b="1" dirty="0"/>
              <a:t>Атомы</a:t>
            </a:r>
            <a:r>
              <a:rPr lang="ru-RU" sz="2800" dirty="0"/>
              <a:t> – неделимые материальные элементы, вечные, неразрушимые, непроницаемые, отличаются формой.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066366" y="4426580"/>
            <a:ext cx="2108269" cy="646331"/>
          </a:xfrm>
          <a:prstGeom prst="rect">
            <a:avLst/>
          </a:prstGeom>
          <a:noFill/>
          <a:ln w="28575">
            <a:solidFill>
              <a:schemeClr val="tx1">
                <a:lumMod val="90000"/>
                <a:lumOff val="10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Демокрит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460 – 370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гг. до н.э.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3</a:t>
            </a:fld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91" b="99574" l="9707" r="898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5907" y="4812803"/>
            <a:ext cx="2017954" cy="2140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114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012" y="2350008"/>
            <a:ext cx="4057564" cy="268436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Причины зарождения </a:t>
            </a:r>
            <a:r>
              <a:rPr lang="ru-RU" dirty="0" err="1"/>
              <a:t>молекулярно</a:t>
            </a:r>
            <a:r>
              <a:rPr lang="ru-RU" dirty="0"/>
              <a:t> – кинетической теории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83" y="2259210"/>
            <a:ext cx="2095752" cy="2493680"/>
          </a:xfrm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2844935" y="2250708"/>
            <a:ext cx="5105400" cy="3424107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В классической механике изучалось механическое движение</a:t>
            </a:r>
          </a:p>
          <a:p>
            <a:pPr marL="0" indent="0">
              <a:buNone/>
            </a:pPr>
            <a:r>
              <a:rPr lang="ru-RU" dirty="0"/>
              <a:t>Но не изучалось по какой причине оно возникло</a:t>
            </a:r>
          </a:p>
          <a:p>
            <a:pPr marL="0" indent="0">
              <a:buNone/>
            </a:pPr>
            <a:r>
              <a:rPr lang="ru-RU" dirty="0"/>
              <a:t>Законы описывающие эти изменения  - это </a:t>
            </a:r>
            <a:r>
              <a:rPr lang="ru-RU" dirty="0" err="1"/>
              <a:t>молекулярно</a:t>
            </a:r>
            <a:r>
              <a:rPr lang="ru-RU" dirty="0"/>
              <a:t> кинетическая теория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4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91" b="99574" l="9707" r="898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5907" y="4812803"/>
            <a:ext cx="2017954" cy="2140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371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2453867"/>
          </a:xfrm>
        </p:spPr>
        <p:txBody>
          <a:bodyPr>
            <a:normAutofit fontScale="90000"/>
          </a:bodyPr>
          <a:lstStyle/>
          <a:p>
            <a:pPr algn="just"/>
            <a:r>
              <a:rPr lang="ru-RU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Молекулярно</a:t>
            </a: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кинетическая теория (</a:t>
            </a:r>
            <a:r>
              <a:rPr lang="ru-RU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мкт</a:t>
            </a:r>
            <a:r>
              <a:rPr lang="ru-RU" dirty="0"/>
              <a:t>) </a:t>
            </a:r>
            <a:br>
              <a:rPr lang="ru-RU" dirty="0"/>
            </a:br>
            <a:r>
              <a:rPr lang="ru-RU" dirty="0"/>
              <a:t>занимается изучением свойств веществ, основываясь при этом на представлениях о частицах вещества.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2928779"/>
            <a:ext cx="5715000" cy="3324225"/>
          </a:xfr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5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03" y="4985726"/>
            <a:ext cx="1377542" cy="1795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657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Цель </a:t>
            </a:r>
            <a:r>
              <a:rPr lang="ru-RU" dirty="0" err="1"/>
              <a:t>молекулярно</a:t>
            </a:r>
            <a:r>
              <a:rPr lang="ru-RU" dirty="0"/>
              <a:t> - кинетической теории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- объяснение свойств макроскопических тел и тепловых процессов, протекающих в них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2338" y="2870777"/>
            <a:ext cx="1281684" cy="26361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556" y="3540981"/>
            <a:ext cx="5715000" cy="1076325"/>
          </a:xfrm>
          <a:prstGeom prst="rect">
            <a:avLst/>
          </a:prstGeom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6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91" b="99574" l="9707" r="898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5907" y="4812803"/>
            <a:ext cx="2017954" cy="2140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232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Основные положения </a:t>
            </a:r>
            <a:r>
              <a:rPr lang="ru-RU" dirty="0" err="1"/>
              <a:t>молекулярно</a:t>
            </a:r>
            <a:r>
              <a:rPr lang="ru-RU" dirty="0"/>
              <a:t> – кинетической теории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5" y="2214694"/>
            <a:ext cx="10363826" cy="6412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вещества состоят из частиц – молекул, атомов и ионов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694500187"/>
              </p:ext>
            </p:extLst>
          </p:nvPr>
        </p:nvGraphicFramePr>
        <p:xfrm>
          <a:off x="1049054" y="3755134"/>
          <a:ext cx="9409176" cy="31028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429" y="2655530"/>
            <a:ext cx="2654552" cy="1990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2752" y="2655530"/>
            <a:ext cx="1811950" cy="1896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206" y="2655530"/>
            <a:ext cx="1796625" cy="1796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7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46050">
            <a:off x="16130" y="1288389"/>
            <a:ext cx="1377542" cy="1795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5621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Основные положения </a:t>
            </a:r>
            <a:r>
              <a:rPr lang="ru-RU" dirty="0" err="1"/>
              <a:t>молекулярно</a:t>
            </a:r>
            <a:r>
              <a:rPr lang="ru-RU" dirty="0"/>
              <a:t> – кинетической теории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952" y="2366963"/>
            <a:ext cx="3272295" cy="3424237"/>
          </a:xfrm>
        </p:spPr>
      </p:pic>
      <p:sp>
        <p:nvSpPr>
          <p:cNvPr id="5" name="Объект 4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457200" algn="just">
              <a:buNone/>
            </a:pPr>
            <a:r>
              <a:rPr lang="ru-RU" dirty="0"/>
              <a:t>Атомы состоят из ядра, внутри которого расположены протоны и нейтроны, и электронов, расположенных вокруг ядра на оболочках, «орбитах», по которым они могут двигаться.</a:t>
            </a:r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4232832" y="2286000"/>
            <a:ext cx="540336" cy="134020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 flipV="1">
            <a:off x="3465576" y="4023360"/>
            <a:ext cx="1746504" cy="11978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1755648" y="4215384"/>
            <a:ext cx="1709928" cy="11064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3200400" y="3745992"/>
            <a:ext cx="493776" cy="550295"/>
          </a:xfrm>
          <a:prstGeom prst="ellipse">
            <a:avLst/>
          </a:prstGeom>
          <a:noFill/>
          <a:ln w="28575" cap="flat" cmpd="sng" algn="ctr">
            <a:solidFill>
              <a:schemeClr val="accent5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 стрелкой 15"/>
          <p:cNvCxnSpPr>
            <a:endCxn id="14" idx="1"/>
          </p:cNvCxnSpPr>
          <p:nvPr/>
        </p:nvCxnSpPr>
        <p:spPr>
          <a:xfrm>
            <a:off x="2295144" y="3090672"/>
            <a:ext cx="977568" cy="735909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486580" y="2738348"/>
            <a:ext cx="808564" cy="40011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ядро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73168" y="2030028"/>
            <a:ext cx="116570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электрон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87975" y="5136880"/>
            <a:ext cx="93987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протон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21600" y="5321546"/>
            <a:ext cx="1074333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/>
              <a:t>нейтрон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8</a:t>
            </a:fld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848" y="4601001"/>
            <a:ext cx="1558655" cy="2380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6183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Основные положения </a:t>
            </a:r>
            <a:r>
              <a:rPr lang="ru-RU" dirty="0" err="1"/>
              <a:t>молекулярно</a:t>
            </a:r>
            <a:r>
              <a:rPr lang="ru-RU" dirty="0"/>
              <a:t> – кинетической теории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b="1" dirty="0"/>
              <a:t>Вещество состоит из частиц</a:t>
            </a:r>
          </a:p>
          <a:p>
            <a:r>
              <a:rPr lang="ru-RU" b="1" dirty="0"/>
              <a:t>Частицы непрерывно и хаотически движутся</a:t>
            </a:r>
          </a:p>
          <a:p>
            <a:r>
              <a:rPr lang="ru-RU" b="1" dirty="0"/>
              <a:t>Частицы взаимодействуют друг с другом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6096000" y="2367091"/>
            <a:ext cx="5105400" cy="3424107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ru-RU" b="1" dirty="0"/>
              <a:t>1827 г. </a:t>
            </a:r>
          </a:p>
          <a:p>
            <a:pPr>
              <a:lnSpc>
                <a:spcPct val="80000"/>
              </a:lnSpc>
              <a:buNone/>
            </a:pPr>
            <a:r>
              <a:rPr lang="ru-RU" b="1" dirty="0"/>
              <a:t>Роберт Броун</a:t>
            </a:r>
          </a:p>
          <a:p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6519672" y="3300984"/>
            <a:ext cx="566928" cy="5394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7086600" y="3300984"/>
            <a:ext cx="1207008" cy="219456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8293608" y="3300984"/>
            <a:ext cx="1545336" cy="1069848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V="1">
            <a:off x="9838944" y="3236976"/>
            <a:ext cx="274320" cy="1152144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8138160" y="3270506"/>
            <a:ext cx="1975104" cy="405382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7565136" y="3672837"/>
            <a:ext cx="573024" cy="944883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 flipV="1">
            <a:off x="7022592" y="4270248"/>
            <a:ext cx="551688" cy="325817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7022592" y="4273454"/>
            <a:ext cx="667512" cy="1094074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7690104" y="5141975"/>
            <a:ext cx="1207008" cy="219456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8857488" y="4596065"/>
            <a:ext cx="341376" cy="539813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9</a:t>
            </a:fld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072" y="4498370"/>
            <a:ext cx="2188464" cy="237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341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1.85185E-6 L 0.12227 -0.0400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07" y="-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227 -0.04004 L 0.24909 0.1166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41" y="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909 0.11667 L 0.27162 -0.0393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0" y="-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162 -0.03935 L 0.10951 0.0199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12" y="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951 0.01991 L 0.06328 0.1527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8" y="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28 0.15278 L 0.0181 0.1020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6" y="-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1 0.10209 L 0.07279 0.262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4" y="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279 0.2625 L 0.16862 0.2282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92" y="-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862 0.22824 L 0.19662 0.1527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3" y="-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5" grpId="7" animBg="1"/>
      <p:bldP spid="5" grpId="8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Броуновское движение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59498" y="1983106"/>
            <a:ext cx="5797917" cy="3424107"/>
          </a:xfrm>
        </p:spPr>
        <p:txBody>
          <a:bodyPr/>
          <a:lstStyle/>
          <a:p>
            <a:r>
              <a:rPr lang="ru-RU" b="1" dirty="0"/>
              <a:t>Причина броуновского движения состоит в том, что удары молекул жидкости о частицу не компенсируют друг друга.</a:t>
            </a:r>
          </a:p>
          <a:p>
            <a:r>
              <a:rPr lang="ru-RU" b="1" dirty="0"/>
              <a:t>1905 г. Альберт Эйнштейн. </a:t>
            </a:r>
            <a:endParaRPr lang="ru-RU" dirty="0"/>
          </a:p>
          <a:p>
            <a:endParaRPr lang="ru-RU" dirty="0"/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2179806" y="4556697"/>
            <a:ext cx="2665412" cy="1295400"/>
            <a:chOff x="1519" y="2659"/>
            <a:chExt cx="1679" cy="816"/>
          </a:xfrm>
        </p:grpSpPr>
        <p:sp>
          <p:nvSpPr>
            <p:cNvPr id="6" name="Oval 6"/>
            <p:cNvSpPr>
              <a:spLocks noChangeArrowheads="1"/>
            </p:cNvSpPr>
            <p:nvPr/>
          </p:nvSpPr>
          <p:spPr bwMode="auto">
            <a:xfrm>
              <a:off x="2245" y="2886"/>
              <a:ext cx="499" cy="453"/>
            </a:xfrm>
            <a:prstGeom prst="ellipse">
              <a:avLst/>
            </a:prstGeom>
            <a:solidFill>
              <a:srgbClr val="996633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2064" y="2659"/>
              <a:ext cx="137" cy="136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" name="Oval 8"/>
            <p:cNvSpPr>
              <a:spLocks noChangeArrowheads="1"/>
            </p:cNvSpPr>
            <p:nvPr/>
          </p:nvSpPr>
          <p:spPr bwMode="auto">
            <a:xfrm>
              <a:off x="1519" y="2931"/>
              <a:ext cx="137" cy="136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" name="Oval 9"/>
            <p:cNvSpPr>
              <a:spLocks noChangeArrowheads="1"/>
            </p:cNvSpPr>
            <p:nvPr/>
          </p:nvSpPr>
          <p:spPr bwMode="auto">
            <a:xfrm>
              <a:off x="1973" y="3113"/>
              <a:ext cx="137" cy="136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" name="Oval 10"/>
            <p:cNvSpPr>
              <a:spLocks noChangeArrowheads="1"/>
            </p:cNvSpPr>
            <p:nvPr/>
          </p:nvSpPr>
          <p:spPr bwMode="auto">
            <a:xfrm>
              <a:off x="1973" y="3339"/>
              <a:ext cx="137" cy="136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Oval 11"/>
            <p:cNvSpPr>
              <a:spLocks noChangeArrowheads="1"/>
            </p:cNvSpPr>
            <p:nvPr/>
          </p:nvSpPr>
          <p:spPr bwMode="auto">
            <a:xfrm>
              <a:off x="2562" y="2659"/>
              <a:ext cx="137" cy="136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Oval 12"/>
            <p:cNvSpPr>
              <a:spLocks noChangeArrowheads="1"/>
            </p:cNvSpPr>
            <p:nvPr/>
          </p:nvSpPr>
          <p:spPr bwMode="auto">
            <a:xfrm>
              <a:off x="3061" y="2976"/>
              <a:ext cx="137" cy="136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" name="Oval 13"/>
            <p:cNvSpPr>
              <a:spLocks noChangeArrowheads="1"/>
            </p:cNvSpPr>
            <p:nvPr/>
          </p:nvSpPr>
          <p:spPr bwMode="auto">
            <a:xfrm>
              <a:off x="2971" y="3294"/>
              <a:ext cx="137" cy="136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" name="Line 14"/>
            <p:cNvSpPr>
              <a:spLocks noChangeShapeType="1"/>
            </p:cNvSpPr>
            <p:nvPr/>
          </p:nvSpPr>
          <p:spPr bwMode="auto">
            <a:xfrm>
              <a:off x="2200" y="2795"/>
              <a:ext cx="136" cy="1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Line 15"/>
            <p:cNvSpPr>
              <a:spLocks noChangeShapeType="1"/>
            </p:cNvSpPr>
            <p:nvPr/>
          </p:nvSpPr>
          <p:spPr bwMode="auto">
            <a:xfrm flipH="1">
              <a:off x="2562" y="2795"/>
              <a:ext cx="46" cy="9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Line 16"/>
            <p:cNvSpPr>
              <a:spLocks noChangeShapeType="1"/>
            </p:cNvSpPr>
            <p:nvPr/>
          </p:nvSpPr>
          <p:spPr bwMode="auto">
            <a:xfrm flipV="1">
              <a:off x="1655" y="2750"/>
              <a:ext cx="272" cy="22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7" name="Line 17"/>
            <p:cNvSpPr>
              <a:spLocks noChangeShapeType="1"/>
            </p:cNvSpPr>
            <p:nvPr/>
          </p:nvSpPr>
          <p:spPr bwMode="auto">
            <a:xfrm flipH="1">
              <a:off x="1791" y="3203"/>
              <a:ext cx="182" cy="9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8" name="Line 18"/>
            <p:cNvSpPr>
              <a:spLocks noChangeShapeType="1"/>
            </p:cNvSpPr>
            <p:nvPr/>
          </p:nvSpPr>
          <p:spPr bwMode="auto">
            <a:xfrm flipH="1">
              <a:off x="2744" y="3067"/>
              <a:ext cx="317" cy="4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Line 19"/>
            <p:cNvSpPr>
              <a:spLocks noChangeShapeType="1"/>
            </p:cNvSpPr>
            <p:nvPr/>
          </p:nvSpPr>
          <p:spPr bwMode="auto">
            <a:xfrm flipH="1">
              <a:off x="2835" y="3385"/>
              <a:ext cx="136" cy="4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Line 20"/>
            <p:cNvSpPr>
              <a:spLocks noChangeShapeType="1"/>
            </p:cNvSpPr>
            <p:nvPr/>
          </p:nvSpPr>
          <p:spPr bwMode="auto">
            <a:xfrm flipV="1">
              <a:off x="2109" y="3249"/>
              <a:ext cx="181" cy="1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21" name="Picture 21" descr="Brownia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7687" y="2189815"/>
            <a:ext cx="3999860" cy="301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10</a:t>
            </a:fld>
            <a:endParaRPr lang="ru-RU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615" y="4483534"/>
            <a:ext cx="2188464" cy="237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452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олилиния 17"/>
          <p:cNvSpPr/>
          <p:nvPr/>
        </p:nvSpPr>
        <p:spPr>
          <a:xfrm>
            <a:off x="2307265" y="3694814"/>
            <a:ext cx="2280684" cy="919716"/>
          </a:xfrm>
          <a:custGeom>
            <a:avLst/>
            <a:gdLst>
              <a:gd name="connsiteX0" fmla="*/ 0 w 2280684"/>
              <a:gd name="connsiteY0" fmla="*/ 0 h 919716"/>
              <a:gd name="connsiteX1" fmla="*/ 393405 w 2280684"/>
              <a:gd name="connsiteY1" fmla="*/ 754912 h 919716"/>
              <a:gd name="connsiteX2" fmla="*/ 457200 w 2280684"/>
              <a:gd name="connsiteY2" fmla="*/ 808074 h 919716"/>
              <a:gd name="connsiteX3" fmla="*/ 499730 w 2280684"/>
              <a:gd name="connsiteY3" fmla="*/ 824023 h 919716"/>
              <a:gd name="connsiteX4" fmla="*/ 520995 w 2280684"/>
              <a:gd name="connsiteY4" fmla="*/ 834656 h 919716"/>
              <a:gd name="connsiteX5" fmla="*/ 584791 w 2280684"/>
              <a:gd name="connsiteY5" fmla="*/ 850605 h 919716"/>
              <a:gd name="connsiteX6" fmla="*/ 653902 w 2280684"/>
              <a:gd name="connsiteY6" fmla="*/ 866553 h 919716"/>
              <a:gd name="connsiteX7" fmla="*/ 749595 w 2280684"/>
              <a:gd name="connsiteY7" fmla="*/ 871870 h 919716"/>
              <a:gd name="connsiteX8" fmla="*/ 770861 w 2280684"/>
              <a:gd name="connsiteY8" fmla="*/ 877186 h 919716"/>
              <a:gd name="connsiteX9" fmla="*/ 808075 w 2280684"/>
              <a:gd name="connsiteY9" fmla="*/ 887819 h 919716"/>
              <a:gd name="connsiteX10" fmla="*/ 866554 w 2280684"/>
              <a:gd name="connsiteY10" fmla="*/ 893135 h 919716"/>
              <a:gd name="connsiteX11" fmla="*/ 887819 w 2280684"/>
              <a:gd name="connsiteY11" fmla="*/ 898451 h 919716"/>
              <a:gd name="connsiteX12" fmla="*/ 951614 w 2280684"/>
              <a:gd name="connsiteY12" fmla="*/ 909084 h 919716"/>
              <a:gd name="connsiteX13" fmla="*/ 1015409 w 2280684"/>
              <a:gd name="connsiteY13" fmla="*/ 919716 h 919716"/>
              <a:gd name="connsiteX14" fmla="*/ 1504507 w 2280684"/>
              <a:gd name="connsiteY14" fmla="*/ 914400 h 919716"/>
              <a:gd name="connsiteX15" fmla="*/ 1578935 w 2280684"/>
              <a:gd name="connsiteY15" fmla="*/ 898451 h 919716"/>
              <a:gd name="connsiteX16" fmla="*/ 1695893 w 2280684"/>
              <a:gd name="connsiteY16" fmla="*/ 887819 h 919716"/>
              <a:gd name="connsiteX17" fmla="*/ 1749056 w 2280684"/>
              <a:gd name="connsiteY17" fmla="*/ 877186 h 919716"/>
              <a:gd name="connsiteX18" fmla="*/ 1812851 w 2280684"/>
              <a:gd name="connsiteY18" fmla="*/ 855921 h 919716"/>
              <a:gd name="connsiteX19" fmla="*/ 1834116 w 2280684"/>
              <a:gd name="connsiteY19" fmla="*/ 850605 h 919716"/>
              <a:gd name="connsiteX20" fmla="*/ 1850065 w 2280684"/>
              <a:gd name="connsiteY20" fmla="*/ 845288 h 919716"/>
              <a:gd name="connsiteX21" fmla="*/ 1881963 w 2280684"/>
              <a:gd name="connsiteY21" fmla="*/ 824023 h 919716"/>
              <a:gd name="connsiteX22" fmla="*/ 1903228 w 2280684"/>
              <a:gd name="connsiteY22" fmla="*/ 786809 h 919716"/>
              <a:gd name="connsiteX23" fmla="*/ 1913861 w 2280684"/>
              <a:gd name="connsiteY23" fmla="*/ 770860 h 919716"/>
              <a:gd name="connsiteX24" fmla="*/ 1919177 w 2280684"/>
              <a:gd name="connsiteY24" fmla="*/ 754912 h 919716"/>
              <a:gd name="connsiteX25" fmla="*/ 1929809 w 2280684"/>
              <a:gd name="connsiteY25" fmla="*/ 733646 h 919716"/>
              <a:gd name="connsiteX26" fmla="*/ 2280684 w 2280684"/>
              <a:gd name="connsiteY26" fmla="*/ 0 h 919716"/>
              <a:gd name="connsiteX27" fmla="*/ 2232837 w 2280684"/>
              <a:gd name="connsiteY27" fmla="*/ 37214 h 919716"/>
              <a:gd name="connsiteX28" fmla="*/ 2190307 w 2280684"/>
              <a:gd name="connsiteY28" fmla="*/ 58479 h 919716"/>
              <a:gd name="connsiteX29" fmla="*/ 2174358 w 2280684"/>
              <a:gd name="connsiteY29" fmla="*/ 69112 h 919716"/>
              <a:gd name="connsiteX30" fmla="*/ 2110563 w 2280684"/>
              <a:gd name="connsiteY30" fmla="*/ 85060 h 919716"/>
              <a:gd name="connsiteX31" fmla="*/ 2052084 w 2280684"/>
              <a:gd name="connsiteY31" fmla="*/ 95693 h 919716"/>
              <a:gd name="connsiteX32" fmla="*/ 2036135 w 2280684"/>
              <a:gd name="connsiteY32" fmla="*/ 106326 h 919716"/>
              <a:gd name="connsiteX33" fmla="*/ 1977656 w 2280684"/>
              <a:gd name="connsiteY33" fmla="*/ 122274 h 919716"/>
              <a:gd name="connsiteX34" fmla="*/ 1887279 w 2280684"/>
              <a:gd name="connsiteY34" fmla="*/ 132907 h 919716"/>
              <a:gd name="connsiteX35" fmla="*/ 1807535 w 2280684"/>
              <a:gd name="connsiteY35" fmla="*/ 143539 h 919716"/>
              <a:gd name="connsiteX36" fmla="*/ 1578935 w 2280684"/>
              <a:gd name="connsiteY36" fmla="*/ 148856 h 919716"/>
              <a:gd name="connsiteX37" fmla="*/ 1547037 w 2280684"/>
              <a:gd name="connsiteY37" fmla="*/ 159488 h 919716"/>
              <a:gd name="connsiteX38" fmla="*/ 1531088 w 2280684"/>
              <a:gd name="connsiteY38" fmla="*/ 164805 h 919716"/>
              <a:gd name="connsiteX39" fmla="*/ 1440712 w 2280684"/>
              <a:gd name="connsiteY39" fmla="*/ 175437 h 919716"/>
              <a:gd name="connsiteX40" fmla="*/ 1291856 w 2280684"/>
              <a:gd name="connsiteY40" fmla="*/ 180753 h 919716"/>
              <a:gd name="connsiteX41" fmla="*/ 1137684 w 2280684"/>
              <a:gd name="connsiteY41" fmla="*/ 180753 h 919716"/>
              <a:gd name="connsiteX42" fmla="*/ 808075 w 2280684"/>
              <a:gd name="connsiteY42" fmla="*/ 175437 h 919716"/>
              <a:gd name="connsiteX43" fmla="*/ 744279 w 2280684"/>
              <a:gd name="connsiteY43" fmla="*/ 164805 h 919716"/>
              <a:gd name="connsiteX44" fmla="*/ 574158 w 2280684"/>
              <a:gd name="connsiteY44" fmla="*/ 154172 h 919716"/>
              <a:gd name="connsiteX45" fmla="*/ 558209 w 2280684"/>
              <a:gd name="connsiteY45" fmla="*/ 148856 h 919716"/>
              <a:gd name="connsiteX46" fmla="*/ 393405 w 2280684"/>
              <a:gd name="connsiteY46" fmla="*/ 138223 h 919716"/>
              <a:gd name="connsiteX47" fmla="*/ 377456 w 2280684"/>
              <a:gd name="connsiteY47" fmla="*/ 132907 h 919716"/>
              <a:gd name="connsiteX48" fmla="*/ 292395 w 2280684"/>
              <a:gd name="connsiteY48" fmla="*/ 122274 h 919716"/>
              <a:gd name="connsiteX49" fmla="*/ 260498 w 2280684"/>
              <a:gd name="connsiteY49" fmla="*/ 111642 h 919716"/>
              <a:gd name="connsiteX50" fmla="*/ 239233 w 2280684"/>
              <a:gd name="connsiteY50" fmla="*/ 106326 h 919716"/>
              <a:gd name="connsiteX51" fmla="*/ 191386 w 2280684"/>
              <a:gd name="connsiteY51" fmla="*/ 90377 h 919716"/>
              <a:gd name="connsiteX52" fmla="*/ 143540 w 2280684"/>
              <a:gd name="connsiteY52" fmla="*/ 74428 h 919716"/>
              <a:gd name="connsiteX53" fmla="*/ 127591 w 2280684"/>
              <a:gd name="connsiteY53" fmla="*/ 69112 h 919716"/>
              <a:gd name="connsiteX54" fmla="*/ 111642 w 2280684"/>
              <a:gd name="connsiteY54" fmla="*/ 63795 h 919716"/>
              <a:gd name="connsiteX55" fmla="*/ 79744 w 2280684"/>
              <a:gd name="connsiteY55" fmla="*/ 58479 h 919716"/>
              <a:gd name="connsiteX56" fmla="*/ 63795 w 2280684"/>
              <a:gd name="connsiteY56" fmla="*/ 47846 h 919716"/>
              <a:gd name="connsiteX57" fmla="*/ 31898 w 2280684"/>
              <a:gd name="connsiteY57" fmla="*/ 31898 h 919716"/>
              <a:gd name="connsiteX58" fmla="*/ 21265 w 2280684"/>
              <a:gd name="connsiteY58" fmla="*/ 15949 h 919716"/>
              <a:gd name="connsiteX59" fmla="*/ 0 w 2280684"/>
              <a:gd name="connsiteY59" fmla="*/ 0 h 919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2280684" h="919716">
                <a:moveTo>
                  <a:pt x="0" y="0"/>
                </a:moveTo>
                <a:lnTo>
                  <a:pt x="393405" y="754912"/>
                </a:lnTo>
                <a:lnTo>
                  <a:pt x="457200" y="808074"/>
                </a:lnTo>
                <a:cubicBezTo>
                  <a:pt x="471377" y="813390"/>
                  <a:pt x="485754" y="818200"/>
                  <a:pt x="499730" y="824023"/>
                </a:cubicBezTo>
                <a:cubicBezTo>
                  <a:pt x="507045" y="827071"/>
                  <a:pt x="513547" y="831948"/>
                  <a:pt x="520995" y="834656"/>
                </a:cubicBezTo>
                <a:cubicBezTo>
                  <a:pt x="560053" y="848859"/>
                  <a:pt x="550353" y="841995"/>
                  <a:pt x="584791" y="850605"/>
                </a:cubicBezTo>
                <a:cubicBezTo>
                  <a:pt x="618552" y="859045"/>
                  <a:pt x="593092" y="863174"/>
                  <a:pt x="653902" y="866553"/>
                </a:cubicBezTo>
                <a:lnTo>
                  <a:pt x="749595" y="871870"/>
                </a:lnTo>
                <a:cubicBezTo>
                  <a:pt x="756684" y="873642"/>
                  <a:pt x="763835" y="875179"/>
                  <a:pt x="770861" y="877186"/>
                </a:cubicBezTo>
                <a:cubicBezTo>
                  <a:pt x="785211" y="881286"/>
                  <a:pt x="792495" y="885742"/>
                  <a:pt x="808075" y="887819"/>
                </a:cubicBezTo>
                <a:cubicBezTo>
                  <a:pt x="827477" y="890406"/>
                  <a:pt x="847061" y="891363"/>
                  <a:pt x="866554" y="893135"/>
                </a:cubicBezTo>
                <a:cubicBezTo>
                  <a:pt x="873642" y="894907"/>
                  <a:pt x="880638" y="897104"/>
                  <a:pt x="887819" y="898451"/>
                </a:cubicBezTo>
                <a:cubicBezTo>
                  <a:pt x="909008" y="902424"/>
                  <a:pt x="931162" y="902267"/>
                  <a:pt x="951614" y="909084"/>
                </a:cubicBezTo>
                <a:cubicBezTo>
                  <a:pt x="982786" y="919474"/>
                  <a:pt x="961993" y="913781"/>
                  <a:pt x="1015409" y="919716"/>
                </a:cubicBezTo>
                <a:lnTo>
                  <a:pt x="1504507" y="914400"/>
                </a:lnTo>
                <a:cubicBezTo>
                  <a:pt x="1562486" y="913229"/>
                  <a:pt x="1521443" y="906381"/>
                  <a:pt x="1578935" y="898451"/>
                </a:cubicBezTo>
                <a:cubicBezTo>
                  <a:pt x="1617715" y="893102"/>
                  <a:pt x="1695893" y="887819"/>
                  <a:pt x="1695893" y="887819"/>
                </a:cubicBezTo>
                <a:cubicBezTo>
                  <a:pt x="1735202" y="874715"/>
                  <a:pt x="1680642" y="891846"/>
                  <a:pt x="1749056" y="877186"/>
                </a:cubicBezTo>
                <a:cubicBezTo>
                  <a:pt x="1796800" y="866955"/>
                  <a:pt x="1773290" y="869108"/>
                  <a:pt x="1812851" y="855921"/>
                </a:cubicBezTo>
                <a:cubicBezTo>
                  <a:pt x="1819783" y="853611"/>
                  <a:pt x="1827091" y="852612"/>
                  <a:pt x="1834116" y="850605"/>
                </a:cubicBezTo>
                <a:cubicBezTo>
                  <a:pt x="1839504" y="849065"/>
                  <a:pt x="1845166" y="848010"/>
                  <a:pt x="1850065" y="845288"/>
                </a:cubicBezTo>
                <a:cubicBezTo>
                  <a:pt x="1861236" y="839082"/>
                  <a:pt x="1881963" y="824023"/>
                  <a:pt x="1881963" y="824023"/>
                </a:cubicBezTo>
                <a:cubicBezTo>
                  <a:pt x="1907873" y="785155"/>
                  <a:pt x="1876239" y="834037"/>
                  <a:pt x="1903228" y="786809"/>
                </a:cubicBezTo>
                <a:cubicBezTo>
                  <a:pt x="1906398" y="781261"/>
                  <a:pt x="1910317" y="776176"/>
                  <a:pt x="1913861" y="770860"/>
                </a:cubicBezTo>
                <a:cubicBezTo>
                  <a:pt x="1915633" y="765544"/>
                  <a:pt x="1916671" y="759924"/>
                  <a:pt x="1919177" y="754912"/>
                </a:cubicBezTo>
                <a:cubicBezTo>
                  <a:pt x="1930792" y="731681"/>
                  <a:pt x="1929809" y="746963"/>
                  <a:pt x="1929809" y="733646"/>
                </a:cubicBezTo>
                <a:lnTo>
                  <a:pt x="2280684" y="0"/>
                </a:lnTo>
                <a:lnTo>
                  <a:pt x="2232837" y="37214"/>
                </a:lnTo>
                <a:cubicBezTo>
                  <a:pt x="2218660" y="44302"/>
                  <a:pt x="2204222" y="50889"/>
                  <a:pt x="2190307" y="58479"/>
                </a:cubicBezTo>
                <a:cubicBezTo>
                  <a:pt x="2184698" y="61539"/>
                  <a:pt x="2180420" y="67091"/>
                  <a:pt x="2174358" y="69112"/>
                </a:cubicBezTo>
                <a:cubicBezTo>
                  <a:pt x="2153563" y="76043"/>
                  <a:pt x="2132057" y="80761"/>
                  <a:pt x="2110563" y="85060"/>
                </a:cubicBezTo>
                <a:cubicBezTo>
                  <a:pt x="2073412" y="92491"/>
                  <a:pt x="2092895" y="88892"/>
                  <a:pt x="2052084" y="95693"/>
                </a:cubicBezTo>
                <a:cubicBezTo>
                  <a:pt x="2046768" y="99237"/>
                  <a:pt x="2041974" y="103731"/>
                  <a:pt x="2036135" y="106326"/>
                </a:cubicBezTo>
                <a:cubicBezTo>
                  <a:pt x="2016014" y="115269"/>
                  <a:pt x="1998822" y="118426"/>
                  <a:pt x="1977656" y="122274"/>
                </a:cubicBezTo>
                <a:cubicBezTo>
                  <a:pt x="1922649" y="132276"/>
                  <a:pt x="1963396" y="123952"/>
                  <a:pt x="1887279" y="132907"/>
                </a:cubicBezTo>
                <a:cubicBezTo>
                  <a:pt x="1846094" y="137752"/>
                  <a:pt x="1856358" y="141661"/>
                  <a:pt x="1807535" y="143539"/>
                </a:cubicBezTo>
                <a:cubicBezTo>
                  <a:pt x="1731371" y="146469"/>
                  <a:pt x="1655135" y="147084"/>
                  <a:pt x="1578935" y="148856"/>
                </a:cubicBezTo>
                <a:lnTo>
                  <a:pt x="1547037" y="159488"/>
                </a:lnTo>
                <a:cubicBezTo>
                  <a:pt x="1541721" y="161260"/>
                  <a:pt x="1536649" y="164110"/>
                  <a:pt x="1531088" y="164805"/>
                </a:cubicBezTo>
                <a:lnTo>
                  <a:pt x="1440712" y="175437"/>
                </a:lnTo>
                <a:cubicBezTo>
                  <a:pt x="1391134" y="178117"/>
                  <a:pt x="1341475" y="178981"/>
                  <a:pt x="1291856" y="180753"/>
                </a:cubicBezTo>
                <a:cubicBezTo>
                  <a:pt x="1226137" y="197185"/>
                  <a:pt x="1286630" y="184177"/>
                  <a:pt x="1137684" y="180753"/>
                </a:cubicBezTo>
                <a:lnTo>
                  <a:pt x="808075" y="175437"/>
                </a:lnTo>
                <a:cubicBezTo>
                  <a:pt x="786810" y="171893"/>
                  <a:pt x="765684" y="167374"/>
                  <a:pt x="744279" y="164805"/>
                </a:cubicBezTo>
                <a:cubicBezTo>
                  <a:pt x="707218" y="160358"/>
                  <a:pt x="602414" y="155659"/>
                  <a:pt x="574158" y="154172"/>
                </a:cubicBezTo>
                <a:cubicBezTo>
                  <a:pt x="568842" y="152400"/>
                  <a:pt x="563679" y="150072"/>
                  <a:pt x="558209" y="148856"/>
                </a:cubicBezTo>
                <a:cubicBezTo>
                  <a:pt x="505628" y="137171"/>
                  <a:pt x="442268" y="140177"/>
                  <a:pt x="393405" y="138223"/>
                </a:cubicBezTo>
                <a:cubicBezTo>
                  <a:pt x="388089" y="136451"/>
                  <a:pt x="382991" y="133781"/>
                  <a:pt x="377456" y="132907"/>
                </a:cubicBezTo>
                <a:cubicBezTo>
                  <a:pt x="349231" y="128450"/>
                  <a:pt x="292395" y="122274"/>
                  <a:pt x="292395" y="122274"/>
                </a:cubicBezTo>
                <a:cubicBezTo>
                  <a:pt x="281763" y="118730"/>
                  <a:pt x="271371" y="114360"/>
                  <a:pt x="260498" y="111642"/>
                </a:cubicBezTo>
                <a:cubicBezTo>
                  <a:pt x="253410" y="109870"/>
                  <a:pt x="246231" y="108426"/>
                  <a:pt x="239233" y="106326"/>
                </a:cubicBezTo>
                <a:cubicBezTo>
                  <a:pt x="223130" y="101495"/>
                  <a:pt x="207335" y="95693"/>
                  <a:pt x="191386" y="90377"/>
                </a:cubicBezTo>
                <a:lnTo>
                  <a:pt x="143540" y="74428"/>
                </a:lnTo>
                <a:lnTo>
                  <a:pt x="127591" y="69112"/>
                </a:lnTo>
                <a:cubicBezTo>
                  <a:pt x="122275" y="67340"/>
                  <a:pt x="117170" y="64716"/>
                  <a:pt x="111642" y="63795"/>
                </a:cubicBezTo>
                <a:lnTo>
                  <a:pt x="79744" y="58479"/>
                </a:lnTo>
                <a:cubicBezTo>
                  <a:pt x="74428" y="54935"/>
                  <a:pt x="69510" y="50704"/>
                  <a:pt x="63795" y="47846"/>
                </a:cubicBezTo>
                <a:cubicBezTo>
                  <a:pt x="19766" y="25831"/>
                  <a:pt x="77616" y="62375"/>
                  <a:pt x="31898" y="31898"/>
                </a:cubicBezTo>
                <a:cubicBezTo>
                  <a:pt x="28354" y="26582"/>
                  <a:pt x="25783" y="20467"/>
                  <a:pt x="21265" y="15949"/>
                </a:cubicBezTo>
                <a:cubicBezTo>
                  <a:pt x="16747" y="11431"/>
                  <a:pt x="5316" y="5316"/>
                  <a:pt x="0" y="0"/>
                </a:cubicBezTo>
                <a:close/>
              </a:path>
            </a:pathLst>
          </a:cu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Масса и размеры молекул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33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623" y="4139437"/>
            <a:ext cx="1381943" cy="2126066"/>
          </a:xfrm>
        </p:spPr>
      </p:pic>
      <p:sp>
        <p:nvSpPr>
          <p:cNvPr id="5" name="Овал 4"/>
          <p:cNvSpPr/>
          <p:nvPr/>
        </p:nvSpPr>
        <p:spPr>
          <a:xfrm>
            <a:off x="2176272" y="3291840"/>
            <a:ext cx="2542032" cy="630936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Дуга 9"/>
          <p:cNvSpPr/>
          <p:nvPr/>
        </p:nvSpPr>
        <p:spPr>
          <a:xfrm rot="10800000">
            <a:off x="2661042" y="4242602"/>
            <a:ext cx="1611490" cy="409590"/>
          </a:xfrm>
          <a:prstGeom prst="arc">
            <a:avLst>
              <a:gd name="adj1" fmla="val 10816834"/>
              <a:gd name="adj2" fmla="val 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Дуга 10"/>
          <p:cNvSpPr/>
          <p:nvPr/>
        </p:nvSpPr>
        <p:spPr>
          <a:xfrm>
            <a:off x="2661042" y="4242602"/>
            <a:ext cx="1611490" cy="409590"/>
          </a:xfrm>
          <a:prstGeom prst="arc">
            <a:avLst>
              <a:gd name="adj1" fmla="val 10816834"/>
              <a:gd name="adj2" fmla="val 0"/>
            </a:avLst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3" name="Прямая соединительная линия 12"/>
          <p:cNvCxnSpPr>
            <a:stCxn id="11" idx="0"/>
            <a:endCxn id="5" idx="2"/>
          </p:cNvCxnSpPr>
          <p:nvPr/>
        </p:nvCxnSpPr>
        <p:spPr>
          <a:xfrm flipH="1" flipV="1">
            <a:off x="2176272" y="3607308"/>
            <a:ext cx="484919" cy="83614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stCxn id="10" idx="0"/>
            <a:endCxn id="5" idx="6"/>
          </p:cNvCxnSpPr>
          <p:nvPr/>
        </p:nvCxnSpPr>
        <p:spPr>
          <a:xfrm flipV="1">
            <a:off x="4272383" y="3607308"/>
            <a:ext cx="445921" cy="84403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Овал 15"/>
          <p:cNvSpPr/>
          <p:nvPr/>
        </p:nvSpPr>
        <p:spPr>
          <a:xfrm>
            <a:off x="2310224" y="3473268"/>
            <a:ext cx="2274127" cy="418473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Капля 18"/>
          <p:cNvSpPr/>
          <p:nvPr/>
        </p:nvSpPr>
        <p:spPr>
          <a:xfrm rot="18771567">
            <a:off x="3252976" y="2227427"/>
            <a:ext cx="291899" cy="309405"/>
          </a:xfrm>
          <a:prstGeom prst="teardrop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2525233" y="3514060"/>
            <a:ext cx="1892595" cy="334926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1" name="Object 6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0178917"/>
              </p:ext>
            </p:extLst>
          </p:nvPr>
        </p:nvGraphicFramePr>
        <p:xfrm>
          <a:off x="3575495" y="2071425"/>
          <a:ext cx="1799263" cy="6795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4" name="Формула" r:id="rId5" imgW="672808" imgH="253890" progId="Equation.3">
                  <p:embed/>
                </p:oleObj>
              </mc:Choice>
              <mc:Fallback>
                <p:oleObj name="Формула" r:id="rId5" imgW="672808" imgH="253890" progId="Equation.3">
                  <p:embed/>
                  <p:pic>
                    <p:nvPicPr>
                      <p:cNvPr id="18498" name="Object 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5495" y="2071425"/>
                        <a:ext cx="1799263" cy="67950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67"/>
          <p:cNvGraphicFramePr>
            <a:graphicFrameLocks noGrp="1" noChangeAspect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148823881"/>
              </p:ext>
            </p:extLst>
          </p:nvPr>
        </p:nvGraphicFramePr>
        <p:xfrm>
          <a:off x="4417828" y="3120740"/>
          <a:ext cx="1044170" cy="3729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5" name="Формула" r:id="rId7" imgW="710891" imgH="253890" progId="Equation.3">
                  <p:embed/>
                </p:oleObj>
              </mc:Choice>
              <mc:Fallback>
                <p:oleObj name="Формула" r:id="rId7" imgW="710891" imgH="253890" progId="Equation.3">
                  <p:embed/>
                  <p:pic>
                    <p:nvPicPr>
                      <p:cNvPr id="18499" name="Object 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7828" y="3120740"/>
                        <a:ext cx="1044170" cy="37291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6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7076309"/>
              </p:ext>
            </p:extLst>
          </p:nvPr>
        </p:nvGraphicFramePr>
        <p:xfrm>
          <a:off x="6883771" y="3555704"/>
          <a:ext cx="2881313" cy="197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" name="Формула" r:id="rId9" imgW="926698" imgH="634725" progId="Equation.3">
                  <p:embed/>
                </p:oleObj>
              </mc:Choice>
              <mc:Fallback>
                <p:oleObj name="Формула" r:id="rId9" imgW="926698" imgH="634725" progId="Equation.3">
                  <p:embed/>
                  <p:pic>
                    <p:nvPicPr>
                      <p:cNvPr id="1850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3771" y="3555704"/>
                        <a:ext cx="2881313" cy="1974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6545005" y="2854842"/>
            <a:ext cx="3677279" cy="43699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6545006" y="2863348"/>
            <a:ext cx="457200" cy="419986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7018821" y="2857043"/>
            <a:ext cx="457200" cy="419986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7483808" y="2863348"/>
            <a:ext cx="457200" cy="419986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7941008" y="2867601"/>
            <a:ext cx="457200" cy="419986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8396695" y="2867601"/>
            <a:ext cx="457200" cy="419986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8853895" y="2864635"/>
            <a:ext cx="457200" cy="419986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9309582" y="2863348"/>
            <a:ext cx="457200" cy="419986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9765084" y="2857043"/>
            <a:ext cx="457200" cy="419986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4" name="Прямая со стрелкой 33"/>
          <p:cNvCxnSpPr/>
          <p:nvPr/>
        </p:nvCxnSpPr>
        <p:spPr>
          <a:xfrm>
            <a:off x="9537405" y="2355112"/>
            <a:ext cx="0" cy="49973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9537405" y="3291840"/>
            <a:ext cx="0" cy="59990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Скругленная соединительная линия 37"/>
          <p:cNvCxnSpPr/>
          <p:nvPr/>
        </p:nvCxnSpPr>
        <p:spPr>
          <a:xfrm rot="10800000" flipV="1">
            <a:off x="7277986" y="3291840"/>
            <a:ext cx="2216888" cy="716634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Скругленная соединительная линия 39"/>
          <p:cNvCxnSpPr>
            <a:stCxn id="20" idx="6"/>
          </p:cNvCxnSpPr>
          <p:nvPr/>
        </p:nvCxnSpPr>
        <p:spPr>
          <a:xfrm flipV="1">
            <a:off x="4417828" y="3046228"/>
            <a:ext cx="2107604" cy="635295"/>
          </a:xfrm>
          <a:prstGeom prst="curved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145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22222E-6 L 0.00117 0.202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Масса и размеры молекул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latin typeface="Times New Roman" pitchFamily="18" charset="0"/>
                <a:cs typeface="Arial" charset="0"/>
              </a:rPr>
              <a:t>В 1 г воды содержится 3,7 * 10</a:t>
            </a:r>
            <a:r>
              <a:rPr lang="ru-RU" b="1" baseline="30000" dirty="0">
                <a:latin typeface="Times New Roman" pitchFamily="18" charset="0"/>
                <a:cs typeface="Arial" charset="0"/>
              </a:rPr>
              <a:t>22 </a:t>
            </a:r>
            <a:r>
              <a:rPr lang="ru-RU" b="1" dirty="0">
                <a:latin typeface="Times New Roman" pitchFamily="18" charset="0"/>
                <a:cs typeface="Arial" charset="0"/>
              </a:rPr>
              <a:t>   молекул.</a:t>
            </a:r>
          </a:p>
          <a:p>
            <a:endParaRPr lang="ru-RU" b="1" dirty="0">
              <a:latin typeface="Times New Roman" pitchFamily="18" charset="0"/>
              <a:cs typeface="Arial" charset="0"/>
            </a:endParaRPr>
          </a:p>
          <a:p>
            <a:endParaRPr lang="ru-RU" b="1" dirty="0">
              <a:latin typeface="Times New Roman" pitchFamily="18" charset="0"/>
              <a:cs typeface="Arial" charset="0"/>
            </a:endParaRPr>
          </a:p>
          <a:p>
            <a:endParaRPr lang="ru-RU" b="1" dirty="0">
              <a:latin typeface="Times New Roman" pitchFamily="18" charset="0"/>
              <a:cs typeface="Arial" charset="0"/>
            </a:endParaRPr>
          </a:p>
          <a:p>
            <a:pPr marL="0" indent="0">
              <a:buNone/>
            </a:pPr>
            <a:endParaRPr lang="ru-RU" b="1" dirty="0">
              <a:latin typeface="Times New Roman" pitchFamily="18" charset="0"/>
              <a:cs typeface="Arial" charset="0"/>
            </a:endParaRPr>
          </a:p>
          <a:p>
            <a:r>
              <a:rPr lang="ru-RU" b="1" dirty="0">
                <a:latin typeface="Times New Roman" pitchFamily="18" charset="0"/>
                <a:cs typeface="Arial" charset="0"/>
              </a:rPr>
              <a:t>Массы молекул в макроскопических масштабах чрезвычайно малы.</a:t>
            </a:r>
          </a:p>
          <a:p>
            <a:endParaRPr lang="ru-RU" b="1" dirty="0">
              <a:latin typeface="Times New Roman" pitchFamily="18" charset="0"/>
              <a:cs typeface="Arial" charset="0"/>
            </a:endParaRPr>
          </a:p>
          <a:p>
            <a:endParaRPr lang="ru-RU" dirty="0"/>
          </a:p>
        </p:txBody>
      </p:sp>
      <p:graphicFrame>
        <p:nvGraphicFramePr>
          <p:cNvPr id="5" name="Object 16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075145982"/>
              </p:ext>
            </p:extLst>
          </p:nvPr>
        </p:nvGraphicFramePr>
        <p:xfrm>
          <a:off x="3375343" y="2902033"/>
          <a:ext cx="6256337" cy="1430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" name="Формула" r:id="rId3" imgW="1943100" imgH="444500" progId="Equation.3">
                  <p:embed/>
                </p:oleObj>
              </mc:Choice>
              <mc:Fallback>
                <p:oleObj name="Формула" r:id="rId3" imgW="1943100" imgH="444500" progId="Equation.3">
                  <p:embed/>
                  <p:pic>
                    <p:nvPicPr>
                      <p:cNvPr id="8197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5343" y="2902033"/>
                        <a:ext cx="6256337" cy="1430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12</a:t>
            </a:fld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429" y="746075"/>
            <a:ext cx="2460171" cy="254803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7EABE4E-14A6-4159-8710-D063D4DDAF30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6163" y="134781"/>
            <a:ext cx="3212779" cy="2409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9043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35805" y="674176"/>
            <a:ext cx="10364451" cy="1596177"/>
          </a:xfrm>
        </p:spPr>
        <p:txBody>
          <a:bodyPr/>
          <a:lstStyle/>
          <a:p>
            <a:r>
              <a:rPr lang="ru-RU" dirty="0"/>
              <a:t>Масса и размеры молекул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895218" y="2121279"/>
            <a:ext cx="10363826" cy="3424107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Arial" charset="0"/>
              </a:rPr>
              <a:t>Относительной молекулярной (или атомной) массой вещества </a:t>
            </a:r>
            <a:r>
              <a:rPr lang="ru-RU" b="1" dirty="0">
                <a:latin typeface="Times New Roman" pitchFamily="18" charset="0"/>
                <a:cs typeface="Arial" charset="0"/>
              </a:rPr>
              <a:t>(М</a:t>
            </a:r>
            <a:r>
              <a:rPr lang="en-US" sz="2800" baseline="-25000" dirty="0"/>
              <a:t>r</a:t>
            </a:r>
            <a:r>
              <a:rPr lang="ru-RU" b="1" dirty="0">
                <a:latin typeface="Times New Roman" pitchFamily="18" charset="0"/>
                <a:cs typeface="Arial" charset="0"/>
              </a:rPr>
              <a:t>) </a:t>
            </a:r>
            <a:r>
              <a:rPr lang="ru-RU" b="1" u="sng" dirty="0">
                <a:solidFill>
                  <a:srgbClr val="FF0000"/>
                </a:solidFill>
                <a:latin typeface="Times New Roman" pitchFamily="18" charset="0"/>
                <a:cs typeface="Arial" charset="0"/>
              </a:rPr>
              <a:t>называют</a:t>
            </a:r>
            <a:r>
              <a:rPr lang="ru-RU" b="1" dirty="0">
                <a:latin typeface="Times New Roman" pitchFamily="18" charset="0"/>
                <a:cs typeface="Arial" charset="0"/>
              </a:rPr>
              <a:t> отношение массы молекулы (или атома) </a:t>
            </a:r>
            <a:r>
              <a:rPr lang="en-US" b="1" dirty="0">
                <a:latin typeface="Times New Roman" pitchFamily="18" charset="0"/>
                <a:cs typeface="Arial" charset="0"/>
              </a:rPr>
              <a:t>m</a:t>
            </a:r>
            <a:r>
              <a:rPr lang="ru-RU" sz="1600" b="1" dirty="0">
                <a:latin typeface="Times New Roman" pitchFamily="18" charset="0"/>
                <a:cs typeface="Arial" charset="0"/>
              </a:rPr>
              <a:t>0</a:t>
            </a:r>
            <a:r>
              <a:rPr lang="en-US" b="1" dirty="0">
                <a:latin typeface="Times New Roman" pitchFamily="18" charset="0"/>
                <a:cs typeface="Arial" charset="0"/>
              </a:rPr>
              <a:t> </a:t>
            </a:r>
            <a:r>
              <a:rPr lang="ru-RU" b="1" dirty="0">
                <a:latin typeface="Times New Roman" pitchFamily="18" charset="0"/>
                <a:cs typeface="Arial" charset="0"/>
              </a:rPr>
              <a:t>данного вещества к </a:t>
            </a:r>
            <a:r>
              <a:rPr lang="en-US" b="1" dirty="0">
                <a:latin typeface="Times New Roman" pitchFamily="18" charset="0"/>
                <a:cs typeface="Arial" charset="0"/>
              </a:rPr>
              <a:t>1/12</a:t>
            </a:r>
            <a:r>
              <a:rPr lang="ru-RU" b="1" dirty="0">
                <a:latin typeface="Times New Roman" pitchFamily="18" charset="0"/>
                <a:cs typeface="Arial" charset="0"/>
              </a:rPr>
              <a:t> массы атома углерода</a:t>
            </a:r>
            <a:r>
              <a:rPr lang="en-US" b="1" dirty="0">
                <a:latin typeface="Times New Roman" pitchFamily="18" charset="0"/>
                <a:cs typeface="Arial" charset="0"/>
              </a:rPr>
              <a:t> m</a:t>
            </a:r>
            <a:r>
              <a:rPr lang="en-US" sz="1600" b="1" dirty="0">
                <a:latin typeface="Times New Roman" pitchFamily="18" charset="0"/>
                <a:cs typeface="Arial" charset="0"/>
              </a:rPr>
              <a:t>0C</a:t>
            </a:r>
            <a:r>
              <a:rPr lang="en-US" b="1" dirty="0">
                <a:latin typeface="Times New Roman" pitchFamily="18" charset="0"/>
                <a:cs typeface="Arial" charset="0"/>
              </a:rPr>
              <a:t>.</a:t>
            </a:r>
            <a:endParaRPr lang="ru-RU" b="1" dirty="0">
              <a:latin typeface="Times New Roman" pitchFamily="18" charset="0"/>
              <a:cs typeface="Arial" charset="0"/>
            </a:endParaRPr>
          </a:p>
          <a:p>
            <a:endParaRPr lang="ru-RU" dirty="0"/>
          </a:p>
        </p:txBody>
      </p:sp>
      <p:graphicFrame>
        <p:nvGraphicFramePr>
          <p:cNvPr id="7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0586152"/>
              </p:ext>
            </p:extLst>
          </p:nvPr>
        </p:nvGraphicFramePr>
        <p:xfrm>
          <a:off x="1210547" y="3554467"/>
          <a:ext cx="2736850" cy="187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Формула" r:id="rId3" imgW="850531" imgH="583947" progId="Equation.3">
                  <p:embed/>
                </p:oleObj>
              </mc:Choice>
              <mc:Fallback>
                <p:oleObj name="Формула" r:id="rId3" imgW="850531" imgH="583947" progId="Equation.3">
                  <p:embed/>
                  <p:pic>
                    <p:nvPicPr>
                      <p:cNvPr id="10246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0547" y="3554467"/>
                        <a:ext cx="2736850" cy="1879600"/>
                      </a:xfrm>
                      <a:prstGeom prst="rect">
                        <a:avLst/>
                      </a:prstGeom>
                      <a:noFill/>
                      <a:ln w="38100" cmpd="dbl">
                        <a:solidFill>
                          <a:srgbClr val="FF0000"/>
                        </a:solidFill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262726" y="3518907"/>
            <a:ext cx="699631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/>
              <a:t>M</a:t>
            </a:r>
            <a:r>
              <a:rPr lang="en-US" sz="2800" baseline="-25000" dirty="0" err="1"/>
              <a:t>r</a:t>
            </a:r>
            <a:r>
              <a:rPr lang="en-US" sz="2800" dirty="0"/>
              <a:t> – </a:t>
            </a:r>
            <a:r>
              <a:rPr lang="ru-RU" sz="2800" dirty="0"/>
              <a:t>относительная молекулярная масса вещества</a:t>
            </a:r>
          </a:p>
          <a:p>
            <a:r>
              <a:rPr lang="en-US" sz="2800" dirty="0"/>
              <a:t>m</a:t>
            </a:r>
            <a:r>
              <a:rPr lang="en-US" sz="2800" baseline="-25000" dirty="0"/>
              <a:t>0</a:t>
            </a:r>
            <a:r>
              <a:rPr lang="ru-RU" sz="2800" dirty="0"/>
              <a:t> –масса одной молекулы или атома, г</a:t>
            </a:r>
          </a:p>
          <a:p>
            <a:r>
              <a:rPr lang="en-US" sz="2800" dirty="0"/>
              <a:t>m</a:t>
            </a:r>
            <a:r>
              <a:rPr lang="en-US" sz="2800" baseline="-25000" dirty="0"/>
              <a:t>0c</a:t>
            </a:r>
            <a:r>
              <a:rPr lang="ru-RU" sz="2800" dirty="0"/>
              <a:t> – масса одной молекулы углерода, г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13</a:t>
            </a:fld>
            <a:endParaRPr lang="ru-RU"/>
          </a:p>
        </p:txBody>
      </p:sp>
      <p:pic>
        <p:nvPicPr>
          <p:cNvPr id="9" name="Объект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133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75" y="88628"/>
            <a:ext cx="1381943" cy="212606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10D3A0C-0529-41CD-BC12-22AE73B76EA4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507" y="131089"/>
            <a:ext cx="3563327" cy="2672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7017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321601"/>
          </a:xfrm>
        </p:spPr>
        <p:txBody>
          <a:bodyPr/>
          <a:lstStyle/>
          <a:p>
            <a:r>
              <a:rPr lang="ru-RU" dirty="0"/>
              <a:t>Количество вещества</a:t>
            </a:r>
          </a:p>
        </p:txBody>
      </p:sp>
      <p:sp>
        <p:nvSpPr>
          <p:cNvPr id="7" name="Объект 6"/>
          <p:cNvSpPr>
            <a:spLocks noGrp="1"/>
          </p:cNvSpPr>
          <p:nvPr>
            <p:ph sz="quarter" idx="13"/>
          </p:nvPr>
        </p:nvSpPr>
        <p:spPr>
          <a:xfrm>
            <a:off x="913774" y="1940118"/>
            <a:ext cx="10363826" cy="3851081"/>
          </a:xfrm>
        </p:spPr>
        <p:txBody>
          <a:bodyPr>
            <a:normAutofit fontScale="92500" lnSpcReduction="10000"/>
          </a:bodyPr>
          <a:lstStyle/>
          <a:p>
            <a:pPr marL="0" indent="457200" algn="just">
              <a:buNone/>
            </a:pPr>
            <a:r>
              <a:rPr lang="ru-RU" b="1" dirty="0">
                <a:latin typeface="Times New Roman" pitchFamily="18" charset="0"/>
                <a:cs typeface="Arial" charset="0"/>
              </a:rPr>
              <a:t>Количество вещества наиболее естественно было бы измерять числом молекул или атомов в теле. Но число частиц в любом макроскопическом теле так велико, что в расчетах используют не абсолютное число частиц, а относительное.</a:t>
            </a:r>
            <a:endParaRPr lang="en-US" b="1" dirty="0">
              <a:latin typeface="Times New Roman" pitchFamily="18" charset="0"/>
              <a:cs typeface="Arial" charset="0"/>
            </a:endParaRPr>
          </a:p>
          <a:p>
            <a:pPr marL="0" indent="457200" algn="just">
              <a:buNone/>
            </a:pPr>
            <a:endParaRPr lang="en-US" b="1" dirty="0">
              <a:latin typeface="Times New Roman" pitchFamily="18" charset="0"/>
              <a:cs typeface="Arial" charset="0"/>
            </a:endParaRPr>
          </a:p>
          <a:p>
            <a:pPr marL="0" indent="457200" algn="just">
              <a:buNone/>
            </a:pPr>
            <a:endParaRPr lang="en-US" b="1" dirty="0">
              <a:latin typeface="Times New Roman" pitchFamily="18" charset="0"/>
              <a:cs typeface="Arial" charset="0"/>
            </a:endParaRPr>
          </a:p>
          <a:p>
            <a:pPr marL="0" indent="457200" algn="just">
              <a:buNone/>
            </a:pPr>
            <a:endParaRPr lang="ru-RU" b="1" dirty="0">
              <a:latin typeface="Times New Roman" pitchFamily="18" charset="0"/>
              <a:cs typeface="Arial" charset="0"/>
            </a:endParaRPr>
          </a:p>
          <a:p>
            <a:pPr marL="0" indent="457200" algn="just">
              <a:buNone/>
            </a:pPr>
            <a:r>
              <a:rPr lang="ru-RU" b="1" dirty="0">
                <a:latin typeface="Times New Roman" pitchFamily="18" charset="0"/>
                <a:cs typeface="Arial" charset="0"/>
              </a:rPr>
              <a:t>Один моль – это количество вещества, в котором содержится столько же молекул или атомов, сколько содержится в углероде массой 12 г.</a:t>
            </a:r>
          </a:p>
          <a:p>
            <a:pPr marL="0" indent="457200" algn="just">
              <a:buNone/>
            </a:pPr>
            <a:endParaRPr lang="ru-RU" dirty="0"/>
          </a:p>
        </p:txBody>
      </p:sp>
      <p:graphicFrame>
        <p:nvGraphicFramePr>
          <p:cNvPr id="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4900729"/>
              </p:ext>
            </p:extLst>
          </p:nvPr>
        </p:nvGraphicFramePr>
        <p:xfrm>
          <a:off x="4282303" y="3452854"/>
          <a:ext cx="2797496" cy="8965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2" name="Формула" r:id="rId3" imgW="672808" imgH="215806" progId="Equation.3">
                  <p:embed/>
                </p:oleObj>
              </mc:Choice>
              <mc:Fallback>
                <p:oleObj name="Формула" r:id="rId3" imgW="672808" imgH="215806" progId="Equation.3">
                  <p:embed/>
                  <p:pic>
                    <p:nvPicPr>
                      <p:cNvPr id="1126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2303" y="3452854"/>
                        <a:ext cx="2797496" cy="896510"/>
                      </a:xfrm>
                      <a:prstGeom prst="rect">
                        <a:avLst/>
                      </a:prstGeom>
                      <a:noFill/>
                      <a:ln w="41275" cmpd="dbl">
                        <a:solidFill>
                          <a:srgbClr val="FF0000"/>
                        </a:solidFill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14</a:t>
            </a:fld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8136" y="2608129"/>
            <a:ext cx="1894333" cy="1961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4874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1019428"/>
          </a:xfrm>
        </p:spPr>
        <p:txBody>
          <a:bodyPr/>
          <a:lstStyle/>
          <a:p>
            <a:r>
              <a:rPr lang="ru-RU" dirty="0"/>
              <a:t>Количество вещества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914400" y="1505633"/>
            <a:ext cx="10363826" cy="3424107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>
                <a:latin typeface="Times New Roman" pitchFamily="18" charset="0"/>
                <a:cs typeface="Arial" charset="0"/>
              </a:rPr>
              <a:t>В 1 моле любого вещества содержится одно и то же число атомов или молекул.</a:t>
            </a:r>
            <a:endParaRPr lang="en-US" b="1" dirty="0">
              <a:latin typeface="Times New Roman" pitchFamily="18" charset="0"/>
              <a:cs typeface="Arial" charset="0"/>
            </a:endParaRPr>
          </a:p>
          <a:p>
            <a:pPr marL="0" indent="0" algn="just">
              <a:buNone/>
            </a:pPr>
            <a:endParaRPr lang="en-US" b="1" dirty="0">
              <a:latin typeface="Times New Roman" pitchFamily="18" charset="0"/>
              <a:cs typeface="Arial" charset="0"/>
            </a:endParaRPr>
          </a:p>
          <a:p>
            <a:pPr marL="0" indent="0" algn="just">
              <a:buNone/>
            </a:pPr>
            <a:endParaRPr lang="ru-RU" b="1" dirty="0">
              <a:latin typeface="Times New Roman" pitchFamily="18" charset="0"/>
              <a:cs typeface="Arial" charset="0"/>
            </a:endParaRPr>
          </a:p>
          <a:p>
            <a:pPr marL="0" indent="0" algn="just">
              <a:buNone/>
            </a:pPr>
            <a:r>
              <a:rPr lang="ru-RU" b="1" dirty="0">
                <a:latin typeface="Times New Roman" pitchFamily="18" charset="0"/>
                <a:cs typeface="Arial" charset="0"/>
              </a:rPr>
              <a:t>Количество вещества равно отношению числа молекул в данном теле к постоянной Авогадро.</a:t>
            </a:r>
          </a:p>
          <a:p>
            <a:endParaRPr lang="ru-RU" b="1" dirty="0">
              <a:latin typeface="Times New Roman" pitchFamily="18" charset="0"/>
              <a:cs typeface="Arial" charset="0"/>
            </a:endParaRPr>
          </a:p>
          <a:p>
            <a:endParaRPr lang="ru-RU" sz="2800" dirty="0">
              <a:latin typeface="Times New Roman" pitchFamily="18" charset="0"/>
              <a:cs typeface="Arial" charset="0"/>
            </a:endParaRPr>
          </a:p>
          <a:p>
            <a:endParaRPr lang="ru-RU" dirty="0"/>
          </a:p>
        </p:txBody>
      </p: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3197144" y="2012771"/>
            <a:ext cx="5737226" cy="1025526"/>
            <a:chOff x="1084" y="757"/>
            <a:chExt cx="3614" cy="646"/>
          </a:xfrm>
        </p:grpSpPr>
        <p:sp>
          <p:nvSpPr>
            <p:cNvPr id="8" name="Text Box 10"/>
            <p:cNvSpPr txBox="1">
              <a:spLocks noChangeArrowheads="1"/>
            </p:cNvSpPr>
            <p:nvPr/>
          </p:nvSpPr>
          <p:spPr bwMode="auto">
            <a:xfrm>
              <a:off x="3397" y="794"/>
              <a:ext cx="1301" cy="562"/>
            </a:xfrm>
            <a:prstGeom prst="rect">
              <a:avLst/>
            </a:prstGeom>
            <a:noFill/>
            <a:ln w="9525" cmpd="dbl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9pPr>
            </a:lstStyle>
            <a:p>
              <a:pPr eaLnBrk="1" hangingPunct="1"/>
              <a:r>
                <a:rPr lang="ru-RU" b="1" dirty="0">
                  <a:latin typeface="Times New Roman" pitchFamily="18" charset="0"/>
                  <a:cs typeface="Arial" charset="0"/>
                </a:rPr>
                <a:t>-</a:t>
              </a:r>
              <a:r>
                <a:rPr lang="ru-RU" sz="2400" b="1" dirty="0">
                  <a:latin typeface="Times New Roman" pitchFamily="18" charset="0"/>
                  <a:cs typeface="Arial" charset="0"/>
                </a:rPr>
                <a:t> постоянная </a:t>
              </a:r>
            </a:p>
            <a:p>
              <a:pPr eaLnBrk="1" hangingPunct="1"/>
              <a:r>
                <a:rPr lang="ru-RU" sz="2400" b="1" dirty="0">
                  <a:latin typeface="Times New Roman" pitchFamily="18" charset="0"/>
                  <a:cs typeface="Arial" charset="0"/>
                </a:rPr>
                <a:t>Авогадро</a:t>
              </a:r>
            </a:p>
          </p:txBody>
        </p:sp>
        <p:graphicFrame>
          <p:nvGraphicFramePr>
            <p:cNvPr id="9" name="Object 2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078641627"/>
                </p:ext>
              </p:extLst>
            </p:nvPr>
          </p:nvGraphicFramePr>
          <p:xfrm>
            <a:off x="1084" y="757"/>
            <a:ext cx="2313" cy="6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88" name="Формула" r:id="rId3" imgW="1409088" imgH="393529" progId="Equation.3">
                    <p:embed/>
                  </p:oleObj>
                </mc:Choice>
                <mc:Fallback>
                  <p:oleObj name="Формула" r:id="rId3" imgW="1409088" imgH="393529" progId="Equation.3">
                    <p:embed/>
                    <p:pic>
                      <p:nvPicPr>
                        <p:cNvPr id="12297" name="Object 2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4" y="757"/>
                          <a:ext cx="2313" cy="646"/>
                        </a:xfrm>
                        <a:prstGeom prst="rect">
                          <a:avLst/>
                        </a:prstGeom>
                        <a:noFill/>
                        <a:ln w="38100" cmpd="dbl">
                          <a:solidFill>
                            <a:srgbClr val="FF0000"/>
                          </a:solidFill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4205216"/>
              </p:ext>
            </p:extLst>
          </p:nvPr>
        </p:nvGraphicFramePr>
        <p:xfrm>
          <a:off x="2828429" y="4352153"/>
          <a:ext cx="1655763" cy="1408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9" name="Формула" r:id="rId5" imgW="508000" imgH="431800" progId="Equation.3">
                  <p:embed/>
                </p:oleObj>
              </mc:Choice>
              <mc:Fallback>
                <p:oleObj name="Формула" r:id="rId5" imgW="508000" imgH="431800" progId="Equation.3">
                  <p:embed/>
                  <p:pic>
                    <p:nvPicPr>
                      <p:cNvPr id="1229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28429" y="4352153"/>
                        <a:ext cx="1655763" cy="1408113"/>
                      </a:xfrm>
                      <a:prstGeom prst="rect">
                        <a:avLst/>
                      </a:prstGeom>
                      <a:noFill/>
                      <a:ln w="38100" cmpd="dbl">
                        <a:solidFill>
                          <a:srgbClr val="FF0000"/>
                        </a:solidFill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033088" y="4409196"/>
            <a:ext cx="494629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>
                <a:latin typeface="Segoe UI Symbol" panose="020B0502040204020203" pitchFamily="34" charset="0"/>
                <a:ea typeface="Segoe UI Symbol" panose="020B0502040204020203" pitchFamily="34" charset="0"/>
              </a:rPr>
              <a:t>ν</a:t>
            </a:r>
            <a:r>
              <a:rPr lang="ru-RU" sz="2800" dirty="0">
                <a:latin typeface="Segoe UI Symbol" panose="020B0502040204020203" pitchFamily="34" charset="0"/>
                <a:ea typeface="Segoe UI Symbol" panose="020B0502040204020203" pitchFamily="34" charset="0"/>
              </a:rPr>
              <a:t> – количество вещества, моль</a:t>
            </a:r>
          </a:p>
          <a:p>
            <a:r>
              <a:rPr lang="en-US" sz="2800" dirty="0"/>
              <a:t>N – </a:t>
            </a:r>
            <a:r>
              <a:rPr lang="ru-RU" sz="2800" dirty="0"/>
              <a:t>число молекул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15</a:t>
            </a:fld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75" y="4108815"/>
            <a:ext cx="1558900" cy="2398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5157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733205"/>
          </a:xfrm>
        </p:spPr>
        <p:txBody>
          <a:bodyPr/>
          <a:lstStyle/>
          <a:p>
            <a:r>
              <a:rPr lang="ru-RU" dirty="0"/>
              <a:t>Количество вещества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913774" y="1749288"/>
            <a:ext cx="10363826" cy="4041912"/>
          </a:xfrm>
        </p:spPr>
        <p:txBody>
          <a:bodyPr/>
          <a:lstStyle/>
          <a:p>
            <a:pPr marL="0" indent="457200" algn="just">
              <a:lnSpc>
                <a:spcPct val="110000"/>
              </a:lnSpc>
              <a:buNone/>
            </a:pPr>
            <a:r>
              <a:rPr lang="ru-RU" sz="1900" b="1" dirty="0">
                <a:solidFill>
                  <a:srgbClr val="FF0000"/>
                </a:solidFill>
                <a:latin typeface="Times New Roman" pitchFamily="18" charset="0"/>
                <a:cs typeface="Arial" charset="0"/>
              </a:rPr>
              <a:t>Молярной массой вещества </a:t>
            </a:r>
            <a:r>
              <a:rPr lang="ru-RU" sz="1900" b="1" u="sng" dirty="0">
                <a:latin typeface="Times New Roman" pitchFamily="18" charset="0"/>
                <a:cs typeface="Arial" charset="0"/>
              </a:rPr>
              <a:t>называют</a:t>
            </a:r>
            <a:r>
              <a:rPr lang="ru-RU" sz="1900" b="1" dirty="0">
                <a:latin typeface="Times New Roman" pitchFamily="18" charset="0"/>
                <a:cs typeface="Arial" charset="0"/>
              </a:rPr>
              <a:t> массу вещества, взятого в количестве 1 моль.</a:t>
            </a:r>
          </a:p>
          <a:p>
            <a:pPr marL="0" indent="457200" algn="just">
              <a:lnSpc>
                <a:spcPct val="110000"/>
              </a:lnSpc>
              <a:buNone/>
            </a:pPr>
            <a:endParaRPr lang="ru-RU" sz="1900" b="1" dirty="0">
              <a:latin typeface="Times New Roman" pitchFamily="18" charset="0"/>
              <a:cs typeface="Arial" charset="0"/>
            </a:endParaRPr>
          </a:p>
          <a:p>
            <a:pPr marL="0" indent="457200" algn="just">
              <a:lnSpc>
                <a:spcPct val="110000"/>
              </a:lnSpc>
              <a:buNone/>
            </a:pPr>
            <a:endParaRPr lang="ru-RU" sz="1900" b="1" dirty="0">
              <a:latin typeface="Times New Roman" pitchFamily="18" charset="0"/>
              <a:cs typeface="Arial" charset="0"/>
            </a:endParaRPr>
          </a:p>
          <a:p>
            <a:pPr marL="0" indent="457200" algn="just">
              <a:lnSpc>
                <a:spcPct val="110000"/>
              </a:lnSpc>
              <a:buNone/>
            </a:pPr>
            <a:r>
              <a:rPr lang="ru-RU" sz="1900" b="1" dirty="0">
                <a:latin typeface="Times New Roman" pitchFamily="18" charset="0"/>
                <a:cs typeface="Arial" charset="0"/>
              </a:rPr>
              <a:t> </a:t>
            </a:r>
            <a:endParaRPr lang="ru-RU" dirty="0"/>
          </a:p>
        </p:txBody>
      </p:sp>
      <p:graphicFrame>
        <p:nvGraphicFramePr>
          <p:cNvPr id="7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455499"/>
              </p:ext>
            </p:extLst>
          </p:nvPr>
        </p:nvGraphicFramePr>
        <p:xfrm>
          <a:off x="4235050" y="2217669"/>
          <a:ext cx="2312987" cy="189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2" name="Формула" r:id="rId3" imgW="774360" imgH="634680" progId="Equation.3">
                  <p:embed/>
                </p:oleObj>
              </mc:Choice>
              <mc:Fallback>
                <p:oleObj name="Формула" r:id="rId3" imgW="774360" imgH="634680" progId="Equation.3">
                  <p:embed/>
                  <p:pic>
                    <p:nvPicPr>
                      <p:cNvPr id="13317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5050" y="2217669"/>
                        <a:ext cx="2312987" cy="1895475"/>
                      </a:xfrm>
                      <a:prstGeom prst="rect">
                        <a:avLst/>
                      </a:prstGeom>
                      <a:noFill/>
                      <a:ln w="38100" cmpd="dbl">
                        <a:solidFill>
                          <a:srgbClr val="FF0000"/>
                        </a:solidFill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9516288"/>
              </p:ext>
            </p:extLst>
          </p:nvPr>
        </p:nvGraphicFramePr>
        <p:xfrm>
          <a:off x="3111147" y="4367144"/>
          <a:ext cx="1873250" cy="138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3" name="Формула" r:id="rId5" imgW="583920" imgH="431640" progId="Equation.3">
                  <p:embed/>
                </p:oleObj>
              </mc:Choice>
              <mc:Fallback>
                <p:oleObj name="Формула" r:id="rId5" imgW="583920" imgH="431640" progId="Equation.3">
                  <p:embed/>
                  <p:pic>
                    <p:nvPicPr>
                      <p:cNvPr id="13318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1147" y="4367144"/>
                        <a:ext cx="1873250" cy="1384300"/>
                      </a:xfrm>
                      <a:prstGeom prst="rect">
                        <a:avLst/>
                      </a:prstGeom>
                      <a:noFill/>
                      <a:ln w="41275" cmpd="dbl">
                        <a:solidFill>
                          <a:srgbClr val="FF0000"/>
                        </a:solidFill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984397" y="4384925"/>
            <a:ext cx="5824864" cy="12741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457200" algn="just">
              <a:lnSpc>
                <a:spcPct val="110000"/>
              </a:lnSpc>
            </a:pPr>
            <a:r>
              <a:rPr lang="en-US" sz="2400" b="1" dirty="0">
                <a:latin typeface="Times New Roman" pitchFamily="18" charset="0"/>
                <a:cs typeface="Arial" charset="0"/>
              </a:rPr>
              <a:t>M – </a:t>
            </a:r>
            <a:r>
              <a:rPr lang="ru-RU" sz="2400" b="1" dirty="0">
                <a:latin typeface="Times New Roman" pitchFamily="18" charset="0"/>
                <a:cs typeface="Arial" charset="0"/>
              </a:rPr>
              <a:t>молярная масса, г/моль</a:t>
            </a:r>
          </a:p>
          <a:p>
            <a:pPr indent="457200" algn="just">
              <a:lnSpc>
                <a:spcPct val="110000"/>
              </a:lnSpc>
            </a:pPr>
            <a:r>
              <a:rPr lang="en-US" sz="2400" b="1" dirty="0">
                <a:latin typeface="Times New Roman" pitchFamily="18" charset="0"/>
                <a:cs typeface="Arial" charset="0"/>
              </a:rPr>
              <a:t>m</a:t>
            </a:r>
            <a:r>
              <a:rPr lang="en-US" sz="2400" b="1" baseline="-25000" dirty="0">
                <a:latin typeface="Times New Roman" pitchFamily="18" charset="0"/>
                <a:cs typeface="Arial" charset="0"/>
              </a:rPr>
              <a:t>0</a:t>
            </a:r>
            <a:r>
              <a:rPr lang="ru-RU" sz="2400" b="1" dirty="0">
                <a:latin typeface="Times New Roman" pitchFamily="18" charset="0"/>
                <a:cs typeface="Arial" charset="0"/>
              </a:rPr>
              <a:t>- масса одной молекулы или атома</a:t>
            </a:r>
          </a:p>
          <a:p>
            <a:endParaRPr lang="ru-RU" sz="24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16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191" b="99574" l="9707" r="898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21184">
            <a:off x="-672478" y="2699772"/>
            <a:ext cx="2017954" cy="2140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3759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780913"/>
          </a:xfrm>
        </p:spPr>
        <p:txBody>
          <a:bodyPr/>
          <a:lstStyle/>
          <a:p>
            <a:r>
              <a:rPr lang="ru-RU" dirty="0"/>
              <a:t>Количество вещества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588456" y="1920721"/>
            <a:ext cx="340894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MS Mincho" pitchFamily="49" charset="-128"/>
                <a:cs typeface="Times New Roman" pitchFamily="18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MS Mincho" pitchFamily="49" charset="-128"/>
                <a:cs typeface="Times New Roman" pitchFamily="18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MS Mincho" pitchFamily="49" charset="-128"/>
                <a:cs typeface="Times New Roman" pitchFamily="18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MS Mincho" pitchFamily="49" charset="-128"/>
                <a:cs typeface="Times New Roman" pitchFamily="18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MS Mincho" pitchFamily="49" charset="-128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MS Mincho" pitchFamily="49" charset="-128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MS Mincho" pitchFamily="49" charset="-128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MS Mincho" pitchFamily="49" charset="-128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MS Mincho" pitchFamily="49" charset="-128"/>
                <a:cs typeface="Times New Roman" pitchFamily="18" charset="0"/>
              </a:defRPr>
            </a:lvl9pPr>
          </a:lstStyle>
          <a:p>
            <a:pPr eaLnBrk="1" hangingPunct="1"/>
            <a:r>
              <a:rPr lang="en-US" sz="3200" b="1" dirty="0">
                <a:latin typeface="Times New Roman" pitchFamily="18" charset="0"/>
                <a:cs typeface="Arial" charset="0"/>
              </a:rPr>
              <a:t>m</a:t>
            </a:r>
            <a:r>
              <a:rPr lang="ru-RU" sz="3200" b="1" dirty="0">
                <a:latin typeface="Times New Roman" pitchFamily="18" charset="0"/>
                <a:cs typeface="Arial" charset="0"/>
              </a:rPr>
              <a:t> – </a:t>
            </a:r>
            <a:r>
              <a:rPr lang="ru-RU" sz="2400" b="1" dirty="0">
                <a:latin typeface="Times New Roman" pitchFamily="18" charset="0"/>
                <a:cs typeface="Arial" charset="0"/>
              </a:rPr>
              <a:t>масса вещества,</a:t>
            </a:r>
            <a:r>
              <a:rPr lang="en-US" sz="2400" b="1" dirty="0">
                <a:latin typeface="Times New Roman" pitchFamily="18" charset="0"/>
                <a:cs typeface="Arial" charset="0"/>
              </a:rPr>
              <a:t> </a:t>
            </a:r>
            <a:r>
              <a:rPr lang="ru-RU" sz="2400" b="1" dirty="0">
                <a:latin typeface="Times New Roman" pitchFamily="18" charset="0"/>
                <a:cs typeface="Arial" charset="0"/>
              </a:rPr>
              <a:t>г</a:t>
            </a:r>
          </a:p>
        </p:txBody>
      </p:sp>
      <p:graphicFrame>
        <p:nvGraphicFramePr>
          <p:cNvPr id="5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0749150"/>
              </p:ext>
            </p:extLst>
          </p:nvPr>
        </p:nvGraphicFramePr>
        <p:xfrm>
          <a:off x="2279527" y="1399430"/>
          <a:ext cx="2300287" cy="244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4" name="Формула" r:id="rId3" imgW="596880" imgH="634680" progId="Equation.3">
                  <p:embed/>
                </p:oleObj>
              </mc:Choice>
              <mc:Fallback>
                <p:oleObj name="Формула" r:id="rId3" imgW="596880" imgH="634680" progId="Equation.3">
                  <p:embed/>
                  <p:pic>
                    <p:nvPicPr>
                      <p:cNvPr id="14341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9527" y="1399430"/>
                        <a:ext cx="2300287" cy="2447925"/>
                      </a:xfrm>
                      <a:prstGeom prst="rect">
                        <a:avLst/>
                      </a:prstGeom>
                      <a:noFill/>
                      <a:ln w="44450" cmpd="dbl">
                        <a:solidFill>
                          <a:srgbClr val="FF0000"/>
                        </a:solidFill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23"/>
          <p:cNvGrpSpPr>
            <a:grpSpLocks/>
          </p:cNvGrpSpPr>
          <p:nvPr/>
        </p:nvGrpSpPr>
        <p:grpSpPr bwMode="auto">
          <a:xfrm>
            <a:off x="1698625" y="3984625"/>
            <a:ext cx="8621713" cy="1576388"/>
            <a:chOff x="110" y="2510"/>
            <a:chExt cx="5431" cy="993"/>
          </a:xfrm>
        </p:grpSpPr>
        <p:sp>
          <p:nvSpPr>
            <p:cNvPr id="7" name="Text Box 19"/>
            <p:cNvSpPr txBox="1">
              <a:spLocks noChangeArrowheads="1"/>
            </p:cNvSpPr>
            <p:nvPr/>
          </p:nvSpPr>
          <p:spPr bwMode="auto">
            <a:xfrm>
              <a:off x="3046" y="2745"/>
              <a:ext cx="2495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MS Mincho" pitchFamily="49" charset="-128"/>
                  <a:cs typeface="Times New Roman" pitchFamily="18" charset="0"/>
                </a:defRPr>
              </a:lvl9pPr>
            </a:lstStyle>
            <a:p>
              <a:pPr eaLnBrk="1" hangingPunct="1"/>
              <a:r>
                <a:rPr lang="ru-RU" sz="2400" b="1" dirty="0">
                  <a:latin typeface="Times New Roman" pitchFamily="18" charset="0"/>
                  <a:cs typeface="Arial" charset="0"/>
                </a:rPr>
                <a:t>- формула для расчета числа частиц в теле</a:t>
              </a:r>
            </a:p>
          </p:txBody>
        </p:sp>
        <p:graphicFrame>
          <p:nvGraphicFramePr>
            <p:cNvPr id="8" name="Object 2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15135865"/>
                </p:ext>
              </p:extLst>
            </p:nvPr>
          </p:nvGraphicFramePr>
          <p:xfrm>
            <a:off x="110" y="2510"/>
            <a:ext cx="2818" cy="9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35" name="Формула" r:id="rId5" imgW="1117440" imgH="393480" progId="Equation.3">
                    <p:embed/>
                  </p:oleObj>
                </mc:Choice>
                <mc:Fallback>
                  <p:oleObj name="Формула" r:id="rId5" imgW="1117440" imgH="393480" progId="Equation.3">
                    <p:embed/>
                    <p:pic>
                      <p:nvPicPr>
                        <p:cNvPr id="14344" name="Object 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0" y="2510"/>
                          <a:ext cx="2818" cy="993"/>
                        </a:xfrm>
                        <a:prstGeom prst="rect">
                          <a:avLst/>
                        </a:prstGeom>
                        <a:noFill/>
                        <a:ln w="44450" cmpd="dbl">
                          <a:solidFill>
                            <a:srgbClr val="FF0000"/>
                          </a:solidFill>
                        </a:ln>
                        <a:effectLst/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17</a:t>
            </a:fld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802" y="5493129"/>
            <a:ext cx="2023569" cy="2729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5839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399" y="945882"/>
            <a:ext cx="10364451" cy="1596177"/>
          </a:xfrm>
        </p:spPr>
        <p:txBody>
          <a:bodyPr/>
          <a:lstStyle/>
          <a:p>
            <a:r>
              <a:rPr lang="ru-RU" dirty="0"/>
              <a:t>Плотность вещества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65614" y="2545520"/>
            <a:ext cx="10363826" cy="3424107"/>
          </a:xfrm>
        </p:spPr>
        <p:txBody>
          <a:bodyPr/>
          <a:lstStyle/>
          <a:p>
            <a:pPr marL="0" indent="457200">
              <a:buNone/>
            </a:pPr>
            <a:r>
              <a:rPr lang="ru-RU" b="1" dirty="0">
                <a:solidFill>
                  <a:srgbClr val="FF0000"/>
                </a:solidFill>
              </a:rPr>
              <a:t>Плотность</a:t>
            </a:r>
            <a:r>
              <a:rPr lang="ru-RU" dirty="0"/>
              <a:t> — скалярная физическая величина. Определяется как отношение массы тела к занимаемому этим телом объёму. 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2294551" y="3679964"/>
                <a:ext cx="2496708" cy="1423275"/>
              </a:xfrm>
              <a:prstGeom prst="rect">
                <a:avLst/>
              </a:prstGeom>
              <a:noFill/>
              <a:ln w="53975" cmpd="dbl">
                <a:solidFill>
                  <a:srgbClr val="FF0000"/>
                </a:solidFill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5400" i="1" smtClean="0"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ru-RU" sz="5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5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5400" i="1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ru-RU" sz="5400" i="1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</m:oMath>
                  </m:oMathPara>
                </a14:m>
                <a:endParaRPr lang="ru-RU" sz="5400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4551" y="3679964"/>
                <a:ext cx="2496708" cy="142327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 w="53975" cmpd="dbl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5361574" y="3698833"/>
            <a:ext cx="480977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i="1" dirty="0">
                <a:latin typeface="Segoe UI Symbol" panose="020B0502040204020203" pitchFamily="34" charset="0"/>
                <a:ea typeface="Segoe UI Symbol" panose="020B0502040204020203" pitchFamily="34" charset="0"/>
              </a:rPr>
              <a:t>ρ</a:t>
            </a:r>
            <a:r>
              <a:rPr lang="ru-RU" sz="2800" dirty="0">
                <a:latin typeface="Segoe UI Symbol" panose="020B0502040204020203" pitchFamily="34" charset="0"/>
                <a:ea typeface="Segoe UI Symbol" panose="020B0502040204020203" pitchFamily="34" charset="0"/>
              </a:rPr>
              <a:t> – плотность вещества, г/м</a:t>
            </a:r>
            <a:r>
              <a:rPr lang="ru-RU" sz="2800" baseline="46000" dirty="0">
                <a:latin typeface="Segoe UI Symbol" panose="020B0502040204020203" pitchFamily="34" charset="0"/>
                <a:ea typeface="Segoe UI Symbol" panose="020B0502040204020203" pitchFamily="34" charset="0"/>
              </a:rPr>
              <a:t>3</a:t>
            </a:r>
          </a:p>
          <a:p>
            <a:r>
              <a:rPr lang="en-US" sz="2800" i="1" dirty="0">
                <a:ea typeface="Segoe UI Symbol" panose="020B0502040204020203" pitchFamily="34" charset="0"/>
              </a:rPr>
              <a:t>m</a:t>
            </a:r>
            <a:r>
              <a:rPr lang="en-US" sz="2800" dirty="0">
                <a:ea typeface="Segoe UI Symbol" panose="020B0502040204020203" pitchFamily="34" charset="0"/>
              </a:rPr>
              <a:t> – </a:t>
            </a:r>
            <a:r>
              <a:rPr lang="ru-RU" sz="2800" dirty="0">
                <a:ea typeface="Segoe UI Symbol" panose="020B0502040204020203" pitchFamily="34" charset="0"/>
              </a:rPr>
              <a:t>масса вещества, г</a:t>
            </a:r>
          </a:p>
          <a:p>
            <a:r>
              <a:rPr lang="en-US" sz="2800" i="1" dirty="0">
                <a:ea typeface="Segoe UI Symbol" panose="020B0502040204020203" pitchFamily="34" charset="0"/>
              </a:rPr>
              <a:t>V</a:t>
            </a:r>
            <a:r>
              <a:rPr lang="en-US" sz="2800" dirty="0">
                <a:ea typeface="Segoe UI Symbol" panose="020B0502040204020203" pitchFamily="34" charset="0"/>
              </a:rPr>
              <a:t> – </a:t>
            </a:r>
            <a:r>
              <a:rPr lang="ru-RU" sz="2800" dirty="0" err="1">
                <a:ea typeface="Segoe UI Symbol" panose="020B0502040204020203" pitchFamily="34" charset="0"/>
              </a:rPr>
              <a:t>обьем</a:t>
            </a:r>
            <a:r>
              <a:rPr lang="ru-RU" sz="2800" dirty="0">
                <a:ea typeface="Segoe UI Symbol" panose="020B0502040204020203" pitchFamily="34" charset="0"/>
              </a:rPr>
              <a:t> вещества, </a:t>
            </a:r>
            <a:r>
              <a:rPr lang="ru-RU" sz="2800" dirty="0">
                <a:latin typeface="Segoe UI Symbol" panose="020B0502040204020203" pitchFamily="34" charset="0"/>
                <a:ea typeface="Segoe UI Symbol" panose="020B0502040204020203" pitchFamily="34" charset="0"/>
              </a:rPr>
              <a:t>м</a:t>
            </a:r>
            <a:r>
              <a:rPr lang="ru-RU" sz="2800" baseline="46000" dirty="0">
                <a:latin typeface="Segoe UI Symbol" panose="020B0502040204020203" pitchFamily="34" charset="0"/>
                <a:ea typeface="Segoe UI Symbol" panose="020B0502040204020203" pitchFamily="34" charset="0"/>
              </a:rPr>
              <a:t>3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18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5623" y="3332738"/>
            <a:ext cx="3772426" cy="427732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EFFE61F-948B-44C5-B94D-69AF5D3AAB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68" y="672860"/>
            <a:ext cx="295275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8985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685497"/>
          </a:xfrm>
        </p:spPr>
        <p:txBody>
          <a:bodyPr/>
          <a:lstStyle/>
          <a:p>
            <a:r>
              <a:rPr lang="ru-RU" dirty="0"/>
              <a:t>Плотность вещества</a:t>
            </a:r>
          </a:p>
        </p:txBody>
      </p:sp>
      <p:pic>
        <p:nvPicPr>
          <p:cNvPr id="13" name="Объект 12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165" y="2334962"/>
            <a:ext cx="6248202" cy="1796358"/>
          </a:xfr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618" y="1784746"/>
            <a:ext cx="1469749" cy="3247120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19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196" y="3883126"/>
            <a:ext cx="3160150" cy="35831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2C67BC2-6FBC-4FE0-A711-CDF63C3B79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331" y="4364180"/>
            <a:ext cx="2850314" cy="1596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8961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2524" y="820537"/>
            <a:ext cx="10364451" cy="657390"/>
          </a:xfrm>
        </p:spPr>
        <p:txBody>
          <a:bodyPr>
            <a:normAutofit/>
          </a:bodyPr>
          <a:lstStyle/>
          <a:p>
            <a:r>
              <a:rPr lang="ru-RU" dirty="0"/>
              <a:t>Плотность жидкостей, </a:t>
            </a:r>
            <a:r>
              <a:rPr lang="ru-RU" dirty="0">
                <a:latin typeface="Segoe UI Symbol" panose="020B0502040204020203" pitchFamily="34" charset="0"/>
                <a:ea typeface="Segoe UI Symbol" panose="020B0502040204020203" pitchFamily="34" charset="0"/>
              </a:rPr>
              <a:t>кг/м</a:t>
            </a:r>
            <a:r>
              <a:rPr lang="ru-RU" baseline="46000" dirty="0">
                <a:latin typeface="Segoe UI Symbol" panose="020B0502040204020203" pitchFamily="34" charset="0"/>
                <a:ea typeface="Segoe UI Symbol" panose="020B0502040204020203" pitchFamily="34" charset="0"/>
              </a:rPr>
              <a:t>3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165415344"/>
              </p:ext>
            </p:extLst>
          </p:nvPr>
        </p:nvGraphicFramePr>
        <p:xfrm>
          <a:off x="913775" y="2084351"/>
          <a:ext cx="103632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800">
                  <a:extLst>
                    <a:ext uri="{9D8B030D-6E8A-4147-A177-3AD203B41FA5}">
                      <a16:colId xmlns:a16="http://schemas.microsoft.com/office/drawing/2014/main" val="1056153429"/>
                    </a:ext>
                  </a:extLst>
                </a:gridCol>
                <a:gridCol w="2257647">
                  <a:extLst>
                    <a:ext uri="{9D8B030D-6E8A-4147-A177-3AD203B41FA5}">
                      <a16:colId xmlns:a16="http://schemas.microsoft.com/office/drawing/2014/main" val="2375114628"/>
                    </a:ext>
                  </a:extLst>
                </a:gridCol>
                <a:gridCol w="2923953">
                  <a:extLst>
                    <a:ext uri="{9D8B030D-6E8A-4147-A177-3AD203B41FA5}">
                      <a16:colId xmlns:a16="http://schemas.microsoft.com/office/drawing/2014/main" val="122406994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1444372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Вещество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Плотность </a:t>
                      </a:r>
                      <a:r>
                        <a:rPr lang="ru-RU" sz="1800" dirty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кг/м</a:t>
                      </a:r>
                      <a:r>
                        <a:rPr lang="ru-RU" sz="1800" baseline="46000" dirty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Вещество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Плотность </a:t>
                      </a:r>
                      <a:r>
                        <a:rPr lang="ru-RU" sz="1800" dirty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кг/м</a:t>
                      </a:r>
                      <a:r>
                        <a:rPr lang="ru-RU" sz="1800" baseline="46000" dirty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49059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Бензин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Молоко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29887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Вода (4</a:t>
                      </a:r>
                      <a:r>
                        <a:rPr lang="ru-RU" dirty="0">
                          <a:ea typeface="Segoe UI Symbol" panose="020B0502040204020203" pitchFamily="34" charset="0"/>
                        </a:rPr>
                        <a:t>°</a:t>
                      </a:r>
                      <a:r>
                        <a:rPr lang="en-US" dirty="0">
                          <a:ea typeface="Segoe UI Symbol" panose="020B0502040204020203" pitchFamily="34" charset="0"/>
                        </a:rPr>
                        <a:t>C</a:t>
                      </a:r>
                      <a:r>
                        <a:rPr lang="ru-RU" dirty="0">
                          <a:ea typeface="Segoe UI Symbol" panose="020B0502040204020203" pitchFamily="34" charset="0"/>
                        </a:rPr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Ртуть (0</a:t>
                      </a:r>
                      <a:r>
                        <a:rPr lang="ru-RU" dirty="0">
                          <a:ea typeface="Segoe UI Symbol" panose="020B0502040204020203" pitchFamily="34" charset="0"/>
                        </a:rPr>
                        <a:t>°</a:t>
                      </a:r>
                      <a:r>
                        <a:rPr lang="en-US" dirty="0">
                          <a:ea typeface="Segoe UI Symbol" panose="020B0502040204020203" pitchFamily="34" charset="0"/>
                        </a:rPr>
                        <a:t>C</a:t>
                      </a:r>
                      <a:r>
                        <a:rPr lang="ru-RU" dirty="0">
                          <a:ea typeface="Segoe UI Symbol" panose="020B0502040204020203" pitchFamily="34" charset="0"/>
                        </a:rPr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13600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26210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Керосин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Эфир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5187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Масло растительное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Спирт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8430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Морская вода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1030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Скипидар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860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00553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Масло оливковое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Ацетон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792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96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Масло моторное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Серная кислота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1840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1452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Нефть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550 -1050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Жидкий водород</a:t>
                      </a:r>
                      <a:r>
                        <a:rPr lang="ru-RU" baseline="0" dirty="0"/>
                        <a:t> </a:t>
                      </a:r>
                      <a:r>
                        <a:rPr lang="ru-RU" dirty="0"/>
                        <a:t>(-253</a:t>
                      </a:r>
                      <a:r>
                        <a:rPr lang="ru-RU" dirty="0">
                          <a:ea typeface="Segoe UI Symbol" panose="020B0502040204020203" pitchFamily="34" charset="0"/>
                        </a:rPr>
                        <a:t>°</a:t>
                      </a:r>
                      <a:r>
                        <a:rPr lang="en-US" dirty="0">
                          <a:ea typeface="Segoe UI Symbol" panose="020B0502040204020203" pitchFamily="34" charset="0"/>
                        </a:rPr>
                        <a:t>C</a:t>
                      </a:r>
                      <a:r>
                        <a:rPr lang="ru-RU" dirty="0">
                          <a:ea typeface="Segoe UI Symbol" panose="020B0502040204020203" pitchFamily="34" charset="0"/>
                        </a:rPr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2402104"/>
                  </a:ext>
                </a:extLst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20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6790" y="4515473"/>
            <a:ext cx="1558655" cy="2380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014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Практическая часть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21</a:t>
            </a:fld>
            <a:endParaRPr lang="ru-RU"/>
          </a:p>
        </p:txBody>
      </p:sp>
      <p:pic>
        <p:nvPicPr>
          <p:cNvPr id="6" name="Объект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33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557" y="3565382"/>
            <a:ext cx="2014619" cy="309941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955" y="3200543"/>
            <a:ext cx="3426387" cy="372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114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531014"/>
          </a:xfrm>
        </p:spPr>
        <p:txBody>
          <a:bodyPr>
            <a:normAutofit fontScale="90000"/>
          </a:bodyPr>
          <a:lstStyle/>
          <a:p>
            <a:r>
              <a:rPr lang="ru-RU" dirty="0"/>
              <a:t>Практическая часть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757646" y="1358538"/>
            <a:ext cx="5262155" cy="5316582"/>
          </a:xfrm>
        </p:spPr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r>
              <a:rPr lang="ru-RU" b="1" dirty="0"/>
              <a:t>Задание 1. Определите толщину молекулы имея: весы, мерный стаканчик, линейку и пипетку.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Налейте в мерный стакан воды.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Наберите в пипетку растительного масла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Капните 3 раза в мерный стакан с водой в разных местах, чтобы получилось три окружности 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Определите диаметр каждого </a:t>
            </a:r>
            <a:r>
              <a:rPr lang="en-US" dirty="0"/>
              <a:t>D</a:t>
            </a:r>
            <a:r>
              <a:rPr lang="ru-RU" baseline="-25000" dirty="0"/>
              <a:t>1,</a:t>
            </a:r>
            <a:r>
              <a:rPr lang="ru-RU" dirty="0"/>
              <a:t> </a:t>
            </a:r>
            <a:r>
              <a:rPr lang="en-US" dirty="0"/>
              <a:t>D</a:t>
            </a:r>
            <a:r>
              <a:rPr lang="ru-RU" baseline="-25000" dirty="0"/>
              <a:t>2,</a:t>
            </a:r>
            <a:r>
              <a:rPr lang="ru-RU" dirty="0"/>
              <a:t> </a:t>
            </a:r>
            <a:r>
              <a:rPr lang="en-US" dirty="0"/>
              <a:t>D</a:t>
            </a:r>
            <a:r>
              <a:rPr lang="ru-RU" baseline="-25000" dirty="0"/>
              <a:t>3</a:t>
            </a:r>
            <a:r>
              <a:rPr lang="ru-RU" dirty="0"/>
              <a:t> в сантиметрах и найдите среднее значение диаметра </a:t>
            </a:r>
            <a:r>
              <a:rPr lang="en-US" dirty="0"/>
              <a:t>D</a:t>
            </a:r>
            <a:r>
              <a:rPr lang="ru-RU" baseline="-25000" dirty="0"/>
              <a:t>ср</a:t>
            </a:r>
            <a:r>
              <a:rPr lang="ru-RU" dirty="0"/>
              <a:t> трех окружностей и вычислите площадь поверхности масла </a:t>
            </a:r>
            <a:r>
              <a:rPr lang="en-US" dirty="0"/>
              <a:t>S</a:t>
            </a:r>
            <a:r>
              <a:rPr lang="ru-RU" dirty="0"/>
              <a:t>, через полученное среднее значение.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Определите среднюю толщину молекулы растительного масла </a:t>
            </a:r>
            <a:r>
              <a:rPr lang="en-US" dirty="0"/>
              <a:t>d</a:t>
            </a:r>
            <a:r>
              <a:rPr lang="ru-RU" dirty="0"/>
              <a:t>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dirty="0"/>
              <a:t>Заполните таблицу.</a:t>
            </a: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6172200" y="1358538"/>
            <a:ext cx="5105400" cy="4432661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Задание 2. 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Наберите 10 мл растительного масла, измерьте его массу </a:t>
            </a:r>
            <a:r>
              <a:rPr lang="en-US" dirty="0"/>
              <a:t>m</a:t>
            </a:r>
            <a:r>
              <a:rPr lang="ru-RU" dirty="0"/>
              <a:t>. 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Определите его плотность ρ, количество вещества ν и число молекул </a:t>
            </a:r>
            <a:r>
              <a:rPr lang="en-US" dirty="0"/>
              <a:t>N</a:t>
            </a:r>
            <a:r>
              <a:rPr lang="ru-RU" dirty="0"/>
              <a:t>, зная молярную массу растительного масла </a:t>
            </a:r>
            <a:r>
              <a:rPr lang="en-US" dirty="0"/>
              <a:t>M</a:t>
            </a:r>
            <a:r>
              <a:rPr lang="ru-RU" dirty="0"/>
              <a:t>= 878,7 г/моль. 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Заполните таблицу.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22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91" b="99574" l="9707" r="898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7925">
            <a:off x="9096287" y="4460481"/>
            <a:ext cx="2390081" cy="253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3833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909837"/>
          </a:xfrm>
        </p:spPr>
        <p:txBody>
          <a:bodyPr/>
          <a:lstStyle/>
          <a:p>
            <a:r>
              <a:rPr lang="ru-RU" dirty="0"/>
              <a:t>Рефлексия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913774" y="1528354"/>
            <a:ext cx="10363826" cy="4262846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800" dirty="0"/>
              <a:t>Какие Выводы сделали по проделанной работе?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dirty="0"/>
              <a:t>Из чего состоит атом?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dirty="0"/>
              <a:t>Что такое броуновское движение?</a:t>
            </a:r>
          </a:p>
          <a:p>
            <a:pPr marL="457200" indent="-457200">
              <a:buFont typeface="+mj-lt"/>
              <a:buAutoNum type="arabicPeriod"/>
            </a:pPr>
            <a:endParaRPr lang="ru-RU" sz="280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23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91" b="99574" l="9707" r="898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9706">
            <a:off x="3853543" y="3802826"/>
            <a:ext cx="2547258" cy="270250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2875">
            <a:off x="6082624" y="3811125"/>
            <a:ext cx="1869968" cy="243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08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/>
              <a:t>Домашнее задание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Сообщение на выбор: </a:t>
            </a:r>
          </a:p>
          <a:p>
            <a:pPr marL="0" indent="0">
              <a:buNone/>
            </a:pPr>
            <a:r>
              <a:rPr lang="ru-RU" sz="3200" dirty="0"/>
              <a:t>1. Диффузия </a:t>
            </a:r>
          </a:p>
          <a:p>
            <a:pPr marL="0" indent="0">
              <a:buNone/>
            </a:pPr>
            <a:r>
              <a:rPr lang="ru-RU" sz="3200" dirty="0"/>
              <a:t>2. скорость движения молекул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75AEA-78F9-40BE-97C2-E899F312CEBB}" type="slidenum">
              <a:rPr lang="ru-RU" smtClean="0"/>
              <a:t>24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91" b="99574" l="9707" r="898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83641">
            <a:off x="8569234" y="5109112"/>
            <a:ext cx="2547258" cy="27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0654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656122" y="397888"/>
            <a:ext cx="8689976" cy="2509213"/>
          </a:xfrm>
        </p:spPr>
        <p:txBody>
          <a:bodyPr/>
          <a:lstStyle/>
          <a:p>
            <a:r>
              <a:rPr lang="ru-RU" dirty="0"/>
              <a:t>Подведение итогов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C385829-625D-4860-8384-CEE2B48D35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464" y="3366760"/>
            <a:ext cx="4762500" cy="2286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467" y="2161520"/>
            <a:ext cx="4534533" cy="469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6066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Спасибо за внимание!!!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1798" y="2886890"/>
            <a:ext cx="4260830" cy="42018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363" l="0" r="993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3" y="3026705"/>
            <a:ext cx="3969580" cy="383129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84E1E7F-B804-45BD-8174-A5C19EECA5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107" y="-198408"/>
            <a:ext cx="5408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255997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Другая 2">
      <a:dk1>
        <a:srgbClr val="13293F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Другая 1">
      <a:majorFont>
        <a:latin typeface="Century Gothic"/>
        <a:ea typeface=""/>
        <a:cs typeface=""/>
      </a:majorFont>
      <a:minorFont>
        <a:latin typeface="Calisto MT"/>
        <a:ea typeface=""/>
        <a:cs typeface="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954</TotalTime>
  <Words>759</Words>
  <Application>Microsoft Office PowerPoint</Application>
  <PresentationFormat>Широкоэкранный</PresentationFormat>
  <Paragraphs>166</Paragraphs>
  <Slides>26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5" baseType="lpstr">
      <vt:lpstr>Arial</vt:lpstr>
      <vt:lpstr>Calibri</vt:lpstr>
      <vt:lpstr>Calisto MT</vt:lpstr>
      <vt:lpstr>Cambria Math</vt:lpstr>
      <vt:lpstr>Century Gothic</vt:lpstr>
      <vt:lpstr>Segoe UI Symbol</vt:lpstr>
      <vt:lpstr>Times New Roman</vt:lpstr>
      <vt:lpstr>Капля</vt:lpstr>
      <vt:lpstr>Формула</vt:lpstr>
      <vt:lpstr>Основные положения молекулярно- кинетической теории</vt:lpstr>
      <vt:lpstr>План занятия:</vt:lpstr>
      <vt:lpstr>Презентация PowerPoint</vt:lpstr>
      <vt:lpstr>Причины зарождения молекулярно – кинетической теории</vt:lpstr>
      <vt:lpstr>Молекулярно – кинетическая теория (мкт)  занимается изучением свойств веществ, основываясь при этом на представлениях о частицах вещества.</vt:lpstr>
      <vt:lpstr>Цель молекулярно - кинетической теории </vt:lpstr>
      <vt:lpstr>Основные положения молекулярно – кинетической теории</vt:lpstr>
      <vt:lpstr>Основные положения молекулярно – кинетической теории</vt:lpstr>
      <vt:lpstr>Основные положения молекулярно – кинетической теории</vt:lpstr>
      <vt:lpstr>Броуновское движение</vt:lpstr>
      <vt:lpstr>Масса и размеры молекул</vt:lpstr>
      <vt:lpstr>Масса и размеры молекул</vt:lpstr>
      <vt:lpstr>Масса и размеры молекул</vt:lpstr>
      <vt:lpstr>Количество вещества</vt:lpstr>
      <vt:lpstr>Количество вещества</vt:lpstr>
      <vt:lpstr>Количество вещества</vt:lpstr>
      <vt:lpstr>Количество вещества</vt:lpstr>
      <vt:lpstr>Плотность вещества</vt:lpstr>
      <vt:lpstr>Плотность вещества</vt:lpstr>
      <vt:lpstr>Плотность жидкостей, кг/м3</vt:lpstr>
      <vt:lpstr>Практическая часть</vt:lpstr>
      <vt:lpstr>Практическая часть</vt:lpstr>
      <vt:lpstr>Рефлексия</vt:lpstr>
      <vt:lpstr>Домашнее задание</vt:lpstr>
      <vt:lpstr>Подведение итогов</vt:lpstr>
      <vt:lpstr>Спасибо за внимание!!!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положения молекулярной кинетической теории</dc:title>
  <dc:creator>Сахаяна</dc:creator>
  <cp:lastModifiedBy>Николай Громов</cp:lastModifiedBy>
  <cp:revision>54</cp:revision>
  <dcterms:created xsi:type="dcterms:W3CDTF">2023-11-01T05:39:51Z</dcterms:created>
  <dcterms:modified xsi:type="dcterms:W3CDTF">2023-11-09T14:20:01Z</dcterms:modified>
</cp:coreProperties>
</file>