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70" r:id="rId3"/>
    <p:sldId id="281" r:id="rId4"/>
    <p:sldId id="282" r:id="rId5"/>
    <p:sldId id="283" r:id="rId6"/>
    <p:sldId id="278" r:id="rId7"/>
    <p:sldId id="287" r:id="rId8"/>
    <p:sldId id="284" r:id="rId9"/>
    <p:sldId id="280" r:id="rId10"/>
    <p:sldId id="277" r:id="rId11"/>
    <p:sldId id="276" r:id="rId12"/>
    <p:sldId id="275" r:id="rId13"/>
    <p:sldId id="274" r:id="rId14"/>
    <p:sldId id="273"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0000"/>
    <a:srgbClr val="A80000"/>
    <a:srgbClr val="7A0000"/>
    <a:srgbClr val="1A21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9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DB3A233-C7EF-4CFF-A468-E7F11BF752C7}" type="datetimeFigureOut">
              <a:rPr lang="ru-RU" smtClean="0"/>
              <a:pPr/>
              <a:t>26.02.2026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7EAD30C-96A1-40F0-A0A9-55264484B79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B3A233-C7EF-4CFF-A468-E7F11BF752C7}" type="datetimeFigureOut">
              <a:rPr lang="ru-RU" smtClean="0"/>
              <a:pPr/>
              <a:t>26.02.2026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EAD30C-96A1-40F0-A0A9-55264484B79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rus.team/holidays/den-prezidentov-v-ssha" TargetMode="External"/><Relationship Id="rId3" Type="http://schemas.openxmlformats.org/officeDocument/2006/relationships/hyperlink" Target="https://lingua-airlines.ru/articles/den-prezidentov-v-ssha/" TargetMode="External"/><Relationship Id="rId7" Type="http://schemas.openxmlformats.org/officeDocument/2006/relationships/hyperlink" Target="https://www.britannica.com/biography/Abraham-Lincoln/Lincolns-family"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www.history.com/articles/presidents-day" TargetMode="External"/><Relationship Id="rId5" Type="http://schemas.openxmlformats.org/officeDocument/2006/relationships/hyperlink" Target="https://www.calend.ru/holidays/0/0/192/" TargetMode="External"/><Relationship Id="rId4" Type="http://schemas.openxmlformats.org/officeDocument/2006/relationships/hyperlink" Target="https://en.wikipedia.org/wiki/Presidents%27_Day"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sp>
        <p:nvSpPr>
          <p:cNvPr id="4" name="AutoShape 2" descr="C:\Users\USER\Desktop\%D0%9C%D0%9E%D0%98 %D0%94%D0%9E%D0%9A%D0%A3%D0%9C%D0%95%D0%9D%D0%A2%D0%AB\%D0%93.%D0%A2.%D0%AE\%D0%9A%D0%BE%D0%BD%D0%BA%D1%83%D1%80%D1%81%D1%8B %D1%80%D0%B0%D0%B9%D0%BE%D0%BD%D0%BD%D1%8B%D0%B5\%D0%94%D0%B5%D0%BD%D1%8C %D1%80%D0%BE%D0%B6%D0%B4%D0%B5%D0%BD%D0%B8%D1%8F %D0%92%D0%B0%D1%88%D0%B8%D0%BD%D0%B3%D1%82%D0%BE%D0%BD%D0%B0\i.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 name="Рисунок 4"/>
          <p:cNvPicPr>
            <a:picLocks noChangeAspect="1"/>
          </p:cNvPicPr>
          <p:nvPr/>
        </p:nvPicPr>
        <p:blipFill rotWithShape="1">
          <a:blip r:embed="rId2"/>
          <a:srcRect l="12821" t="396" b="650"/>
          <a:stretch/>
        </p:blipFill>
        <p:spPr>
          <a:xfrm>
            <a:off x="-21284" y="-33244"/>
            <a:ext cx="9193026" cy="6891243"/>
          </a:xfrm>
          <a:prstGeom prst="rect">
            <a:avLst/>
          </a:prstGeom>
        </p:spPr>
      </p:pic>
      <p:sp>
        <p:nvSpPr>
          <p:cNvPr id="6" name="Прямоугольник 5"/>
          <p:cNvSpPr/>
          <p:nvPr/>
        </p:nvSpPr>
        <p:spPr>
          <a:xfrm>
            <a:off x="685800" y="332656"/>
            <a:ext cx="7630616" cy="954107"/>
          </a:xfrm>
          <a:prstGeom prst="rect">
            <a:avLst/>
          </a:prstGeom>
        </p:spPr>
        <p:txBody>
          <a:bodyPr wrap="square">
            <a:spAutoFit/>
          </a:bodyPr>
          <a:lstStyle/>
          <a:p>
            <a:pPr algn="ctr"/>
            <a:r>
              <a:rPr lang="ru-RU" sz="2800" b="1" dirty="0">
                <a:solidFill>
                  <a:srgbClr val="002060"/>
                </a:solidFill>
                <a:latin typeface="Times New Roman" pitchFamily="18" charset="0"/>
                <a:cs typeface="Times New Roman" pitchFamily="18" charset="0"/>
              </a:rPr>
              <a:t>Районный конкурс </a:t>
            </a:r>
            <a:r>
              <a:rPr lang="ru-RU" sz="2800" b="1" dirty="0" smtClean="0">
                <a:solidFill>
                  <a:srgbClr val="002060"/>
                </a:solidFill>
                <a:latin typeface="Times New Roman" pitchFamily="18" charset="0"/>
                <a:cs typeface="Times New Roman" pitchFamily="18" charset="0"/>
              </a:rPr>
              <a:t>на </a:t>
            </a:r>
            <a:r>
              <a:rPr lang="ru-RU" sz="2800" b="1" dirty="0">
                <a:solidFill>
                  <a:srgbClr val="002060"/>
                </a:solidFill>
                <a:latin typeface="Times New Roman" pitchFamily="18" charset="0"/>
                <a:cs typeface="Times New Roman" pitchFamily="18" charset="0"/>
              </a:rPr>
              <a:t>иностранном </a:t>
            </a:r>
            <a:r>
              <a:rPr lang="ru-RU" sz="2800" b="1" dirty="0" smtClean="0">
                <a:solidFill>
                  <a:srgbClr val="002060"/>
                </a:solidFill>
                <a:latin typeface="Times New Roman" pitchFamily="18" charset="0"/>
                <a:cs typeface="Times New Roman" pitchFamily="18" charset="0"/>
              </a:rPr>
              <a:t>языке «Виртуальная экскурсия» </a:t>
            </a:r>
            <a:endParaRPr lang="ru-RU" sz="2800" b="1" dirty="0">
              <a:solidFill>
                <a:srgbClr val="002060"/>
              </a:solidFill>
              <a:latin typeface="Times New Roman" pitchFamily="18" charset="0"/>
              <a:cs typeface="Times New Roman" pitchFamily="18" charset="0"/>
            </a:endParaRPr>
          </a:p>
        </p:txBody>
      </p:sp>
      <p:sp>
        <p:nvSpPr>
          <p:cNvPr id="7" name="Прямоугольник 6"/>
          <p:cNvSpPr/>
          <p:nvPr/>
        </p:nvSpPr>
        <p:spPr>
          <a:xfrm>
            <a:off x="971600" y="2420889"/>
            <a:ext cx="7486600" cy="1384995"/>
          </a:xfrm>
          <a:prstGeom prst="rect">
            <a:avLst/>
          </a:prstGeom>
        </p:spPr>
        <p:txBody>
          <a:bodyPr wrap="square">
            <a:spAutoFit/>
          </a:bodyPr>
          <a:lstStyle/>
          <a:p>
            <a:pPr algn="ctr"/>
            <a:r>
              <a:rPr lang="ru-RU" sz="2800" b="1" dirty="0" smtClean="0">
                <a:solidFill>
                  <a:srgbClr val="002060"/>
                </a:solidFill>
                <a:latin typeface="Times New Roman" pitchFamily="18" charset="0"/>
                <a:cs typeface="Times New Roman" pitchFamily="18" charset="0"/>
              </a:rPr>
              <a:t>Тукаев Андрей, </a:t>
            </a:r>
            <a:endParaRPr lang="ru-RU" sz="2800" b="1" dirty="0">
              <a:solidFill>
                <a:srgbClr val="002060"/>
              </a:solidFill>
              <a:latin typeface="Times New Roman" pitchFamily="18" charset="0"/>
              <a:cs typeface="Times New Roman" pitchFamily="18" charset="0"/>
            </a:endParaRPr>
          </a:p>
          <a:p>
            <a:pPr algn="ctr"/>
            <a:r>
              <a:rPr lang="ru-RU" sz="2800" b="1" dirty="0" smtClean="0">
                <a:solidFill>
                  <a:srgbClr val="002060"/>
                </a:solidFill>
                <a:latin typeface="Times New Roman" pitchFamily="18" charset="0"/>
                <a:cs typeface="Times New Roman" pitchFamily="18" charset="0"/>
              </a:rPr>
              <a:t>ученик 6-го </a:t>
            </a:r>
            <a:r>
              <a:rPr lang="ru-RU" sz="2800" b="1" dirty="0">
                <a:solidFill>
                  <a:srgbClr val="002060"/>
                </a:solidFill>
                <a:latin typeface="Times New Roman" pitchFamily="18" charset="0"/>
                <a:cs typeface="Times New Roman" pitchFamily="18" charset="0"/>
              </a:rPr>
              <a:t>класса </a:t>
            </a:r>
          </a:p>
          <a:p>
            <a:pPr algn="ctr"/>
            <a:r>
              <a:rPr lang="ru-RU" sz="2800" b="1" dirty="0">
                <a:solidFill>
                  <a:srgbClr val="002060"/>
                </a:solidFill>
                <a:latin typeface="Times New Roman" pitchFamily="18" charset="0"/>
                <a:cs typeface="Times New Roman" pitchFamily="18" charset="0"/>
              </a:rPr>
              <a:t>МКОУ «Карамас-Пельгинская СОШ»</a:t>
            </a:r>
          </a:p>
        </p:txBody>
      </p:sp>
      <p:sp>
        <p:nvSpPr>
          <p:cNvPr id="8" name="Прямоугольник 7"/>
          <p:cNvSpPr/>
          <p:nvPr/>
        </p:nvSpPr>
        <p:spPr>
          <a:xfrm>
            <a:off x="2843808" y="4575809"/>
            <a:ext cx="6300192" cy="1938992"/>
          </a:xfrm>
          <a:prstGeom prst="rect">
            <a:avLst/>
          </a:prstGeom>
        </p:spPr>
        <p:txBody>
          <a:bodyPr wrap="square">
            <a:spAutoFit/>
          </a:bodyPr>
          <a:lstStyle/>
          <a:p>
            <a:r>
              <a:rPr lang="ru-RU" sz="2400" b="1" dirty="0">
                <a:solidFill>
                  <a:srgbClr val="002060"/>
                </a:solidFill>
                <a:latin typeface="Times New Roman" pitchFamily="18" charset="0"/>
                <a:cs typeface="Times New Roman" pitchFamily="18" charset="0"/>
              </a:rPr>
              <a:t>Руководитель: Габитова Татьяна Юрьевна,</a:t>
            </a:r>
          </a:p>
          <a:p>
            <a:r>
              <a:rPr lang="ru-RU" sz="2400" b="1" dirty="0">
                <a:solidFill>
                  <a:srgbClr val="002060"/>
                </a:solidFill>
                <a:latin typeface="Times New Roman" pitchFamily="18" charset="0"/>
                <a:cs typeface="Times New Roman" pitchFamily="18" charset="0"/>
              </a:rPr>
              <a:t>учитель английского языка </a:t>
            </a:r>
          </a:p>
          <a:p>
            <a:r>
              <a:rPr lang="ru-RU" sz="2400" b="1" dirty="0">
                <a:solidFill>
                  <a:srgbClr val="002060"/>
                </a:solidFill>
                <a:latin typeface="Times New Roman" pitchFamily="18" charset="0"/>
                <a:cs typeface="Times New Roman" pitchFamily="18" charset="0"/>
              </a:rPr>
              <a:t>МКОУ «Карамас-Пельгинская СОШ</a:t>
            </a:r>
            <a:r>
              <a:rPr lang="ru-RU" sz="2400" b="1" dirty="0" smtClean="0">
                <a:solidFill>
                  <a:srgbClr val="002060"/>
                </a:solidFill>
                <a:latin typeface="Times New Roman" pitchFamily="18" charset="0"/>
                <a:cs typeface="Times New Roman" pitchFamily="18" charset="0"/>
              </a:rPr>
              <a:t>»</a:t>
            </a:r>
          </a:p>
          <a:p>
            <a:endParaRPr lang="ru-RU" sz="2400" b="1" dirty="0">
              <a:solidFill>
                <a:schemeClr val="accent4">
                  <a:lumMod val="50000"/>
                </a:schemeClr>
              </a:solidFill>
              <a:latin typeface="Times New Roman" pitchFamily="18" charset="0"/>
              <a:cs typeface="Times New Roman" pitchFamily="18" charset="0"/>
            </a:endParaRPr>
          </a:p>
          <a:p>
            <a:r>
              <a:rPr lang="ru-RU" sz="2000" b="1" dirty="0" smtClean="0">
                <a:solidFill>
                  <a:schemeClr val="accent4">
                    <a:lumMod val="50000"/>
                  </a:schemeClr>
                </a:solidFill>
                <a:latin typeface="Times New Roman" pitchFamily="18" charset="0"/>
                <a:cs typeface="Times New Roman" pitchFamily="18" charset="0"/>
              </a:rPr>
              <a:t>     2026 г.</a:t>
            </a:r>
            <a:endParaRPr lang="ru-RU" sz="2000" b="1"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5782700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0" y="0"/>
            <a:ext cx="9180512" cy="7006478"/>
          </a:xfrm>
          <a:prstGeom prst="rect">
            <a:avLst/>
          </a:prstGeom>
        </p:spPr>
      </p:pic>
      <p:sp>
        <p:nvSpPr>
          <p:cNvPr id="5" name="Прямоугольник 4"/>
          <p:cNvSpPr/>
          <p:nvPr/>
        </p:nvSpPr>
        <p:spPr>
          <a:xfrm>
            <a:off x="611560" y="889844"/>
            <a:ext cx="8208912" cy="4708981"/>
          </a:xfrm>
          <a:prstGeom prst="rect">
            <a:avLst/>
          </a:prstGeom>
        </p:spPr>
        <p:txBody>
          <a:bodyPr wrap="square">
            <a:spAutoFit/>
          </a:bodyPr>
          <a:lstStyle/>
          <a:p>
            <a:pPr algn="ctr"/>
            <a:r>
              <a:rPr lang="en-US" sz="2400" b="1" dirty="0">
                <a:solidFill>
                  <a:srgbClr val="002060"/>
                </a:solidFill>
                <a:latin typeface="Times New Roman" pitchFamily="18" charset="0"/>
                <a:cs typeface="Times New Roman" pitchFamily="18" charset="0"/>
              </a:rPr>
              <a:t>Plan</a:t>
            </a:r>
          </a:p>
          <a:p>
            <a:pPr algn="ctr"/>
            <a:endParaRPr lang="en-US" sz="2400" b="1" dirty="0">
              <a:solidFill>
                <a:srgbClr val="002060"/>
              </a:solidFill>
              <a:latin typeface="Times New Roman" pitchFamily="18" charset="0"/>
              <a:cs typeface="Times New Roman" pitchFamily="18" charset="0"/>
            </a:endParaRPr>
          </a:p>
          <a:p>
            <a:pPr marL="457200" indent="-457200">
              <a:lnSpc>
                <a:spcPct val="150000"/>
              </a:lnSpc>
              <a:buAutoNum type="arabicPeriod"/>
            </a:pPr>
            <a:r>
              <a:rPr lang="en-US" sz="2400" b="1" dirty="0" smtClean="0">
                <a:solidFill>
                  <a:srgbClr val="002060"/>
                </a:solidFill>
                <a:latin typeface="Times New Roman" pitchFamily="18" charset="0"/>
                <a:cs typeface="Times New Roman" pitchFamily="18" charset="0"/>
              </a:rPr>
              <a:t>The </a:t>
            </a:r>
            <a:r>
              <a:rPr lang="en-US" sz="2400" b="1" dirty="0">
                <a:solidFill>
                  <a:srgbClr val="002060"/>
                </a:solidFill>
                <a:latin typeface="Times New Roman" pitchFamily="18" charset="0"/>
                <a:cs typeface="Times New Roman" pitchFamily="18" charset="0"/>
              </a:rPr>
              <a:t>history of Washington's Birthday </a:t>
            </a:r>
            <a:r>
              <a:rPr lang="en-US" sz="2400" b="1" dirty="0" smtClean="0">
                <a:solidFill>
                  <a:srgbClr val="002060"/>
                </a:solidFill>
                <a:latin typeface="Times New Roman" pitchFamily="18" charset="0"/>
                <a:cs typeface="Times New Roman" pitchFamily="18" charset="0"/>
              </a:rPr>
              <a:t>holiday</a:t>
            </a:r>
          </a:p>
          <a:p>
            <a:pPr marL="457200" indent="-457200">
              <a:lnSpc>
                <a:spcPct val="150000"/>
              </a:lnSpc>
              <a:buAutoNum type="arabicPeriod"/>
            </a:pPr>
            <a:r>
              <a:rPr lang="en-US" sz="2400" b="1" dirty="0" smtClean="0">
                <a:solidFill>
                  <a:srgbClr val="002060"/>
                </a:solidFill>
                <a:latin typeface="Times New Roman" pitchFamily="18" charset="0"/>
                <a:cs typeface="Times New Roman" pitchFamily="18" charset="0"/>
              </a:rPr>
              <a:t>Celebration </a:t>
            </a:r>
            <a:r>
              <a:rPr lang="en-US" sz="2400" b="1" dirty="0">
                <a:solidFill>
                  <a:srgbClr val="002060"/>
                </a:solidFill>
                <a:latin typeface="Times New Roman" pitchFamily="18" charset="0"/>
                <a:cs typeface="Times New Roman" pitchFamily="18" charset="0"/>
              </a:rPr>
              <a:t>of the holiday in different </a:t>
            </a:r>
            <a:r>
              <a:rPr lang="en-US" sz="2400" b="1" dirty="0" smtClean="0">
                <a:solidFill>
                  <a:srgbClr val="002060"/>
                </a:solidFill>
                <a:latin typeface="Times New Roman" pitchFamily="18" charset="0"/>
                <a:cs typeface="Times New Roman" pitchFamily="18" charset="0"/>
              </a:rPr>
              <a:t>states</a:t>
            </a:r>
          </a:p>
          <a:p>
            <a:pPr marL="457200" indent="-457200">
              <a:lnSpc>
                <a:spcPct val="150000"/>
              </a:lnSpc>
              <a:buAutoNum type="arabicPeriod"/>
            </a:pPr>
            <a:r>
              <a:rPr lang="en-US" sz="2400" b="1" dirty="0">
                <a:solidFill>
                  <a:srgbClr val="002060"/>
                </a:solidFill>
                <a:latin typeface="Times New Roman" pitchFamily="18" charset="0"/>
                <a:cs typeface="Times New Roman" pitchFamily="18" charset="0"/>
              </a:rPr>
              <a:t>Honoring the First President of America in </a:t>
            </a:r>
            <a:r>
              <a:rPr lang="en-US" sz="2400" b="1" dirty="0" smtClean="0">
                <a:solidFill>
                  <a:srgbClr val="002060"/>
                </a:solidFill>
                <a:latin typeface="Times New Roman" pitchFamily="18" charset="0"/>
                <a:cs typeface="Times New Roman" pitchFamily="18" charset="0"/>
              </a:rPr>
              <a:t>his homeland</a:t>
            </a:r>
          </a:p>
          <a:p>
            <a:pPr marL="457200" indent="-457200">
              <a:lnSpc>
                <a:spcPct val="150000"/>
              </a:lnSpc>
              <a:buAutoNum type="arabicPeriod"/>
            </a:pPr>
            <a:r>
              <a:rPr lang="en-US" sz="2400" b="1" dirty="0" smtClean="0">
                <a:solidFill>
                  <a:srgbClr val="002060"/>
                </a:solidFill>
                <a:latin typeface="Times New Roman" pitchFamily="18" charset="0"/>
                <a:cs typeface="Times New Roman" pitchFamily="18" charset="0"/>
              </a:rPr>
              <a:t>Honoring </a:t>
            </a:r>
            <a:r>
              <a:rPr lang="en-US" sz="2400" b="1" dirty="0">
                <a:solidFill>
                  <a:srgbClr val="002060"/>
                </a:solidFill>
                <a:latin typeface="Times New Roman" pitchFamily="18" charset="0"/>
                <a:cs typeface="Times New Roman" pitchFamily="18" charset="0"/>
              </a:rPr>
              <a:t>war </a:t>
            </a:r>
            <a:r>
              <a:rPr lang="en-US" sz="2400" b="1" dirty="0" smtClean="0">
                <a:solidFill>
                  <a:srgbClr val="002060"/>
                </a:solidFill>
                <a:latin typeface="Times New Roman" pitchFamily="18" charset="0"/>
                <a:cs typeface="Times New Roman" pitchFamily="18" charset="0"/>
              </a:rPr>
              <a:t>veterans</a:t>
            </a:r>
          </a:p>
          <a:p>
            <a:pPr marL="457200" indent="-457200">
              <a:lnSpc>
                <a:spcPct val="150000"/>
              </a:lnSpc>
              <a:buAutoNum type="arabicPeriod"/>
            </a:pPr>
            <a:r>
              <a:rPr lang="en-US" sz="2400" b="1" dirty="0">
                <a:solidFill>
                  <a:srgbClr val="002060"/>
                </a:solidFill>
                <a:latin typeface="Times New Roman" pitchFamily="18" charset="0"/>
                <a:cs typeface="Times New Roman" pitchFamily="18" charset="0"/>
              </a:rPr>
              <a:t>A nation that </a:t>
            </a:r>
            <a:r>
              <a:rPr lang="en-US" sz="2400" b="1" dirty="0" smtClean="0">
                <a:solidFill>
                  <a:srgbClr val="002060"/>
                </a:solidFill>
                <a:latin typeface="Times New Roman" pitchFamily="18" charset="0"/>
                <a:cs typeface="Times New Roman" pitchFamily="18" charset="0"/>
              </a:rPr>
              <a:t>doesn't </a:t>
            </a:r>
            <a:r>
              <a:rPr lang="en-US" sz="2400" b="1" dirty="0">
                <a:solidFill>
                  <a:srgbClr val="002060"/>
                </a:solidFill>
                <a:latin typeface="Times New Roman" pitchFamily="18" charset="0"/>
                <a:cs typeface="Times New Roman" pitchFamily="18" charset="0"/>
              </a:rPr>
              <a:t>know its past has no </a:t>
            </a:r>
            <a:r>
              <a:rPr lang="en-US" sz="2400" b="1" dirty="0" smtClean="0">
                <a:solidFill>
                  <a:srgbClr val="002060"/>
                </a:solidFill>
                <a:latin typeface="Times New Roman" pitchFamily="18" charset="0"/>
                <a:cs typeface="Times New Roman" pitchFamily="18" charset="0"/>
              </a:rPr>
              <a:t>future (M. </a:t>
            </a:r>
            <a:r>
              <a:rPr lang="en-US" sz="2400" b="1" dirty="0" err="1" smtClean="0">
                <a:solidFill>
                  <a:srgbClr val="002060"/>
                </a:solidFill>
                <a:latin typeface="Times New Roman" pitchFamily="18" charset="0"/>
                <a:cs typeface="Times New Roman" pitchFamily="18" charset="0"/>
              </a:rPr>
              <a:t>Lomonosov</a:t>
            </a:r>
            <a:r>
              <a:rPr lang="en-US" sz="2400" b="1" dirty="0" smtClean="0">
                <a:solidFill>
                  <a:srgbClr val="002060"/>
                </a:solidFill>
                <a:latin typeface="Times New Roman" pitchFamily="18" charset="0"/>
                <a:cs typeface="Times New Roman" pitchFamily="18" charset="0"/>
              </a:rPr>
              <a:t>)</a:t>
            </a:r>
          </a:p>
          <a:p>
            <a:pPr marL="342900" indent="-342900">
              <a:lnSpc>
                <a:spcPct val="150000"/>
              </a:lnSpc>
            </a:pPr>
            <a:r>
              <a:rPr lang="en-US" sz="2400" b="1" dirty="0" smtClean="0">
                <a:solidFill>
                  <a:srgbClr val="002060"/>
                </a:solidFill>
                <a:latin typeface="Times New Roman" pitchFamily="18" charset="0"/>
                <a:cs typeface="Times New Roman" pitchFamily="18" charset="0"/>
              </a:rPr>
              <a:t>6. </a:t>
            </a:r>
            <a:r>
              <a:rPr lang="en-US" sz="2400" b="1" dirty="0">
                <a:solidFill>
                  <a:srgbClr val="002060"/>
                </a:solidFill>
                <a:latin typeface="Times New Roman" pitchFamily="18" charset="0"/>
                <a:cs typeface="Times New Roman" pitchFamily="18" charset="0"/>
              </a:rPr>
              <a:t>List of information sources used</a:t>
            </a:r>
          </a:p>
        </p:txBody>
      </p:sp>
    </p:spTree>
    <p:extLst>
      <p:ext uri="{BB962C8B-B14F-4D97-AF65-F5344CB8AC3E}">
        <p14:creationId xmlns:p14="http://schemas.microsoft.com/office/powerpoint/2010/main" val="20190201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0" y="0"/>
            <a:ext cx="9144000" cy="6978614"/>
          </a:xfrm>
          <a:prstGeom prst="rect">
            <a:avLst/>
          </a:prstGeom>
        </p:spPr>
      </p:pic>
      <p:sp>
        <p:nvSpPr>
          <p:cNvPr id="5" name="Прямоугольник 4"/>
          <p:cNvSpPr/>
          <p:nvPr/>
        </p:nvSpPr>
        <p:spPr>
          <a:xfrm>
            <a:off x="457200" y="84556"/>
            <a:ext cx="8363272" cy="579967"/>
          </a:xfrm>
          <a:prstGeom prst="rect">
            <a:avLst/>
          </a:prstGeom>
        </p:spPr>
        <p:txBody>
          <a:bodyPr wrap="square">
            <a:spAutoFit/>
          </a:bodyPr>
          <a:lstStyle/>
          <a:p>
            <a:pPr algn="ctr">
              <a:lnSpc>
                <a:spcPct val="150000"/>
              </a:lnSpc>
            </a:pPr>
            <a:r>
              <a:rPr lang="en-US" sz="2400" b="1" u="sng" dirty="0" smtClean="0">
                <a:solidFill>
                  <a:srgbClr val="002060"/>
                </a:solidFill>
                <a:latin typeface="Times New Roman" pitchFamily="18" charset="0"/>
                <a:cs typeface="Times New Roman" pitchFamily="18" charset="0"/>
              </a:rPr>
              <a:t>The </a:t>
            </a:r>
            <a:r>
              <a:rPr lang="en-US" sz="2400" b="1" u="sng" dirty="0">
                <a:solidFill>
                  <a:srgbClr val="002060"/>
                </a:solidFill>
                <a:latin typeface="Times New Roman" pitchFamily="18" charset="0"/>
                <a:cs typeface="Times New Roman" pitchFamily="18" charset="0"/>
              </a:rPr>
              <a:t>history of Washington's Birthday </a:t>
            </a:r>
            <a:r>
              <a:rPr lang="en-US" sz="2400" b="1" u="sng" dirty="0" smtClean="0">
                <a:solidFill>
                  <a:srgbClr val="002060"/>
                </a:solidFill>
                <a:latin typeface="Times New Roman" pitchFamily="18" charset="0"/>
                <a:cs typeface="Times New Roman" pitchFamily="18" charset="0"/>
              </a:rPr>
              <a:t>holiday</a:t>
            </a:r>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792" y="723957"/>
            <a:ext cx="4324080" cy="2761730"/>
          </a:xfrm>
          <a:prstGeom prst="rect">
            <a:avLst/>
          </a:prstGeom>
        </p:spPr>
      </p:pic>
      <p:sp>
        <p:nvSpPr>
          <p:cNvPr id="7" name="Прямоугольник 6"/>
          <p:cNvSpPr/>
          <p:nvPr/>
        </p:nvSpPr>
        <p:spPr>
          <a:xfrm>
            <a:off x="5360878" y="1052736"/>
            <a:ext cx="3325921" cy="5262979"/>
          </a:xfrm>
          <a:prstGeom prst="rect">
            <a:avLst/>
          </a:prstGeom>
        </p:spPr>
        <p:txBody>
          <a:bodyPr wrap="square">
            <a:spAutoFit/>
          </a:bodyPr>
          <a:lstStyle/>
          <a:p>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This holiday was started in 1880 and is celebrated on the twenty-second of February, as this was the day the first President of the United States, George Washington, was born. The first celebration of his birthday took place in Richmond, Virginia, where balls and receptions were held. </a:t>
            </a:r>
            <a:endParaRPr lang="ru-RU" sz="2400" b="1" dirty="0">
              <a:solidFill>
                <a:srgbClr val="002060"/>
              </a:solidFill>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007" y="3714982"/>
            <a:ext cx="4164865" cy="3045558"/>
          </a:xfrm>
          <a:prstGeom prst="rect">
            <a:avLst/>
          </a:prstGeom>
        </p:spPr>
      </p:pic>
    </p:spTree>
    <p:extLst>
      <p:ext uri="{BB962C8B-B14F-4D97-AF65-F5344CB8AC3E}">
        <p14:creationId xmlns:p14="http://schemas.microsoft.com/office/powerpoint/2010/main" val="3939296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Объект 3"/>
          <p:cNvPicPr>
            <a:picLocks noChangeAspect="1"/>
          </p:cNvPicPr>
          <p:nvPr/>
        </p:nvPicPr>
        <p:blipFill rotWithShape="1">
          <a:blip r:embed="rId2"/>
          <a:srcRect l="14551" t="604" b="649"/>
          <a:stretch/>
        </p:blipFill>
        <p:spPr>
          <a:xfrm>
            <a:off x="-18984" y="-31230"/>
            <a:ext cx="9144000" cy="6978614"/>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3519799"/>
            <a:ext cx="3502172" cy="3016975"/>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617" y="1189589"/>
            <a:ext cx="3676584" cy="4073656"/>
          </a:xfrm>
          <a:prstGeom prst="rect">
            <a:avLst/>
          </a:prstGeom>
        </p:spPr>
      </p:pic>
      <p:sp>
        <p:nvSpPr>
          <p:cNvPr id="7" name="Прямоугольник 6"/>
          <p:cNvSpPr/>
          <p:nvPr/>
        </p:nvSpPr>
        <p:spPr>
          <a:xfrm>
            <a:off x="899592" y="188640"/>
            <a:ext cx="7720246" cy="579967"/>
          </a:xfrm>
          <a:prstGeom prst="rect">
            <a:avLst/>
          </a:prstGeom>
        </p:spPr>
        <p:txBody>
          <a:bodyPr wrap="square">
            <a:spAutoFit/>
          </a:bodyPr>
          <a:lstStyle/>
          <a:p>
            <a:pPr algn="ctr">
              <a:lnSpc>
                <a:spcPct val="150000"/>
              </a:lnSpc>
            </a:pPr>
            <a:r>
              <a:rPr lang="en-US" sz="2400" b="1" u="sng" dirty="0">
                <a:solidFill>
                  <a:srgbClr val="002060"/>
                </a:solidFill>
                <a:latin typeface="Times New Roman" pitchFamily="18" charset="0"/>
                <a:cs typeface="Times New Roman" pitchFamily="18" charset="0"/>
              </a:rPr>
              <a:t>The history of Washington's Birthday holiday</a:t>
            </a:r>
          </a:p>
        </p:txBody>
      </p:sp>
      <p:sp>
        <p:nvSpPr>
          <p:cNvPr id="8" name="Прямоугольник 7"/>
          <p:cNvSpPr/>
          <p:nvPr/>
        </p:nvSpPr>
        <p:spPr>
          <a:xfrm>
            <a:off x="3862355" y="951169"/>
            <a:ext cx="4757483" cy="2382191"/>
          </a:xfrm>
          <a:prstGeom prst="rect">
            <a:avLst/>
          </a:prstGeom>
        </p:spPr>
        <p:txBody>
          <a:bodyPr wrap="square">
            <a:spAutoFit/>
          </a:bodyPr>
          <a:lstStyle/>
          <a:p>
            <a:pPr indent="449580" algn="ctr">
              <a:lnSpc>
                <a:spcPct val="155000"/>
              </a:lnSpc>
              <a:spcAft>
                <a:spcPts val="0"/>
              </a:spcAft>
            </a:pPr>
            <a:r>
              <a:rPr lang="en-US" sz="2400" b="1" kern="150" dirty="0">
                <a:solidFill>
                  <a:srgbClr val="002060"/>
                </a:solidFill>
                <a:latin typeface="Times New Roman" panose="02020603050405020304" pitchFamily="18" charset="0"/>
                <a:ea typeface="Andale Sans UI"/>
                <a:cs typeface="Times New Roman" panose="02020603050405020304" pitchFamily="18" charset="0"/>
              </a:rPr>
              <a:t>Before becoming president, Washington commanded troops during the war and led the meeting that adopted the U.S. Constitution.</a:t>
            </a:r>
            <a:endParaRPr lang="ru-RU" sz="2400" b="1" kern="150" dirty="0">
              <a:solidFill>
                <a:srgbClr val="002060"/>
              </a:solidFill>
              <a:effectLst/>
              <a:latin typeface="Times New Roman" panose="02020603050405020304" pitchFamily="18" charset="0"/>
              <a:ea typeface="Andale Sans UI"/>
              <a:cs typeface="Times New Roman" panose="02020603050405020304" pitchFamily="18" charset="0"/>
            </a:endParaRPr>
          </a:p>
        </p:txBody>
      </p:sp>
    </p:spTree>
    <p:extLst>
      <p:ext uri="{BB962C8B-B14F-4D97-AF65-F5344CB8AC3E}">
        <p14:creationId xmlns:p14="http://schemas.microsoft.com/office/powerpoint/2010/main" val="959682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Объект 3"/>
          <p:cNvPicPr>
            <a:picLocks noChangeAspect="1"/>
          </p:cNvPicPr>
          <p:nvPr/>
        </p:nvPicPr>
        <p:blipFill rotWithShape="1">
          <a:blip r:embed="rId2"/>
          <a:srcRect l="14551" t="604" b="649"/>
          <a:stretch/>
        </p:blipFill>
        <p:spPr>
          <a:xfrm>
            <a:off x="-18984" y="-31230"/>
            <a:ext cx="9144000" cy="6978614"/>
          </a:xfrm>
          <a:prstGeom prst="rect">
            <a:avLst/>
          </a:prstGeom>
        </p:spPr>
      </p:pic>
      <p:sp>
        <p:nvSpPr>
          <p:cNvPr id="7" name="Прямоугольник 6"/>
          <p:cNvSpPr/>
          <p:nvPr/>
        </p:nvSpPr>
        <p:spPr>
          <a:xfrm>
            <a:off x="899592" y="188640"/>
            <a:ext cx="7720246" cy="579967"/>
          </a:xfrm>
          <a:prstGeom prst="rect">
            <a:avLst/>
          </a:prstGeom>
        </p:spPr>
        <p:txBody>
          <a:bodyPr wrap="square">
            <a:spAutoFit/>
          </a:bodyPr>
          <a:lstStyle/>
          <a:p>
            <a:pPr algn="ctr">
              <a:lnSpc>
                <a:spcPct val="150000"/>
              </a:lnSpc>
            </a:pPr>
            <a:r>
              <a:rPr lang="en-US" sz="2400" b="1" u="sng" dirty="0">
                <a:solidFill>
                  <a:srgbClr val="002060"/>
                </a:solidFill>
                <a:latin typeface="Times New Roman" pitchFamily="18" charset="0"/>
                <a:cs typeface="Times New Roman" pitchFamily="18" charset="0"/>
              </a:rPr>
              <a:t>The history of Washington's Birthday holiday</a:t>
            </a:r>
          </a:p>
        </p:txBody>
      </p:sp>
      <p:sp>
        <p:nvSpPr>
          <p:cNvPr id="8" name="Прямоугольник 7"/>
          <p:cNvSpPr/>
          <p:nvPr/>
        </p:nvSpPr>
        <p:spPr>
          <a:xfrm>
            <a:off x="539553" y="951169"/>
            <a:ext cx="8080286" cy="3785652"/>
          </a:xfrm>
          <a:prstGeom prst="rect">
            <a:avLst/>
          </a:prstGeom>
        </p:spPr>
        <p:txBody>
          <a:bodyPr wrap="square">
            <a:spAutoFit/>
          </a:bodyPr>
          <a:lstStyle/>
          <a:p>
            <a:pPr algn="just">
              <a:lnSpc>
                <a:spcPct val="200000"/>
              </a:lnSpc>
            </a:pPr>
            <a:r>
              <a:rPr lang="en-US" sz="2400" b="1" dirty="0">
                <a:solidFill>
                  <a:srgbClr val="002060"/>
                </a:solidFill>
                <a:latin typeface="Times New Roman" panose="02020603050405020304" pitchFamily="18" charset="0"/>
                <a:cs typeface="Times New Roman" panose="02020603050405020304" pitchFamily="18" charset="0"/>
              </a:rPr>
              <a:t>In America, they tried to combine the birthdays of both presidents, </a:t>
            </a:r>
            <a:r>
              <a:rPr lang="en-US" sz="2400" b="1" dirty="0" smtClean="0">
                <a:solidFill>
                  <a:srgbClr val="002060"/>
                </a:solidFill>
                <a:latin typeface="Times New Roman" panose="02020603050405020304" pitchFamily="18" charset="0"/>
                <a:cs typeface="Times New Roman" panose="02020603050405020304" pitchFamily="18" charset="0"/>
              </a:rPr>
              <a:t>Washington and Lincoln, but </a:t>
            </a:r>
            <a:r>
              <a:rPr lang="en-US" sz="2400" b="1" dirty="0">
                <a:solidFill>
                  <a:srgbClr val="002060"/>
                </a:solidFill>
                <a:latin typeface="Times New Roman" panose="02020603050405020304" pitchFamily="18" charset="0"/>
                <a:cs typeface="Times New Roman" panose="02020603050405020304" pitchFamily="18" charset="0"/>
              </a:rPr>
              <a:t>it didn’t work out. In 1971, the decision was made to celebrate Washington's birthday on the third Monday of February instead of the exact date, resulting in a three-day weekend.</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0345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0" y="0"/>
            <a:ext cx="9180512" cy="7006478"/>
          </a:xfrm>
          <a:prstGeom prst="rect">
            <a:avLst/>
          </a:prstGeom>
        </p:spPr>
      </p:pic>
      <p:sp>
        <p:nvSpPr>
          <p:cNvPr id="5" name="Прямоугольник 4"/>
          <p:cNvSpPr/>
          <p:nvPr/>
        </p:nvSpPr>
        <p:spPr>
          <a:xfrm>
            <a:off x="683568" y="404664"/>
            <a:ext cx="8136904" cy="579967"/>
          </a:xfrm>
          <a:prstGeom prst="rect">
            <a:avLst/>
          </a:prstGeom>
        </p:spPr>
        <p:txBody>
          <a:bodyPr wrap="square">
            <a:spAutoFit/>
          </a:bodyPr>
          <a:lstStyle/>
          <a:p>
            <a:pPr algn="ctr">
              <a:lnSpc>
                <a:spcPct val="150000"/>
              </a:lnSpc>
            </a:pPr>
            <a:r>
              <a:rPr lang="en-US" sz="2400" b="1" u="sng" dirty="0" smtClean="0">
                <a:solidFill>
                  <a:srgbClr val="002060"/>
                </a:solidFill>
                <a:latin typeface="Times New Roman" pitchFamily="18" charset="0"/>
                <a:cs typeface="Times New Roman" pitchFamily="18" charset="0"/>
              </a:rPr>
              <a:t>Celebration </a:t>
            </a:r>
            <a:r>
              <a:rPr lang="en-US" sz="2400" b="1" u="sng" dirty="0">
                <a:solidFill>
                  <a:srgbClr val="002060"/>
                </a:solidFill>
                <a:latin typeface="Times New Roman" pitchFamily="18" charset="0"/>
                <a:cs typeface="Times New Roman" pitchFamily="18" charset="0"/>
              </a:rPr>
              <a:t>of the holiday in different </a:t>
            </a:r>
            <a:r>
              <a:rPr lang="en-US" sz="2400" b="1" u="sng" dirty="0" smtClean="0">
                <a:solidFill>
                  <a:srgbClr val="002060"/>
                </a:solidFill>
                <a:latin typeface="Times New Roman" pitchFamily="18" charset="0"/>
                <a:cs typeface="Times New Roman" pitchFamily="18" charset="0"/>
              </a:rPr>
              <a:t>states</a:t>
            </a:r>
          </a:p>
        </p:txBody>
      </p:sp>
      <p:sp>
        <p:nvSpPr>
          <p:cNvPr id="12" name="Прямоугольник 11"/>
          <p:cNvSpPr/>
          <p:nvPr/>
        </p:nvSpPr>
        <p:spPr>
          <a:xfrm>
            <a:off x="4932040" y="1692276"/>
            <a:ext cx="3888432" cy="3170099"/>
          </a:xfrm>
          <a:prstGeom prst="rect">
            <a:avLst/>
          </a:prstGeom>
        </p:spPr>
        <p:txBody>
          <a:bodyPr wrap="square">
            <a:spAutoFit/>
          </a:bodyPr>
          <a:lstStyle/>
          <a:p>
            <a:pPr>
              <a:lnSpc>
                <a:spcPct val="250000"/>
              </a:lnSpc>
            </a:pPr>
            <a:r>
              <a:rPr lang="en-US" sz="2000" b="1" dirty="0">
                <a:solidFill>
                  <a:srgbClr val="002060"/>
                </a:solidFill>
                <a:latin typeface="Times New Roman" panose="02020603050405020304" pitchFamily="18" charset="0"/>
                <a:cs typeface="Times New Roman" panose="02020603050405020304" pitchFamily="18" charset="0"/>
              </a:rPr>
              <a:t>On this day, various celebrations and performances are held to commemorate important moments in American history. </a:t>
            </a:r>
            <a:endParaRPr lang="ru-RU" sz="2000" b="1" dirty="0">
              <a:solidFill>
                <a:srgbClr val="002060"/>
              </a:solidFill>
              <a:latin typeface="Times New Roman" panose="02020603050405020304" pitchFamily="18" charset="0"/>
              <a:cs typeface="Times New Roman" panose="02020603050405020304" pitchFamily="18" charset="0"/>
            </a:endParaRPr>
          </a:p>
        </p:txBody>
      </p:sp>
      <p:pic>
        <p:nvPicPr>
          <p:cNvPr id="13" name="Рисунок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0312" y="1253421"/>
            <a:ext cx="3924256" cy="2453387"/>
          </a:xfrm>
          <a:prstGeom prst="rect">
            <a:avLst/>
          </a:prstGeom>
        </p:spPr>
      </p:pic>
      <p:pic>
        <p:nvPicPr>
          <p:cNvPr id="14" name="Рисунок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158" y="4076817"/>
            <a:ext cx="3831098" cy="2559652"/>
          </a:xfrm>
          <a:prstGeom prst="rect">
            <a:avLst/>
          </a:prstGeom>
        </p:spPr>
      </p:pic>
    </p:spTree>
    <p:extLst>
      <p:ext uri="{BB962C8B-B14F-4D97-AF65-F5344CB8AC3E}">
        <p14:creationId xmlns:p14="http://schemas.microsoft.com/office/powerpoint/2010/main" val="1821013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0" y="0"/>
            <a:ext cx="9180512" cy="7006478"/>
          </a:xfrm>
          <a:prstGeom prst="rect">
            <a:avLst/>
          </a:prstGeom>
        </p:spPr>
      </p:pic>
      <p:sp>
        <p:nvSpPr>
          <p:cNvPr id="5" name="Прямоугольник 4"/>
          <p:cNvSpPr/>
          <p:nvPr/>
        </p:nvSpPr>
        <p:spPr>
          <a:xfrm>
            <a:off x="683568" y="404664"/>
            <a:ext cx="8136904" cy="579967"/>
          </a:xfrm>
          <a:prstGeom prst="rect">
            <a:avLst/>
          </a:prstGeom>
        </p:spPr>
        <p:txBody>
          <a:bodyPr wrap="square">
            <a:spAutoFit/>
          </a:bodyPr>
          <a:lstStyle/>
          <a:p>
            <a:pPr algn="ctr">
              <a:lnSpc>
                <a:spcPct val="150000"/>
              </a:lnSpc>
            </a:pPr>
            <a:r>
              <a:rPr lang="en-US" sz="2400" b="1" u="sng" dirty="0" smtClean="0">
                <a:solidFill>
                  <a:srgbClr val="002060"/>
                </a:solidFill>
                <a:latin typeface="Times New Roman" pitchFamily="18" charset="0"/>
                <a:cs typeface="Times New Roman" pitchFamily="18" charset="0"/>
              </a:rPr>
              <a:t>Celebration </a:t>
            </a:r>
            <a:r>
              <a:rPr lang="en-US" sz="2400" b="1" u="sng" dirty="0">
                <a:solidFill>
                  <a:srgbClr val="002060"/>
                </a:solidFill>
                <a:latin typeface="Times New Roman" pitchFamily="18" charset="0"/>
                <a:cs typeface="Times New Roman" pitchFamily="18" charset="0"/>
              </a:rPr>
              <a:t>of the holiday in different </a:t>
            </a:r>
            <a:r>
              <a:rPr lang="en-US" sz="2400" b="1" u="sng" dirty="0" smtClean="0">
                <a:solidFill>
                  <a:srgbClr val="002060"/>
                </a:solidFill>
                <a:latin typeface="Times New Roman" pitchFamily="18" charset="0"/>
                <a:cs typeface="Times New Roman" pitchFamily="18" charset="0"/>
              </a:rPr>
              <a:t>states</a:t>
            </a: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5783" y="4139815"/>
            <a:ext cx="3887977" cy="2595225"/>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3568" y="1114657"/>
            <a:ext cx="3672408" cy="2753720"/>
          </a:xfrm>
          <a:prstGeom prst="rect">
            <a:avLst/>
          </a:prstGeom>
        </p:spPr>
      </p:pic>
      <p:sp>
        <p:nvSpPr>
          <p:cNvPr id="12" name="Прямоугольник 11"/>
          <p:cNvSpPr/>
          <p:nvPr/>
        </p:nvSpPr>
        <p:spPr>
          <a:xfrm>
            <a:off x="5039544" y="3105835"/>
            <a:ext cx="3780928" cy="1892826"/>
          </a:xfrm>
          <a:prstGeom prst="rect">
            <a:avLst/>
          </a:prstGeom>
        </p:spPr>
        <p:txBody>
          <a:bodyPr wrap="square">
            <a:spAutoFit/>
          </a:bodyPr>
          <a:lstStyle/>
          <a:p>
            <a:pPr>
              <a:lnSpc>
                <a:spcPct val="150000"/>
              </a:lnSpc>
            </a:pPr>
            <a:r>
              <a:rPr lang="en-US" sz="2600" b="1" dirty="0">
                <a:solidFill>
                  <a:srgbClr val="002060"/>
                </a:solidFill>
                <a:latin typeface="Times New Roman" panose="02020603050405020304" pitchFamily="18" charset="0"/>
                <a:cs typeface="Times New Roman" panose="02020603050405020304" pitchFamily="18" charset="0"/>
              </a:rPr>
              <a:t>On this day, </a:t>
            </a:r>
            <a:r>
              <a:rPr lang="en-US" sz="26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Americans </a:t>
            </a:r>
            <a:r>
              <a:rPr lang="en-US" sz="26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often visit the </a:t>
            </a:r>
            <a:r>
              <a:rPr lang="en-US" sz="26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Washingto</a:t>
            </a:r>
            <a:r>
              <a:rPr lang="en-US" sz="2600" b="1" dirty="0">
                <a:solidFill>
                  <a:srgbClr val="002060"/>
                </a:solidFill>
                <a:latin typeface="Times New Roman" panose="02020603050405020304" pitchFamily="18" charset="0"/>
                <a:cs typeface="Times New Roman" panose="02020603050405020304" pitchFamily="18" charset="0"/>
              </a:rPr>
              <a:t>n’s</a:t>
            </a:r>
            <a:r>
              <a:rPr lang="en-US" sz="26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Monument </a:t>
            </a:r>
            <a:endParaRPr lang="ru-RU" sz="2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9689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40688" y="0"/>
            <a:ext cx="9180512" cy="7006478"/>
          </a:xfrm>
          <a:prstGeom prst="rect">
            <a:avLst/>
          </a:prstGeom>
        </p:spPr>
      </p:pic>
      <p:sp>
        <p:nvSpPr>
          <p:cNvPr id="5" name="Прямоугольник 4"/>
          <p:cNvSpPr/>
          <p:nvPr/>
        </p:nvSpPr>
        <p:spPr>
          <a:xfrm>
            <a:off x="683568" y="404664"/>
            <a:ext cx="8136904" cy="579967"/>
          </a:xfrm>
          <a:prstGeom prst="rect">
            <a:avLst/>
          </a:prstGeom>
        </p:spPr>
        <p:txBody>
          <a:bodyPr wrap="square">
            <a:spAutoFit/>
          </a:bodyPr>
          <a:lstStyle/>
          <a:p>
            <a:pPr algn="ctr">
              <a:lnSpc>
                <a:spcPct val="150000"/>
              </a:lnSpc>
            </a:pPr>
            <a:r>
              <a:rPr lang="en-US" sz="2400" b="1" u="sng" dirty="0" smtClean="0">
                <a:solidFill>
                  <a:srgbClr val="002060"/>
                </a:solidFill>
                <a:latin typeface="Times New Roman" pitchFamily="18" charset="0"/>
                <a:cs typeface="Times New Roman" pitchFamily="18" charset="0"/>
              </a:rPr>
              <a:t>Celebration </a:t>
            </a:r>
            <a:r>
              <a:rPr lang="en-US" sz="2400" b="1" u="sng" dirty="0">
                <a:solidFill>
                  <a:srgbClr val="002060"/>
                </a:solidFill>
                <a:latin typeface="Times New Roman" pitchFamily="18" charset="0"/>
                <a:cs typeface="Times New Roman" pitchFamily="18" charset="0"/>
              </a:rPr>
              <a:t>of the holiday in different </a:t>
            </a:r>
            <a:r>
              <a:rPr lang="en-US" sz="2400" b="1" u="sng" dirty="0" smtClean="0">
                <a:solidFill>
                  <a:srgbClr val="002060"/>
                </a:solidFill>
                <a:latin typeface="Times New Roman" pitchFamily="18" charset="0"/>
                <a:cs typeface="Times New Roman" pitchFamily="18" charset="0"/>
              </a:rPr>
              <a:t>states</a:t>
            </a:r>
          </a:p>
        </p:txBody>
      </p:sp>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745" y="4063873"/>
            <a:ext cx="3908800" cy="2611079"/>
          </a:xfrm>
          <a:prstGeom prst="rect">
            <a:avLst/>
          </a:prstGeom>
        </p:spPr>
      </p:pic>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2745" y="1173985"/>
            <a:ext cx="3908800" cy="2486974"/>
          </a:xfrm>
          <a:prstGeom prst="rect">
            <a:avLst/>
          </a:prstGeom>
        </p:spPr>
      </p:pic>
      <p:sp>
        <p:nvSpPr>
          <p:cNvPr id="6" name="Прямоугольник 5"/>
          <p:cNvSpPr/>
          <p:nvPr/>
        </p:nvSpPr>
        <p:spPr>
          <a:xfrm>
            <a:off x="5004048" y="3105835"/>
            <a:ext cx="3816424" cy="492443"/>
          </a:xfrm>
          <a:prstGeom prst="rect">
            <a:avLst/>
          </a:prstGeom>
        </p:spPr>
        <p:txBody>
          <a:bodyPr wrap="square">
            <a:spAutoFit/>
          </a:bodyPr>
          <a:lstStyle/>
          <a:p>
            <a:r>
              <a:rPr lang="en-US" sz="2600" b="1" dirty="0" smtClean="0">
                <a:solidFill>
                  <a:srgbClr val="002060"/>
                </a:solidFill>
                <a:latin typeface="Times New Roman" panose="02020603050405020304" pitchFamily="18" charset="0"/>
                <a:cs typeface="Times New Roman" panose="02020603050405020304" pitchFamily="18" charset="0"/>
              </a:rPr>
              <a:t>and </a:t>
            </a:r>
            <a:r>
              <a:rPr lang="en-US" sz="26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Lincoln</a:t>
            </a:r>
            <a:r>
              <a:rPr lang="en-US" sz="2600" b="1" dirty="0" smtClean="0">
                <a:solidFill>
                  <a:srgbClr val="002060"/>
                </a:solidFill>
                <a:latin typeface="Times New Roman" panose="02020603050405020304" pitchFamily="18" charset="0"/>
                <a:cs typeface="Times New Roman" panose="02020603050405020304" pitchFamily="18" charset="0"/>
              </a:rPr>
              <a:t>’s</a:t>
            </a:r>
            <a:r>
              <a:rPr lang="en-US" sz="26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Monument </a:t>
            </a:r>
            <a:endParaRPr lang="ru-RU" sz="2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1962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18256" y="0"/>
            <a:ext cx="9180512" cy="7006478"/>
          </a:xfrm>
          <a:prstGeom prst="rect">
            <a:avLst/>
          </a:prstGeom>
        </p:spPr>
      </p:pic>
      <p:sp>
        <p:nvSpPr>
          <p:cNvPr id="5" name="Прямоугольник 4"/>
          <p:cNvSpPr/>
          <p:nvPr/>
        </p:nvSpPr>
        <p:spPr>
          <a:xfrm>
            <a:off x="683568" y="404664"/>
            <a:ext cx="8136904" cy="579967"/>
          </a:xfrm>
          <a:prstGeom prst="rect">
            <a:avLst/>
          </a:prstGeom>
        </p:spPr>
        <p:txBody>
          <a:bodyPr wrap="square">
            <a:spAutoFit/>
          </a:bodyPr>
          <a:lstStyle/>
          <a:p>
            <a:pPr algn="ctr">
              <a:lnSpc>
                <a:spcPct val="150000"/>
              </a:lnSpc>
            </a:pPr>
            <a:r>
              <a:rPr lang="en-US" sz="2400" b="1" u="sng" dirty="0" smtClean="0">
                <a:solidFill>
                  <a:srgbClr val="002060"/>
                </a:solidFill>
                <a:latin typeface="Times New Roman" pitchFamily="18" charset="0"/>
                <a:cs typeface="Times New Roman" pitchFamily="18" charset="0"/>
              </a:rPr>
              <a:t>Celebration </a:t>
            </a:r>
            <a:r>
              <a:rPr lang="en-US" sz="2400" b="1" u="sng" dirty="0">
                <a:solidFill>
                  <a:srgbClr val="002060"/>
                </a:solidFill>
                <a:latin typeface="Times New Roman" pitchFamily="18" charset="0"/>
                <a:cs typeface="Times New Roman" pitchFamily="18" charset="0"/>
              </a:rPr>
              <a:t>of the holiday in different </a:t>
            </a:r>
            <a:r>
              <a:rPr lang="en-US" sz="2400" b="1" u="sng" dirty="0" smtClean="0">
                <a:solidFill>
                  <a:srgbClr val="002060"/>
                </a:solidFill>
                <a:latin typeface="Times New Roman" pitchFamily="18" charset="0"/>
                <a:cs typeface="Times New Roman" pitchFamily="18" charset="0"/>
              </a:rPr>
              <a:t>states</a:t>
            </a:r>
          </a:p>
        </p:txBody>
      </p:sp>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8326" y="3933056"/>
            <a:ext cx="4067943" cy="2720180"/>
          </a:xfrm>
          <a:prstGeom prst="rect">
            <a:avLst/>
          </a:prstGeom>
        </p:spPr>
      </p:pic>
      <p:pic>
        <p:nvPicPr>
          <p:cNvPr id="9" name="Рисунок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4464" y="1236023"/>
            <a:ext cx="3962095" cy="2298240"/>
          </a:xfrm>
          <a:prstGeom prst="rect">
            <a:avLst/>
          </a:prstGeom>
        </p:spPr>
      </p:pic>
      <p:sp>
        <p:nvSpPr>
          <p:cNvPr id="6" name="Прямоугольник 5"/>
          <p:cNvSpPr/>
          <p:nvPr/>
        </p:nvSpPr>
        <p:spPr>
          <a:xfrm>
            <a:off x="5002851" y="1916832"/>
            <a:ext cx="3817620" cy="3416320"/>
          </a:xfrm>
          <a:prstGeom prst="rect">
            <a:avLst/>
          </a:prstGeom>
        </p:spPr>
        <p:txBody>
          <a:bodyPr wrap="square">
            <a:spAutoFit/>
          </a:bodyPr>
          <a:lstStyle/>
          <a:p>
            <a:pPr>
              <a:lnSpc>
                <a:spcPct val="150000"/>
              </a:lnSpc>
            </a:pP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On this day, Americans often visit the Washington’s Monument or the famous Mount Rushmore, where the portraits of four famous presidents are carved.</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1861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0" y="-8739"/>
            <a:ext cx="9188414" cy="7012509"/>
          </a:xfrm>
          <a:prstGeom prst="rect">
            <a:avLst/>
          </a:prstGeom>
        </p:spPr>
      </p:pic>
      <p:sp>
        <p:nvSpPr>
          <p:cNvPr id="5" name="Прямоугольник 4"/>
          <p:cNvSpPr/>
          <p:nvPr/>
        </p:nvSpPr>
        <p:spPr>
          <a:xfrm>
            <a:off x="457200" y="274638"/>
            <a:ext cx="8363272" cy="579967"/>
          </a:xfrm>
          <a:prstGeom prst="rect">
            <a:avLst/>
          </a:prstGeom>
        </p:spPr>
        <p:txBody>
          <a:bodyPr wrap="square">
            <a:spAutoFit/>
          </a:bodyPr>
          <a:lstStyle/>
          <a:p>
            <a:pPr algn="ctr">
              <a:lnSpc>
                <a:spcPct val="150000"/>
              </a:lnSpc>
            </a:pPr>
            <a:r>
              <a:rPr lang="en-US" sz="2400" b="1" u="sng" dirty="0" smtClean="0">
                <a:solidFill>
                  <a:srgbClr val="002060"/>
                </a:solidFill>
                <a:latin typeface="Times New Roman" pitchFamily="18" charset="0"/>
                <a:cs typeface="Times New Roman" pitchFamily="18" charset="0"/>
              </a:rPr>
              <a:t>Honoring </a:t>
            </a:r>
            <a:r>
              <a:rPr lang="en-US" sz="2400" b="1" u="sng" dirty="0">
                <a:solidFill>
                  <a:srgbClr val="002060"/>
                </a:solidFill>
                <a:latin typeface="Times New Roman" pitchFamily="18" charset="0"/>
                <a:cs typeface="Times New Roman" pitchFamily="18" charset="0"/>
              </a:rPr>
              <a:t>the First President of America in </a:t>
            </a:r>
            <a:r>
              <a:rPr lang="en-US" sz="2400" b="1" u="sng" dirty="0" smtClean="0">
                <a:solidFill>
                  <a:srgbClr val="002060"/>
                </a:solidFill>
                <a:latin typeface="Times New Roman" pitchFamily="18" charset="0"/>
                <a:cs typeface="Times New Roman" pitchFamily="18" charset="0"/>
              </a:rPr>
              <a:t>his homeland</a:t>
            </a:r>
          </a:p>
        </p:txBody>
      </p:sp>
      <p:pic>
        <p:nvPicPr>
          <p:cNvPr id="4098" name="Picture 2" descr="Picture background"/>
          <p:cNvPicPr>
            <a:picLocks noChangeAspect="1" noChangeArrowheads="1"/>
          </p:cNvPicPr>
          <p:nvPr/>
        </p:nvPicPr>
        <p:blipFill rotWithShape="1">
          <a:blip r:embed="rId3">
            <a:extLst>
              <a:ext uri="{28A0092B-C50C-407E-A947-70E740481C1C}">
                <a14:useLocalDpi xmlns:a14="http://schemas.microsoft.com/office/drawing/2010/main" val="0"/>
              </a:ext>
            </a:extLst>
          </a:blip>
          <a:srcRect t="11928" r="1209" b="13364"/>
          <a:stretch/>
        </p:blipFill>
        <p:spPr bwMode="auto">
          <a:xfrm>
            <a:off x="679024" y="1129243"/>
            <a:ext cx="4248472" cy="2409581"/>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6" descr="C:\Users\USER\Desktop\%D0%9C%D0%9E%D0%98 %D0%94%D0%9E%D0%9A%D0%A3%D0%9C%D0%95%D0%9D%D0%A2%D0%AB\%D0%93.%D0%A2.%D0%AE\%D0%9A%D0%BE%D0%BD%D0%BA%D1%83%D1%80%D1%81%D1%8B %D1%80%D0%B0%D0%B9%D0%BE%D0%BD%D0%BD%D1%8B%D0%B5\%D0%94%D0%B5%D0%BD%D1%8C %D1%80%D0%BE%D0%B6%D0%B4%D0%B5%D0%BD%D0%B8%D1%8F %D0%92%D0%B0%D1%88%D0%B8%D0%BD%D0%B3%D1%82%D0%BE%D0%BD%D0%B0\i (6).webp"/>
          <p:cNvSpPr>
            <a:spLocks noChangeAspect="1" noChangeArrowheads="1"/>
          </p:cNvSpPr>
          <p:nvPr/>
        </p:nvSpPr>
        <p:spPr bwMode="auto">
          <a:xfrm>
            <a:off x="169329" y="-13062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 name="Рисунок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2634" y="3813462"/>
            <a:ext cx="4244862" cy="2829908"/>
          </a:xfrm>
          <a:prstGeom prst="rect">
            <a:avLst/>
          </a:prstGeom>
        </p:spPr>
      </p:pic>
      <p:sp>
        <p:nvSpPr>
          <p:cNvPr id="3" name="Прямоугольник 2"/>
          <p:cNvSpPr/>
          <p:nvPr/>
        </p:nvSpPr>
        <p:spPr>
          <a:xfrm>
            <a:off x="5606520" y="1417638"/>
            <a:ext cx="2997928" cy="5011949"/>
          </a:xfrm>
          <a:prstGeom prst="rect">
            <a:avLst/>
          </a:prstGeom>
        </p:spPr>
        <p:txBody>
          <a:bodyPr wrap="square">
            <a:spAutoFit/>
          </a:bodyPr>
          <a:lstStyle/>
          <a:p>
            <a:pPr>
              <a:lnSpc>
                <a:spcPct val="150000"/>
              </a:lnSpc>
            </a:pPr>
            <a:r>
              <a:rPr lang="en-US" sz="2400" b="1" dirty="0">
                <a:solidFill>
                  <a:srgbClr val="002060"/>
                </a:solidFill>
                <a:latin typeface="Times New Roman" panose="02020603050405020304" pitchFamily="18" charset="0"/>
                <a:cs typeface="Times New Roman" panose="02020603050405020304" pitchFamily="18" charset="0"/>
              </a:rPr>
              <a:t>Many people travel to Mount Vernon, the home of George Washington, where his house museum is located. People enjoy fun performances with artists and </a:t>
            </a:r>
            <a:r>
              <a:rPr lang="en-US" sz="2400" b="1" dirty="0" smtClean="0">
                <a:solidFill>
                  <a:srgbClr val="002060"/>
                </a:solidFill>
                <a:latin typeface="Times New Roman" panose="02020603050405020304" pitchFamily="18" charset="0"/>
                <a:cs typeface="Times New Roman" panose="02020603050405020304" pitchFamily="18" charset="0"/>
              </a:rPr>
              <a:t>musicians.</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1222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36512" y="-148478"/>
            <a:ext cx="9180512" cy="7006478"/>
          </a:xfrm>
          <a:prstGeom prst="rect">
            <a:avLst/>
          </a:prstGeom>
        </p:spPr>
      </p:pic>
      <p:sp>
        <p:nvSpPr>
          <p:cNvPr id="5" name="Прямоугольник 4"/>
          <p:cNvSpPr/>
          <p:nvPr/>
        </p:nvSpPr>
        <p:spPr>
          <a:xfrm>
            <a:off x="611560" y="274638"/>
            <a:ext cx="8208912" cy="661207"/>
          </a:xfrm>
          <a:prstGeom prst="rect">
            <a:avLst/>
          </a:prstGeom>
        </p:spPr>
        <p:txBody>
          <a:bodyPr wrap="square">
            <a:spAutoFit/>
          </a:bodyPr>
          <a:lstStyle/>
          <a:p>
            <a:pPr algn="ctr">
              <a:lnSpc>
                <a:spcPct val="150000"/>
              </a:lnSpc>
            </a:pPr>
            <a:r>
              <a:rPr lang="en-US" sz="2800" b="1" u="sng" dirty="0" smtClean="0">
                <a:solidFill>
                  <a:srgbClr val="002060"/>
                </a:solidFill>
                <a:latin typeface="Times New Roman" pitchFamily="18" charset="0"/>
                <a:cs typeface="Times New Roman" pitchFamily="18" charset="0"/>
              </a:rPr>
              <a:t>Honoring </a:t>
            </a:r>
            <a:r>
              <a:rPr lang="en-US" sz="2800" b="1" u="sng" dirty="0">
                <a:solidFill>
                  <a:srgbClr val="002060"/>
                </a:solidFill>
                <a:latin typeface="Times New Roman" pitchFamily="18" charset="0"/>
                <a:cs typeface="Times New Roman" pitchFamily="18" charset="0"/>
              </a:rPr>
              <a:t>war </a:t>
            </a:r>
            <a:r>
              <a:rPr lang="en-US" sz="2800" b="1" u="sng" dirty="0" smtClean="0">
                <a:solidFill>
                  <a:srgbClr val="002060"/>
                </a:solidFill>
                <a:latin typeface="Times New Roman" pitchFamily="18" charset="0"/>
                <a:cs typeface="Times New Roman" pitchFamily="18" charset="0"/>
              </a:rPr>
              <a:t>veterans</a:t>
            </a: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560" y="1086205"/>
            <a:ext cx="3051613" cy="3051613"/>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0784" y="1417638"/>
            <a:ext cx="4716016" cy="2651690"/>
          </a:xfrm>
          <a:prstGeom prst="rect">
            <a:avLst/>
          </a:prstGeom>
        </p:spPr>
      </p:pic>
      <p:sp>
        <p:nvSpPr>
          <p:cNvPr id="7" name="Прямоугольник 6"/>
          <p:cNvSpPr/>
          <p:nvPr/>
        </p:nvSpPr>
        <p:spPr>
          <a:xfrm>
            <a:off x="827584" y="4288178"/>
            <a:ext cx="7859216" cy="1938992"/>
          </a:xfrm>
          <a:prstGeom prst="rect">
            <a:avLst/>
          </a:prstGeom>
        </p:spPr>
        <p:txBody>
          <a:bodyPr wrap="square">
            <a:spAutoFit/>
          </a:bodyPr>
          <a:lstStyle/>
          <a:p>
            <a:pPr marR="38100" indent="449580" algn="just">
              <a:spcAft>
                <a:spcPts val="600"/>
              </a:spcAft>
            </a:pPr>
            <a:r>
              <a:rPr lang="en-US" sz="2400" b="1" kern="150" dirty="0">
                <a:solidFill>
                  <a:srgbClr val="002060"/>
                </a:solidFill>
                <a:latin typeface="Times New Roman" panose="02020603050405020304" pitchFamily="18" charset="0"/>
                <a:ea typeface="Andale Sans UI"/>
                <a:cs typeface="Tahoma" panose="020B0604030504040204" pitchFamily="34" charset="0"/>
              </a:rPr>
              <a:t>On this day, military veterans are honored, and medals are awarded to soldiers who were injuries during their service. The Purple Heart medal was created for Washington's anniversary. In the capital, flowers are brought to the monuments of Washington and Lincoln. </a:t>
            </a:r>
            <a:endParaRPr lang="ru-RU" sz="2400" b="1" kern="150" dirty="0">
              <a:solidFill>
                <a:srgbClr val="002060"/>
              </a:solidFill>
              <a:effectLst/>
              <a:latin typeface="Times New Roman" panose="02020603050405020304" pitchFamily="18" charset="0"/>
              <a:ea typeface="Andale Sans UI"/>
              <a:cs typeface="Tahoma" panose="020B0604030504040204" pitchFamily="34" charset="0"/>
            </a:endParaRPr>
          </a:p>
        </p:txBody>
      </p:sp>
    </p:spTree>
    <p:extLst>
      <p:ext uri="{BB962C8B-B14F-4D97-AF65-F5344CB8AC3E}">
        <p14:creationId xmlns:p14="http://schemas.microsoft.com/office/powerpoint/2010/main" val="3486609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0" y="0"/>
            <a:ext cx="9180512" cy="7006478"/>
          </a:xfrm>
          <a:prstGeom prst="rect">
            <a:avLst/>
          </a:prstGeom>
        </p:spPr>
      </p:pic>
      <p:sp>
        <p:nvSpPr>
          <p:cNvPr id="5" name="Прямоугольник 4"/>
          <p:cNvSpPr/>
          <p:nvPr/>
        </p:nvSpPr>
        <p:spPr>
          <a:xfrm>
            <a:off x="490773" y="476672"/>
            <a:ext cx="8208912" cy="6001643"/>
          </a:xfrm>
          <a:prstGeom prst="rect">
            <a:avLst/>
          </a:prstGeom>
        </p:spPr>
        <p:txBody>
          <a:bodyPr wrap="square">
            <a:spAutoFit/>
          </a:bodyPr>
          <a:lstStyle/>
          <a:p>
            <a:pPr algn="ctr">
              <a:lnSpc>
                <a:spcPct val="150000"/>
              </a:lnSpc>
            </a:pPr>
            <a:r>
              <a:rPr lang="en-US" sz="2400" b="1" u="sng" dirty="0" smtClean="0">
                <a:solidFill>
                  <a:srgbClr val="002060"/>
                </a:solidFill>
                <a:latin typeface="Times New Roman" pitchFamily="18" charset="0"/>
                <a:cs typeface="Times New Roman" pitchFamily="18" charset="0"/>
              </a:rPr>
              <a:t>A </a:t>
            </a:r>
            <a:r>
              <a:rPr lang="en-US" sz="2400" b="1" u="sng" dirty="0">
                <a:solidFill>
                  <a:srgbClr val="002060"/>
                </a:solidFill>
                <a:latin typeface="Times New Roman" pitchFamily="18" charset="0"/>
                <a:cs typeface="Times New Roman" pitchFamily="18" charset="0"/>
              </a:rPr>
              <a:t>nation that </a:t>
            </a:r>
            <a:r>
              <a:rPr lang="en-US" sz="2400" b="1" u="sng" dirty="0" smtClean="0">
                <a:solidFill>
                  <a:srgbClr val="002060"/>
                </a:solidFill>
                <a:latin typeface="Times New Roman" pitchFamily="18" charset="0"/>
                <a:cs typeface="Times New Roman" pitchFamily="18" charset="0"/>
              </a:rPr>
              <a:t>doesn't </a:t>
            </a:r>
            <a:r>
              <a:rPr lang="en-US" sz="2400" b="1" u="sng" dirty="0">
                <a:solidFill>
                  <a:srgbClr val="002060"/>
                </a:solidFill>
                <a:latin typeface="Times New Roman" pitchFamily="18" charset="0"/>
                <a:cs typeface="Times New Roman" pitchFamily="18" charset="0"/>
              </a:rPr>
              <a:t>know its past has no </a:t>
            </a:r>
            <a:r>
              <a:rPr lang="en-US" sz="2400" b="1" u="sng" dirty="0" smtClean="0">
                <a:solidFill>
                  <a:srgbClr val="002060"/>
                </a:solidFill>
                <a:latin typeface="Times New Roman" pitchFamily="18" charset="0"/>
                <a:cs typeface="Times New Roman" pitchFamily="18" charset="0"/>
              </a:rPr>
              <a:t>future (M. </a:t>
            </a:r>
            <a:r>
              <a:rPr lang="en-US" sz="2400" b="1" u="sng" dirty="0" err="1" smtClean="0">
                <a:solidFill>
                  <a:srgbClr val="002060"/>
                </a:solidFill>
                <a:latin typeface="Times New Roman" pitchFamily="18" charset="0"/>
                <a:cs typeface="Times New Roman" pitchFamily="18" charset="0"/>
              </a:rPr>
              <a:t>Lomonosov</a:t>
            </a:r>
            <a:r>
              <a:rPr lang="en-US" sz="2400" b="1" u="sng" dirty="0" smtClean="0">
                <a:solidFill>
                  <a:srgbClr val="002060"/>
                </a:solidFill>
                <a:latin typeface="Times New Roman" pitchFamily="18" charset="0"/>
                <a:cs typeface="Times New Roman" pitchFamily="18" charset="0"/>
              </a:rPr>
              <a:t>)</a:t>
            </a:r>
          </a:p>
          <a:p>
            <a:pPr algn="ct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Americans remember the history of their country, teach their children to love their country, and honor its traditions. This holiday helps people to understand why it is important to remember history. </a:t>
            </a:r>
            <a:endParaRPr lang="ru-RU" sz="3200" b="1" dirty="0">
              <a:solidFill>
                <a:srgbClr val="002060"/>
              </a:solidFill>
              <a:latin typeface="Times New Roman" panose="02020603050405020304" pitchFamily="18" charset="0"/>
              <a:cs typeface="Times New Roman" panose="02020603050405020304" pitchFamily="18" charset="0"/>
            </a:endParaRPr>
          </a:p>
          <a:p>
            <a:pPr algn="ctr">
              <a:lnSpc>
                <a:spcPct val="150000"/>
              </a:lnSpc>
            </a:pPr>
            <a:endParaRPr lang="en-US" sz="2400" b="1" dirty="0" smtClean="0">
              <a:solidFill>
                <a:srgbClr val="002060"/>
              </a:solidFill>
              <a:latin typeface="Times New Roman" pitchFamily="18" charset="0"/>
              <a:cs typeface="Times New Roman" pitchFamily="18" charset="0"/>
            </a:endParaRPr>
          </a:p>
          <a:p>
            <a:pPr marL="342900" indent="-342900">
              <a:lnSpc>
                <a:spcPct val="150000"/>
              </a:lnSpc>
            </a:pPr>
            <a:endParaRPr lang="en-US" sz="24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39685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0" y="0"/>
            <a:ext cx="9180512" cy="7006478"/>
          </a:xfrm>
          <a:prstGeom prst="rect">
            <a:avLst/>
          </a:prstGeom>
        </p:spPr>
      </p:pic>
      <p:sp>
        <p:nvSpPr>
          <p:cNvPr id="5" name="Прямоугольник 4"/>
          <p:cNvSpPr/>
          <p:nvPr/>
        </p:nvSpPr>
        <p:spPr>
          <a:xfrm>
            <a:off x="683568" y="404664"/>
            <a:ext cx="8136904" cy="646331"/>
          </a:xfrm>
          <a:prstGeom prst="rect">
            <a:avLst/>
          </a:prstGeom>
        </p:spPr>
        <p:txBody>
          <a:bodyPr wrap="square">
            <a:spAutoFit/>
          </a:bodyPr>
          <a:lstStyle/>
          <a:p>
            <a:pPr marL="342900" indent="-342900" algn="ctr">
              <a:lnSpc>
                <a:spcPct val="150000"/>
              </a:lnSpc>
            </a:pPr>
            <a:r>
              <a:rPr lang="en-US" sz="2400" b="1" dirty="0" smtClean="0">
                <a:solidFill>
                  <a:srgbClr val="002060"/>
                </a:solidFill>
                <a:latin typeface="Times New Roman" pitchFamily="18" charset="0"/>
                <a:cs typeface="Times New Roman" pitchFamily="18" charset="0"/>
              </a:rPr>
              <a:t> </a:t>
            </a:r>
            <a:r>
              <a:rPr lang="en-US" sz="2400" b="1" dirty="0">
                <a:solidFill>
                  <a:srgbClr val="002060"/>
                </a:solidFill>
                <a:latin typeface="Times New Roman" pitchFamily="18" charset="0"/>
                <a:cs typeface="Times New Roman" pitchFamily="18" charset="0"/>
              </a:rPr>
              <a:t>List of information sources used</a:t>
            </a:r>
          </a:p>
        </p:txBody>
      </p:sp>
      <p:sp>
        <p:nvSpPr>
          <p:cNvPr id="3" name="Прямоугольник 2"/>
          <p:cNvSpPr/>
          <p:nvPr/>
        </p:nvSpPr>
        <p:spPr>
          <a:xfrm>
            <a:off x="755576" y="1181021"/>
            <a:ext cx="8064896" cy="4801314"/>
          </a:xfrm>
          <a:prstGeom prst="rect">
            <a:avLst/>
          </a:prstGeom>
        </p:spPr>
        <p:txBody>
          <a:bodyPr wrap="square">
            <a:spAutoFit/>
          </a:bodyPr>
          <a:lstStyle/>
          <a:p>
            <a:pPr>
              <a:lnSpc>
                <a:spcPct val="150000"/>
              </a:lnSpc>
            </a:pPr>
            <a:r>
              <a:rPr lang="de-DE" sz="2400" u="sng" dirty="0">
                <a:hlinkClick r:id="rId3"/>
              </a:rPr>
              <a:t>https://lingua-airlines.ru/articles/den-prezidentov-v-ssha/</a:t>
            </a:r>
            <a:endParaRPr lang="ru-RU" sz="2400" u="sng" dirty="0"/>
          </a:p>
          <a:p>
            <a:pPr>
              <a:lnSpc>
                <a:spcPct val="150000"/>
              </a:lnSpc>
            </a:pPr>
            <a:r>
              <a:rPr lang="de-DE" sz="2400" u="sng" dirty="0">
                <a:hlinkClick r:id="rId4"/>
              </a:rPr>
              <a:t>https://</a:t>
            </a:r>
            <a:r>
              <a:rPr lang="de-DE" sz="2400" u="sng" dirty="0" smtClean="0">
                <a:hlinkClick r:id="rId4"/>
              </a:rPr>
              <a:t>en.wikipedia.org/wiki/Presidents%27_Day</a:t>
            </a:r>
            <a:endParaRPr lang="de-DE" sz="2400" u="sng" dirty="0" smtClean="0"/>
          </a:p>
          <a:p>
            <a:pPr>
              <a:lnSpc>
                <a:spcPct val="150000"/>
              </a:lnSpc>
            </a:pPr>
            <a:r>
              <a:rPr lang="de-DE" sz="2400" u="sng" dirty="0">
                <a:hlinkClick r:id="rId5"/>
              </a:rPr>
              <a:t>https://www.calend.ru/holidays/0/0/192/</a:t>
            </a:r>
            <a:endParaRPr lang="ru-RU" sz="2400" u="sng" dirty="0"/>
          </a:p>
          <a:p>
            <a:pPr>
              <a:lnSpc>
                <a:spcPct val="150000"/>
              </a:lnSpc>
            </a:pPr>
            <a:r>
              <a:rPr lang="de-DE" sz="2400" u="sng" dirty="0">
                <a:hlinkClick r:id="rId6"/>
              </a:rPr>
              <a:t>https://</a:t>
            </a:r>
            <a:r>
              <a:rPr lang="de-DE" sz="2400" u="sng" dirty="0" smtClean="0">
                <a:hlinkClick r:id="rId6"/>
              </a:rPr>
              <a:t>www.history.com/articles/presidents-day</a:t>
            </a:r>
            <a:endParaRPr lang="de-DE" sz="2400" u="sng" dirty="0" smtClean="0"/>
          </a:p>
          <a:p>
            <a:pPr>
              <a:lnSpc>
                <a:spcPct val="150000"/>
              </a:lnSpc>
            </a:pPr>
            <a:r>
              <a:rPr lang="de-DE" sz="2400" u="sng" dirty="0">
                <a:hlinkClick r:id="rId7"/>
              </a:rPr>
              <a:t>https://www.britannica.com/biography/Abraham-Lincoln/Lincolns-family</a:t>
            </a:r>
            <a:endParaRPr lang="ru-RU" sz="2400" u="sng" dirty="0"/>
          </a:p>
          <a:p>
            <a:pPr>
              <a:lnSpc>
                <a:spcPct val="150000"/>
              </a:lnSpc>
            </a:pPr>
            <a:r>
              <a:rPr lang="de-DE" sz="2400" u="sng" dirty="0">
                <a:hlinkClick r:id="rId8"/>
              </a:rPr>
              <a:t>https://rus.team/holidays/den-prezidentov-v-ssha</a:t>
            </a:r>
            <a:endParaRPr lang="ru-RU" sz="2400" u="sng" dirty="0"/>
          </a:p>
          <a:p>
            <a:endParaRPr lang="ru-RU" dirty="0"/>
          </a:p>
          <a:p>
            <a:endParaRPr lang="de-DE" dirty="0" smtClean="0"/>
          </a:p>
          <a:p>
            <a:endParaRPr lang="ru-RU" dirty="0"/>
          </a:p>
        </p:txBody>
      </p:sp>
    </p:spTree>
    <p:extLst>
      <p:ext uri="{BB962C8B-B14F-4D97-AF65-F5344CB8AC3E}">
        <p14:creationId xmlns:p14="http://schemas.microsoft.com/office/powerpoint/2010/main" val="35178722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a:srcRect l="14551" t="604" b="649"/>
          <a:stretch/>
        </p:blipFill>
        <p:spPr>
          <a:xfrm>
            <a:off x="0" y="0"/>
            <a:ext cx="9180512" cy="7006478"/>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6651" y="908720"/>
            <a:ext cx="8291654" cy="4976008"/>
          </a:xfrm>
          <a:prstGeom prst="rect">
            <a:avLst/>
          </a:prstGeom>
        </p:spPr>
      </p:pic>
    </p:spTree>
    <p:extLst>
      <p:ext uri="{BB962C8B-B14F-4D97-AF65-F5344CB8AC3E}">
        <p14:creationId xmlns:p14="http://schemas.microsoft.com/office/powerpoint/2010/main" val="189830726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473</TotalTime>
  <Words>480</Words>
  <Application>Microsoft Office PowerPoint</Application>
  <PresentationFormat>Экран (4:3)</PresentationFormat>
  <Paragraphs>45</Paragraphs>
  <Slides>14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14</vt:i4>
      </vt:variant>
    </vt:vector>
  </HeadingPairs>
  <TitlesOfParts>
    <vt:vector size="20" baseType="lpstr">
      <vt:lpstr>Andale Sans UI</vt:lpstr>
      <vt:lpstr>Arial</vt:lpstr>
      <vt:lpstr>Calibri</vt:lpstr>
      <vt:lpstr>Tahoma</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Grizli777</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владимир</dc:creator>
  <cp:lastModifiedBy>USER</cp:lastModifiedBy>
  <cp:revision>84</cp:revision>
  <dcterms:created xsi:type="dcterms:W3CDTF">2024-02-27T16:54:01Z</dcterms:created>
  <dcterms:modified xsi:type="dcterms:W3CDTF">2026-02-26T14:41:41Z</dcterms:modified>
</cp:coreProperties>
</file>