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8"/>
  </p:notesMasterIdLst>
  <p:sldIdLst>
    <p:sldId id="256" r:id="rId2"/>
    <p:sldId id="258" r:id="rId3"/>
    <p:sldId id="272" r:id="rId4"/>
    <p:sldId id="273" r:id="rId5"/>
    <p:sldId id="274" r:id="rId6"/>
    <p:sldId id="275" r:id="rId7"/>
    <p:sldId id="257" r:id="rId8"/>
    <p:sldId id="259" r:id="rId9"/>
    <p:sldId id="262" r:id="rId10"/>
    <p:sldId id="264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343" autoAdjust="0"/>
  </p:normalViewPr>
  <p:slideViewPr>
    <p:cSldViewPr snapToGrid="0">
      <p:cViewPr varScale="1">
        <p:scale>
          <a:sx n="85" d="100"/>
          <a:sy n="85" d="100"/>
        </p:scale>
        <p:origin x="3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D30BE-B8BE-42AF-B3F9-04C6FD49ECBE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509E4F-02FD-4B8F-84DD-9ADC4C63C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70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783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386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727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3295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895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430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95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771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319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41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271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37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40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563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579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130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574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CBD50AD-3B55-49CC-89EA-505E7D26D6D8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C7A67-6470-463E-A656-7C9F12E3CE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9873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g"/><Relationship Id="rId7" Type="http://schemas.openxmlformats.org/officeDocument/2006/relationships/image" Target="../media/image33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g"/><Relationship Id="rId4" Type="http://schemas.openxmlformats.org/officeDocument/2006/relationships/image" Target="../media/image30.jpg"/><Relationship Id="rId9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986" y="557672"/>
            <a:ext cx="8825658" cy="1256211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 дополнительного образования «Дом детского творчества» станицы Атаманской муниципального образования Павловский район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9986" y="2187684"/>
            <a:ext cx="8825658" cy="342246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«Патриотическое воспитание на занятиях ПО </a:t>
            </a: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вокалУ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</a:t>
            </a:r>
            <a:r>
              <a:rPr lang="ru-RU" sz="28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pPr algn="ctr"/>
            <a:r>
              <a:rPr lang="ru-RU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Быченкова Ирина Станиславовна</a:t>
            </a:r>
          </a:p>
        </p:txBody>
      </p:sp>
    </p:spTree>
    <p:extLst>
      <p:ext uri="{BB962C8B-B14F-4D97-AF65-F5344CB8AC3E}">
        <p14:creationId xmlns:p14="http://schemas.microsoft.com/office/powerpoint/2010/main" val="327278909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087" y="112890"/>
            <a:ext cx="11532035" cy="6858000"/>
          </a:xfrm>
        </p:spPr>
        <p:txBody>
          <a:bodyPr/>
          <a:lstStyle/>
          <a:p>
            <a:pPr algn="ctr"/>
            <a:r>
              <a:rPr lang="ru-RU" sz="3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</a:t>
            </a:r>
            <a:r>
              <a:rPr lang="ru-RU" sz="36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обьединенние</a:t>
            </a:r>
            <a:r>
              <a:rPr lang="ru-RU" sz="3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«Капелька»</a:t>
            </a:r>
            <a:br>
              <a:rPr lang="ru-RU" sz="3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Островский «Солнечный круг»</a:t>
            </a:r>
            <a:br>
              <a:rPr lang="ru-RU" sz="3600" b="1" i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Исполняет дуэт - </a:t>
            </a:r>
            <a:r>
              <a:rPr lang="ru-RU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Алыпова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Эвелина и Кузнецова Надежда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632" y="158436"/>
            <a:ext cx="3669768" cy="43093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628" y="3262472"/>
            <a:ext cx="3214255" cy="112941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7E3C8971-03A0-4281-B024-A6D47B70DD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464" y="720549"/>
            <a:ext cx="4591283" cy="4867451"/>
          </a:xfrm>
        </p:spPr>
      </p:pic>
    </p:spTree>
    <p:extLst>
      <p:ext uri="{BB962C8B-B14F-4D97-AF65-F5344CB8AC3E}">
        <p14:creationId xmlns:p14="http://schemas.microsoft.com/office/powerpoint/2010/main" val="361379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27081" y="1986229"/>
            <a:ext cx="5260031" cy="1007177"/>
          </a:xfrm>
        </p:spPr>
        <p:txBody>
          <a:bodyPr/>
          <a:lstStyle/>
          <a:p>
            <a:r>
              <a:rPr lang="ru-RU" sz="4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«Бравые солдаты»</a:t>
            </a:r>
            <a:br>
              <a:rPr lang="ru-RU" sz="4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Музыка А. Филиппенко. </a:t>
            </a:r>
            <a:br>
              <a:rPr lang="ru-RU" sz="28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ru-RU" sz="28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Слова Т. Волгиной.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BAB36AA-C0D7-4AC2-B52A-81D9F299E3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06" y="370591"/>
            <a:ext cx="6994171" cy="524562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4D30C0-F31D-4162-87A6-F9AD46462B8A}"/>
              </a:ext>
            </a:extLst>
          </p:cNvPr>
          <p:cNvSpPr txBox="1"/>
          <p:nvPr/>
        </p:nvSpPr>
        <p:spPr>
          <a:xfrm>
            <a:off x="496711" y="5915378"/>
            <a:ext cx="101601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Исполняет творческое объединение «Капелька»</a:t>
            </a:r>
          </a:p>
        </p:txBody>
      </p:sp>
    </p:spTree>
    <p:extLst>
      <p:ext uri="{BB962C8B-B14F-4D97-AF65-F5344CB8AC3E}">
        <p14:creationId xmlns:p14="http://schemas.microsoft.com/office/powerpoint/2010/main" val="292249839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9077" y="1537481"/>
            <a:ext cx="4081368" cy="1400530"/>
          </a:xfrm>
        </p:spPr>
        <p:txBody>
          <a:bodyPr/>
          <a:lstStyle/>
          <a:p>
            <a:pPr algn="ctr"/>
            <a:r>
              <a:rPr lang="ru-RU" sz="4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«Вернусь -  сказал солдат»</a:t>
            </a:r>
            <a:br>
              <a:rPr lang="ru-RU" sz="4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</a:rPr>
              <a:t>музыка - Е. </a:t>
            </a:r>
            <a:r>
              <a:rPr kumimoji="0" lang="ru-RU" altLang="ru-RU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</a:rPr>
              <a:t>Ботяров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</a:rPr>
              <a:t> слова - </a:t>
            </a:r>
            <a:r>
              <a:rPr kumimoji="0" lang="ru-RU" altLang="ru-RU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</a:rPr>
              <a:t>Е.Агранович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Helvetica" panose="020B0604020202020204" pitchFamily="34" charset="0"/>
              </a:rPr>
              <a:t> аранжировка - Денис Аксёнов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br>
              <a:rPr kumimoji="0" lang="ru-RU" altLang="ru-RU" sz="8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br>
              <a:rPr lang="ru-RU" sz="4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rgbClr val="FFC00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8AD0765-AB6F-4EF6-83BF-A1F0C92D8F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69" y="266497"/>
            <a:ext cx="6413597" cy="534302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74859CC-E125-4B66-8CAF-7785A16D3645}"/>
              </a:ext>
            </a:extLst>
          </p:cNvPr>
          <p:cNvSpPr txBox="1"/>
          <p:nvPr/>
        </p:nvSpPr>
        <p:spPr>
          <a:xfrm>
            <a:off x="935469" y="5915378"/>
            <a:ext cx="9687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Исполняет </a:t>
            </a:r>
            <a:r>
              <a:rPr lang="ru-RU" dirty="0" err="1"/>
              <a:t>Линская</a:t>
            </a:r>
            <a:r>
              <a:rPr lang="ru-RU" dirty="0"/>
              <a:t> Эвелина творческого объединения «Капелька», 1 год обучения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C4EAFA68-32A6-4AFE-AAFB-1CD5EBBAA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800390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7723" y="949430"/>
            <a:ext cx="9404723" cy="1400530"/>
          </a:xfrm>
        </p:spPr>
        <p:txBody>
          <a:bodyPr/>
          <a:lstStyle/>
          <a:p>
            <a:pPr algn="ctr"/>
            <a:r>
              <a:rPr lang="ru-RU" sz="4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«Мамочка, милая</a:t>
            </a:r>
            <a:br>
              <a:rPr lang="ru-RU" sz="4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мама моя»</a:t>
            </a:r>
            <a:br>
              <a:rPr lang="ru-RU" sz="4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040C28"/>
                </a:solidFill>
                <a:effectLst/>
                <a:latin typeface="Google Sans"/>
              </a:rPr>
              <a:t>Слова: А.</a:t>
            </a:r>
            <a:r>
              <a:rPr lang="ru-RU" sz="2000" b="0" i="0" dirty="0">
                <a:solidFill>
                  <a:srgbClr val="202124"/>
                </a:solidFill>
                <a:effectLst/>
                <a:latin typeface="Google Sans"/>
              </a:rPr>
              <a:t> </a:t>
            </a:r>
            <a:r>
              <a:rPr lang="ru-RU" sz="2000" b="0" i="0" dirty="0" err="1">
                <a:solidFill>
                  <a:srgbClr val="040C28"/>
                </a:solidFill>
                <a:effectLst/>
                <a:latin typeface="Google Sans"/>
              </a:rPr>
              <a:t>Афлятунова</a:t>
            </a:r>
            <a:r>
              <a:rPr lang="ru-RU" sz="2000" b="0" i="0" dirty="0">
                <a:solidFill>
                  <a:srgbClr val="040C28"/>
                </a:solidFill>
                <a:effectLst/>
                <a:latin typeface="Google Sans"/>
              </a:rPr>
              <a:t> Музыка: В.</a:t>
            </a:r>
            <a:r>
              <a:rPr lang="ru-RU" sz="2000" b="0" i="0" dirty="0">
                <a:solidFill>
                  <a:srgbClr val="202124"/>
                </a:solidFill>
                <a:effectLst/>
                <a:latin typeface="Google Sans"/>
              </a:rPr>
              <a:t> </a:t>
            </a:r>
            <a:r>
              <a:rPr lang="ru-RU" sz="2000" b="0" i="0" dirty="0">
                <a:solidFill>
                  <a:srgbClr val="040C28"/>
                </a:solidFill>
                <a:effectLst/>
                <a:latin typeface="Google Sans"/>
              </a:rPr>
              <a:t>Канищев</a:t>
            </a:r>
            <a:r>
              <a:rPr lang="ru-RU" sz="2000" b="0" i="0" dirty="0">
                <a:solidFill>
                  <a:srgbClr val="202124"/>
                </a:solidFill>
                <a:effectLst/>
                <a:latin typeface="Google Sans"/>
              </a:rPr>
              <a:t>.</a:t>
            </a:r>
            <a:br>
              <a:rPr lang="ru-RU" sz="4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rgbClr val="FFC00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2832A4F-34DE-4704-8901-1F46A17199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78" y="342988"/>
            <a:ext cx="4164365" cy="6261971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304636-7AAA-447D-974C-8DAE8AEFCC19}"/>
              </a:ext>
            </a:extLst>
          </p:cNvPr>
          <p:cNvSpPr txBox="1"/>
          <p:nvPr/>
        </p:nvSpPr>
        <p:spPr>
          <a:xfrm>
            <a:off x="5508978" y="4508041"/>
            <a:ext cx="59570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Исполняет Чернышова Анастасия</a:t>
            </a:r>
          </a:p>
          <a:p>
            <a:pPr algn="ctr"/>
            <a:r>
              <a:rPr lang="ru-RU" sz="2400" dirty="0"/>
              <a:t>Творческое объединение «Капелька»</a:t>
            </a:r>
          </a:p>
        </p:txBody>
      </p:sp>
    </p:spTree>
    <p:extLst>
      <p:ext uri="{BB962C8B-B14F-4D97-AF65-F5344CB8AC3E}">
        <p14:creationId xmlns:p14="http://schemas.microsoft.com/office/powerpoint/2010/main" val="234178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7407" y="1424725"/>
            <a:ext cx="9404723" cy="1400530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«Солнышко смеется»</a:t>
            </a:r>
            <a:br>
              <a:rPr lang="ru-RU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текста (слов): Векшегонова И.</a:t>
            </a:r>
            <a:b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(музыка): Ханок Э</a:t>
            </a:r>
            <a:r>
              <a:rPr lang="ru-RU" sz="1600" b="0" i="0" dirty="0">
                <a:solidFill>
                  <a:srgbClr val="4D515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endParaRPr lang="ru-RU" sz="1600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67762D8-7AA2-4E25-BB15-127A1C5276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3" y="284834"/>
            <a:ext cx="5102010" cy="626385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B73447-6AF5-4019-BA1B-2DB9836EFBA1}"/>
              </a:ext>
            </a:extLst>
          </p:cNvPr>
          <p:cNvSpPr txBox="1"/>
          <p:nvPr/>
        </p:nvSpPr>
        <p:spPr>
          <a:xfrm>
            <a:off x="5813778" y="3244334"/>
            <a:ext cx="53052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Исполняет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Алыпова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Милана Творческое объединение «Капелька»</a:t>
            </a:r>
          </a:p>
        </p:txBody>
      </p:sp>
    </p:spTree>
    <p:extLst>
      <p:ext uri="{BB962C8B-B14F-4D97-AF65-F5344CB8AC3E}">
        <p14:creationId xmlns:p14="http://schemas.microsoft.com/office/powerpoint/2010/main" val="68541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43AE652-48C5-49AE-992D-B044FD5CC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14" y="38893"/>
            <a:ext cx="8946541" cy="4195481"/>
          </a:xfrm>
        </p:spPr>
        <p:txBody>
          <a:bodyPr>
            <a:normAutofit/>
          </a:bodyPr>
          <a:lstStyle/>
          <a:p>
            <a:r>
              <a:rPr lang="ru-RU" sz="4400" dirty="0"/>
              <a:t>Наши первые достижения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C876AB-4363-4D7D-BA91-151204C93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116" y="771442"/>
            <a:ext cx="3796114" cy="269328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AB28E96-6988-4365-8F15-281BA8F2EA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215" y="1239091"/>
            <a:ext cx="3352800" cy="237355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9CD64A-436C-47EC-9817-E671900EC2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0618" y="2058573"/>
            <a:ext cx="3360180" cy="237355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3D3689B-B013-4DAB-8AF7-1BB5D84869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27" y="1139560"/>
            <a:ext cx="3679119" cy="26063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A183415-7C11-4FFF-89B3-189427229C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986" y="3151917"/>
            <a:ext cx="3461632" cy="246699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3DFFA8F-BFFA-4A02-B8A2-B74A065C5D9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756" y="4234374"/>
            <a:ext cx="3465963" cy="246699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D3AB113-E1EF-4601-8125-62BC13923CB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59" y="3872920"/>
            <a:ext cx="2110536" cy="290260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F440A1C-580A-4B69-AA74-20891D8B059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783" y="3947083"/>
            <a:ext cx="2002687" cy="275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36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916" y="293512"/>
            <a:ext cx="9404723" cy="1039092"/>
          </a:xfrm>
        </p:spPr>
        <p:txBody>
          <a:bodyPr/>
          <a:lstStyle/>
          <a:p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Выдающийся педагог </a:t>
            </a:r>
            <a:b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В.А. Сухомлинский </a:t>
            </a:r>
            <a:b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называл музыку </a:t>
            </a:r>
            <a:b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«могучим средством воспитания, </a:t>
            </a:r>
            <a:b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она пробуждает в человеке добрые</a:t>
            </a:r>
            <a:b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чувства, делает его выше, чище,</a:t>
            </a:r>
            <a:b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лучше».</a:t>
            </a:r>
            <a:endParaRPr lang="ru-RU" sz="2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Вокальное исполнение лучших отечественных и зарубежных хитов. 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189" y="0"/>
            <a:ext cx="71238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633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110836"/>
            <a:ext cx="9404723" cy="1742412"/>
          </a:xfrm>
        </p:spPr>
        <p:txBody>
          <a:bodyPr/>
          <a:lstStyle/>
          <a:p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цель образовательной программы определяется как </a:t>
            </a:r>
            <a:b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эстетическое воспитание детей средствами музыки, приобщение их к музыкальному искусству через пение</a:t>
            </a:r>
            <a:br>
              <a:rPr lang="ru-RU" sz="5400" b="1" i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5400" b="1" i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626" y="4776280"/>
            <a:ext cx="2882669" cy="2185629"/>
          </a:xfrm>
          <a:prstGeom prst="rect">
            <a:avLst/>
          </a:prstGeom>
        </p:spPr>
      </p:pic>
      <p:pic>
        <p:nvPicPr>
          <p:cNvPr id="1032" name="Picture 8" descr="I Открытый вокальный конкурс военно-патриотической песни &amp;quot;Родину песне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713" y="4776281"/>
            <a:ext cx="2954288" cy="210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9BD1E3-D70F-44C2-AE9C-BC8261ECCF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76280"/>
            <a:ext cx="2775626" cy="208172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0C1EB5F-99EF-49AA-BEEC-5380501A8A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296" y="4753404"/>
            <a:ext cx="3579417" cy="212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73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evotchkapatriot">
            <a:extLst>
              <a:ext uri="{FF2B5EF4-FFF2-40B4-BE49-F238E27FC236}">
                <a16:creationId xmlns:a16="http://schemas.microsoft.com/office/drawing/2014/main" id="{4E117D87-6D4A-4996-A75A-C6E1C3CF2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490779" y="482812"/>
            <a:ext cx="3571106" cy="2398773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CE5A79-7BD5-4CB1-B5E0-A3D827F9158E}"/>
              </a:ext>
            </a:extLst>
          </p:cNvPr>
          <p:cNvSpPr txBox="1">
            <a:spLocks noChangeArrowheads="1"/>
          </p:cNvSpPr>
          <p:nvPr/>
        </p:nvSpPr>
        <p:spPr>
          <a:xfrm>
            <a:off x="738477" y="482812"/>
            <a:ext cx="4032696" cy="583237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Патриотизм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одна из наиболее значимых, непреходящих ценностей, присущих всем сферам жизни общества и государства, является важнейшим духовным достоянием личности, характеризует высший уровень ее развития и проявляется в ее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активно-деятельностной самореализации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благо Отечества.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D6D4CC-CFE3-46C4-970B-D44E13C9FB9E}"/>
              </a:ext>
            </a:extLst>
          </p:cNvPr>
          <p:cNvSpPr txBox="1">
            <a:spLocks noChangeArrowheads="1"/>
          </p:cNvSpPr>
          <p:nvPr/>
        </p:nvSpPr>
        <p:spPr>
          <a:xfrm>
            <a:off x="5853453" y="3590114"/>
            <a:ext cx="5201853" cy="20891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Патриотизм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это особое эмоциональное переживание своей принадлежности к своей стране и своему гражданству.</a:t>
            </a:r>
          </a:p>
        </p:txBody>
      </p:sp>
    </p:spTree>
    <p:extLst>
      <p:ext uri="{BB962C8B-B14F-4D97-AF65-F5344CB8AC3E}">
        <p14:creationId xmlns:p14="http://schemas.microsoft.com/office/powerpoint/2010/main" val="969732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3D49AF-EEA4-4AC0-9802-40D5680133E3}"/>
              </a:ext>
            </a:extLst>
          </p:cNvPr>
          <p:cNvSpPr txBox="1">
            <a:spLocks noChangeArrowheads="1"/>
          </p:cNvSpPr>
          <p:nvPr/>
        </p:nvSpPr>
        <p:spPr>
          <a:xfrm>
            <a:off x="451413" y="262346"/>
            <a:ext cx="10329897" cy="5472112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Искусство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это творческое отражение действительности, воспроизведение её в художественных образах. </a:t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Произведением искусства называют далеко не все творения, это должно быть нечто очень качественное, наиболее интересное и способное изменить сознание зрителя (слушателя). </a:t>
            </a:r>
          </a:p>
          <a:p>
            <a:r>
              <a:rPr lang="ru-RU" sz="36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Искусство помогает воспитывать школьников добрыми, жизнерадостными, преданными Родине, высококультурными, то есть гражданами и патриотами своей страны.</a:t>
            </a:r>
          </a:p>
        </p:txBody>
      </p:sp>
    </p:spTree>
    <p:extLst>
      <p:ext uri="{BB962C8B-B14F-4D97-AF65-F5344CB8AC3E}">
        <p14:creationId xmlns:p14="http://schemas.microsoft.com/office/powerpoint/2010/main" val="1799843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63BB01-FE84-4252-B922-F954E75B6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CCB017-64FE-420C-9C52-25C4945A8A22}"/>
              </a:ext>
            </a:extLst>
          </p:cNvPr>
          <p:cNvSpPr txBox="1"/>
          <p:nvPr/>
        </p:nvSpPr>
        <p:spPr>
          <a:xfrm>
            <a:off x="766520" y="702999"/>
            <a:ext cx="735188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Патриотическое воспитание на занятиях по вокалу осуществляется через: 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3AEB51-EF46-4DFA-8F0B-1A4B25E82B2C}"/>
              </a:ext>
            </a:extLst>
          </p:cNvPr>
          <p:cNvSpPr txBox="1"/>
          <p:nvPr/>
        </p:nvSpPr>
        <p:spPr>
          <a:xfrm>
            <a:off x="1171222" y="1616892"/>
            <a:ext cx="735188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563" indent="-182563">
              <a:buBlip>
                <a:blip r:embed="rId3"/>
              </a:buBlip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постижение основных пластов мирового музыкального искусства: фольклора, и духовной музыки, произведений композиторов-классиков; </a:t>
            </a:r>
          </a:p>
          <a:p>
            <a:pPr marL="182563" indent="-182563">
              <a:buBlip>
                <a:blip r:embed="rId3"/>
              </a:buBlip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введение ребенка в мир музыки посредством интонаций, образов русской музыкальной культуры «от родного порога»; </a:t>
            </a:r>
          </a:p>
          <a:p>
            <a:pPr marL="182563" indent="-182563">
              <a:buBlip>
                <a:blip r:embed="rId3"/>
              </a:buBlip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знакомство с народной музыкой, историей народа, его традициями и обычаями; </a:t>
            </a:r>
          </a:p>
          <a:p>
            <a:pPr marL="182563" indent="-182563">
              <a:buBlip>
                <a:blip r:embed="rId3"/>
              </a:buBlip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знакомство с историей Отечества, символикой, историческим наследием; </a:t>
            </a:r>
          </a:p>
          <a:p>
            <a:pPr marL="182563" indent="-182563">
              <a:buBlip>
                <a:blip r:embed="rId3"/>
              </a:buBlip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изучение основных жанров фольклорных сочинений.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8D4639-907E-45ED-9A7A-7EA079AB6706}"/>
              </a:ext>
            </a:extLst>
          </p:cNvPr>
          <p:cNvSpPr txBox="1"/>
          <p:nvPr/>
        </p:nvSpPr>
        <p:spPr>
          <a:xfrm>
            <a:off x="9144000" y="1318552"/>
            <a:ext cx="281264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Большие потенциальные возможности патриотического воздействия заключаются в </a:t>
            </a: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музыке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lang="ru-RU" sz="4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216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A04466C-7FAB-4DDA-B9F7-58F762C980AF}"/>
              </a:ext>
            </a:extLst>
          </p:cNvPr>
          <p:cNvSpPr txBox="1"/>
          <p:nvPr/>
        </p:nvSpPr>
        <p:spPr>
          <a:xfrm>
            <a:off x="447375" y="394692"/>
            <a:ext cx="675382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182563"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Большое значение в воспитании патриотизма имеет знакомство с историей Отечества, его историческим наследием. Великие события в истории, славные деяния предков всегда были в числе важных социализирующих факторов. Дети разучивают исторические, военные песни, слушают легенды, былины и предания о славных сынах и героях. </a:t>
            </a:r>
          </a:p>
          <a:p>
            <a:pPr marL="0" indent="182563"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Богатство и красота родной природы, запечатлённые в произведениях искусства, - прекрасное средство воспитания детской души. Занятия музыкально-художественным творчеством направлены на творческое саморазвитие детей, независимо от уровня их художественной подготовки и способностей. Это попытка установить живую связь между стихами, музыкой, иллюстрациями, картинами художников и душой ребенка без навязывания ему взрослых мыслей.</a:t>
            </a:r>
          </a:p>
          <a:p>
            <a:pPr>
              <a:buNone/>
            </a:pPr>
            <a:endParaRPr lang="ru-RU" dirty="0"/>
          </a:p>
          <a:p>
            <a:pPr marL="0" indent="182563"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48E90C-F17F-4F42-981F-549927A9AF5D}"/>
              </a:ext>
            </a:extLst>
          </p:cNvPr>
          <p:cNvSpPr txBox="1"/>
          <p:nvPr/>
        </p:nvSpPr>
        <p:spPr>
          <a:xfrm>
            <a:off x="7621518" y="1322616"/>
            <a:ext cx="457048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Патриотическое </a:t>
            </a:r>
          </a:p>
          <a:p>
            <a:pPr algn="ctr"/>
            <a:r>
              <a:rPr lang="ru-RU" sz="4000" dirty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воспитание </a:t>
            </a:r>
          </a:p>
          <a:p>
            <a:pPr algn="ctr"/>
            <a:r>
              <a:rPr lang="ru-RU" sz="4000" dirty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учащихся </a:t>
            </a:r>
          </a:p>
          <a:p>
            <a:pPr algn="ctr"/>
            <a:r>
              <a:rPr lang="ru-RU" sz="4000" dirty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на занятиях </a:t>
            </a:r>
          </a:p>
          <a:p>
            <a:pPr algn="ctr"/>
            <a:r>
              <a:rPr lang="ru-RU" sz="4000" dirty="0">
                <a:ln>
                  <a:solidFill>
                    <a:schemeClr val="tx1"/>
                  </a:solidFill>
                </a:ln>
                <a:solidFill>
                  <a:schemeClr val="accent1"/>
                </a:solidFill>
              </a:rPr>
              <a:t>по вокалу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6AA545-4692-4436-B4AC-4852AE0FDC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79" y="4852715"/>
            <a:ext cx="2274775" cy="170816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3C0E33-AF11-43B5-91A7-E3541D744D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07563" y="4669213"/>
            <a:ext cx="2163422" cy="162256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D4D864D-F035-4BB7-B67D-7D1D98A53E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91819" y="4378848"/>
            <a:ext cx="2483041" cy="186228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7130134-9BA6-4EF6-8FC2-2DB2D7CBE8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09253" y="4149584"/>
            <a:ext cx="2058793" cy="274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718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6822" y="156755"/>
            <a:ext cx="4349932" cy="6578929"/>
          </a:xfrm>
        </p:spPr>
        <p:txBody>
          <a:bodyPr/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«Родина для человека – самое дорогое и священное, без неё человек перестает быть личностью». </a:t>
            </a:r>
            <a:b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 Сухомлинский</a:t>
            </a:r>
            <a:b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АТАМАНСКАЯ – моя малая Родина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A688B7-67AB-4357-A21D-616D18FF1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96" y="436156"/>
            <a:ext cx="4007368" cy="299284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B84722-9015-4062-9966-B71D0EE4B8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816" y="1129060"/>
            <a:ext cx="3175432" cy="278271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7DEFD6A-8534-4B72-B8A6-5C4B9937D2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83" y="4030709"/>
            <a:ext cx="4591049" cy="258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38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0191" y="620889"/>
            <a:ext cx="6423660" cy="5384800"/>
          </a:xfrm>
        </p:spPr>
        <p:txBody>
          <a:bodyPr/>
          <a:lstStyle/>
          <a:p>
            <a:pPr algn="ctr"/>
            <a:br>
              <a:rPr lang="ru-RU" sz="5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Быченкова</a:t>
            </a:r>
            <a:r>
              <a:rPr lang="ru-RU" sz="5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Ирина Станиславовна, педагог дополнительного образования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B1F928-50B3-470B-9C13-E06F3DB84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1" y="426155"/>
            <a:ext cx="4003793" cy="600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794314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96982"/>
            <a:ext cx="9404723" cy="886691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год обучения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293" y="820474"/>
            <a:ext cx="8946541" cy="41954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«Как на тоненький ледок»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«По малину в сад пойдём»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«Наши мамы»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«Мамочка милая, мама моя»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«Вернусь сказал солдат»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Солдатушки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браво ребятушки»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«Бравые солдаты»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«Птица тройка»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«Пусть всегда будет солнце»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«Солнышко смеётся»</a:t>
            </a:r>
          </a:p>
        </p:txBody>
      </p:sp>
    </p:spTree>
    <p:extLst>
      <p:ext uri="{BB962C8B-B14F-4D97-AF65-F5344CB8AC3E}">
        <p14:creationId xmlns:p14="http://schemas.microsoft.com/office/powerpoint/2010/main" val="71719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730</TotalTime>
  <Words>666</Words>
  <Application>Microsoft Office PowerPoint</Application>
  <PresentationFormat>Широкоэкранный</PresentationFormat>
  <Paragraphs>49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Century Gothic</vt:lpstr>
      <vt:lpstr>Google Sans</vt:lpstr>
      <vt:lpstr>Helvetica</vt:lpstr>
      <vt:lpstr>Times New Roman</vt:lpstr>
      <vt:lpstr>Wingdings 3</vt:lpstr>
      <vt:lpstr>Ион</vt:lpstr>
      <vt:lpstr>Муниципальное бюджетное образовательное учреждение дополнительного образования «Дом детского творчества» станицы Атаманской муниципального образования Павловский район</vt:lpstr>
      <vt:lpstr>Основная цель образовательной программы определяется как  эстетическое воспитание детей средствами музыки, приобщение их к музыкальному искусству через пение </vt:lpstr>
      <vt:lpstr>Презентация PowerPoint</vt:lpstr>
      <vt:lpstr>Презентация PowerPoint</vt:lpstr>
      <vt:lpstr>Презентация PowerPoint</vt:lpstr>
      <vt:lpstr>Презентация PowerPoint</vt:lpstr>
      <vt:lpstr>«Родина для человека – самое дорогое и священное, без неё человек перестает быть личностью».  В.А. Сухомлинский   АТАМАНСКАЯ – моя малая Родина</vt:lpstr>
      <vt:lpstr> Быченкова Ирина Станиславовна, педагог дополнительного образования</vt:lpstr>
      <vt:lpstr>1 год обучения</vt:lpstr>
      <vt:lpstr>Творческое обьединенние «Капелька»          А. Островский «Солнечный круг» Исполняет дуэт - Алыпова Эвелина и Кузнецова Надежда</vt:lpstr>
      <vt:lpstr>«Бравые солдаты» Музыка А. Филиппенко.  Слова Т. Волгиной.</vt:lpstr>
      <vt:lpstr>«Вернусь -  сказал солдат» музыка - Е. Ботяров слова - Е.Агранович аранжировка - Денис Аксёнов   </vt:lpstr>
      <vt:lpstr>  «Мамочка, милая  мама моя» Слова: А. Афлятунова Музыка: В. Канищев. </vt:lpstr>
      <vt:lpstr>«Солнышко смеется» Автор текста (слов): Векшегонова И.  Композитор (музыка): Ханок Э..</vt:lpstr>
      <vt:lpstr>Презентация PowerPoint</vt:lpstr>
      <vt:lpstr>Выдающийся педагог  В.А. Сухомлинский  называл музыку  «могучим средством воспитания,  она пробуждает в человеке добрые чувства, делает его выше, чище, лучше».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дополнительного образования «Центр дополнительного образования «Радуга»,  г. Тайшет</dc:title>
  <dc:creator>PC</dc:creator>
  <cp:lastModifiedBy>Ирина</cp:lastModifiedBy>
  <cp:revision>55</cp:revision>
  <dcterms:created xsi:type="dcterms:W3CDTF">2022-02-25T11:22:55Z</dcterms:created>
  <dcterms:modified xsi:type="dcterms:W3CDTF">2023-03-13T15:48:07Z</dcterms:modified>
</cp:coreProperties>
</file>