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5" r:id="rId11"/>
    <p:sldId id="268" r:id="rId12"/>
    <p:sldId id="266" r:id="rId13"/>
    <p:sldId id="267" r:id="rId14"/>
    <p:sldId id="269" r:id="rId15"/>
    <p:sldId id="270" r:id="rId16"/>
    <p:sldId id="272" r:id="rId17"/>
    <p:sldId id="274" r:id="rId18"/>
    <p:sldId id="275" r:id="rId19"/>
    <p:sldId id="276" r:id="rId20"/>
    <p:sldId id="27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97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64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551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9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47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84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4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91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66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67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76369-0CD5-4CAB-93AB-4123A40B3097}" type="datetimeFigureOut">
              <a:rPr lang="ru-RU" smtClean="0"/>
              <a:t>23.11.2021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42C0-DA0C-4BB0-9970-D4A736A7C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10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6360" y="526703"/>
            <a:ext cx="935736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ЗАНЯТИЯ В СИСТЕМЕ ДОПОЛНИТЕЛЬНОГО </a:t>
            </a:r>
            <a:r>
              <a:rPr lang="ru-RU" alt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ОБРАЗОВАНИЯ</a:t>
            </a:r>
            <a:endParaRPr lang="en-US" alt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</a:endParaRPr>
          </a:p>
          <a:p>
            <a:pPr lvl="0" algn="ctr"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</a:endParaRPr>
          </a:p>
          <a:p>
            <a:pPr lvl="0" algn="ctr"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«Правила поединка» </a:t>
            </a:r>
            <a:endParaRPr 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</a:endParaRPr>
          </a:p>
          <a:p>
            <a:pPr lvl="0" algn="ctr" defTabSz="4572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3753" y="2320233"/>
            <a:ext cx="4863331" cy="2880000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6568440" y="5200233"/>
            <a:ext cx="54406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Разработчик:</a:t>
            </a:r>
          </a:p>
          <a:p>
            <a:pPr lvl="0"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Фомина Татьяна Васильевна</a:t>
            </a:r>
          </a:p>
          <a:p>
            <a:pPr lvl="0"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Педагог дополнительного образования, </a:t>
            </a:r>
            <a:endParaRPr lang="ru-RU" altLang="ru-RU" sz="2000" b="1" dirty="0" smtClean="0">
              <a:solidFill>
                <a:srgbClr val="FF0000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lvl="0" algn="just" defTabSz="457200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 smtClean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1 </a:t>
            </a:r>
            <a:r>
              <a:rPr lang="ru-RU" altLang="ru-RU" sz="2000" b="1" dirty="0">
                <a:solidFill>
                  <a:srgbClr val="FF0000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квалификационная категория</a:t>
            </a:r>
          </a:p>
        </p:txBody>
      </p:sp>
    </p:spTree>
    <p:extLst>
      <p:ext uri="{BB962C8B-B14F-4D97-AF65-F5344CB8AC3E}">
        <p14:creationId xmlns:p14="http://schemas.microsoft.com/office/powerpoint/2010/main" val="330407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32317" y="2079315"/>
            <a:ext cx="458724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В стартовой позиции рукоборцы захватывают руки таким образом, чтобы рефери видел суставы больших пальцев и имел возможность контролировать правильность захвата прикосновением к ним своим пальцем.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90" t="1140" r="59223" b="77775"/>
          <a:stretch/>
        </p:blipFill>
        <p:spPr>
          <a:xfrm>
            <a:off x="712977" y="1315080"/>
            <a:ext cx="5971133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439464" y="362261"/>
            <a:ext cx="5307444" cy="536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480" indent="-6350" algn="ctr">
              <a:lnSpc>
                <a:spcPct val="103000"/>
              </a:lnSpc>
              <a:spcAft>
                <a:spcPts val="20"/>
              </a:spcAft>
            </a:pP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Правила поединка 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6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658" t="30740" r="57315" b="44323"/>
          <a:stretch/>
        </p:blipFill>
        <p:spPr>
          <a:xfrm>
            <a:off x="518160" y="865695"/>
            <a:ext cx="5775959" cy="52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6294120" y="2506199"/>
            <a:ext cx="5638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Захват рук располагается над центром стола (в вертикальном положении). Локти устанавливаются произвольно, в любом месте подлокотника, кисти в запястьях должны быть прямыми.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331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658" t="67841" r="58269" b="7830"/>
          <a:stretch/>
        </p:blipFill>
        <p:spPr>
          <a:xfrm>
            <a:off x="929641" y="1093666"/>
            <a:ext cx="5291999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492240" y="3198167"/>
            <a:ext cx="5105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Свободная рука каждого участника поединка захватывает штырь стола.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353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951" t="1342" b="75748"/>
          <a:stretch/>
        </p:blipFill>
        <p:spPr>
          <a:xfrm>
            <a:off x="260014" y="899158"/>
            <a:ext cx="5896946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507480" y="2818993"/>
            <a:ext cx="524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Плечи участников поединка параллельны краю стола и не выходят за контрольную линию.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003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2040" y="1173479"/>
            <a:ext cx="10363200" cy="4339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Каждый участник поединка при желании упирается одной ногой в ближнюю к себе стойку стола</a:t>
            </a: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Можно упираться ногой в дальнюю от себя стойку стола, если это не вызывает возражений соперника. </a:t>
            </a: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endParaRPr lang="ru-RU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случае возражения соперника ногу необходимо убрать от дальней стойки стола. Если же, несмотря на возражение, рукоборец упирается ногой в дальнюю стойку стола, то он получает предупреждение.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Поединок начинается по команде "Внимание! Марш!" ("Ready! Go!") и заканчивается по команде "Стоп!" ("Stop!").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08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9223" t="35619" b="43184"/>
          <a:stretch/>
        </p:blipFill>
        <p:spPr>
          <a:xfrm>
            <a:off x="640079" y="1273666"/>
            <a:ext cx="6185938" cy="46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979920" y="2828836"/>
            <a:ext cx="48920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Победа присуждается рукоборцу либо при любом соприкосновении пальцев и предплечья соперника с валиком.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407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951" t="63786" b="9452"/>
          <a:stretch/>
        </p:blipFill>
        <p:spPr>
          <a:xfrm>
            <a:off x="487680" y="541398"/>
            <a:ext cx="5794893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431280" y="2645899"/>
            <a:ext cx="5486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Либо при пересечении горизонтали между верхними краями валиков.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63813" y="5966416"/>
            <a:ext cx="10637520" cy="4764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465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Рукоборцу, получившему два предупреждения, засчитывается поражение.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47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08320" y="23071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   Если рукоборец нарушает правила в критическом для себя положении, то ему засчитывается поражение. Критическим положением считается отклонение руки рукоборца от вертикали на 45° и больше.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r="51030" b="60066"/>
          <a:stretch/>
        </p:blipFill>
        <p:spPr>
          <a:xfrm>
            <a:off x="463063" y="972360"/>
            <a:ext cx="5032852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028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0687" t="-280" r="343" b="60067"/>
          <a:stretch/>
        </p:blipFill>
        <p:spPr>
          <a:xfrm>
            <a:off x="410400" y="860437"/>
            <a:ext cx="5076000" cy="51188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654040" y="2560328"/>
            <a:ext cx="6050280" cy="2023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случае срыва захвата  или объявления предупреждения участники имеют право в течение 30 с (но не более) подготовиться к продолжению поединка.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05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7680" y="594360"/>
            <a:ext cx="11231880" cy="605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4655" algn="ctr">
              <a:lnSpc>
                <a:spcPct val="104000"/>
              </a:lnSpc>
              <a:spcAft>
                <a:spcPts val="25"/>
              </a:spcAft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Нарушением правил считаются следующие действия рукоборцев: </a:t>
            </a:r>
          </a:p>
          <a:p>
            <a:pPr marL="414655" algn="ctr">
              <a:lnSpc>
                <a:spcPct val="104000"/>
              </a:lnSpc>
              <a:spcAft>
                <a:spcPts val="25"/>
              </a:spcAft>
            </a:pPr>
            <a:endParaRPr lang="ru-RU" sz="11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невыполнение команд рефери;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преждевременный старт;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отрыв локтя от подлокотника (если один из рукоборцев умышленно сталкивает локоть соперника, то предупреждение получает тот, чей локоть оказался оторванным от подлокотника или соскользнувший с него);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пересечение средней линии стола головой, плечами;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касание головой или плечом своего предплечья или захвата рук;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использование положения, которое может повлечь за собой травму собственной руки;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провоцирование ситуации, при которой рука соперника может быть повреждена;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отрыв руки от штыря (с потерей контакта); </a:t>
            </a: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Arial" panose="020B0604020202020204" pitchFamily="34" charset="0"/>
              <a:buChar char="•"/>
            </a:pPr>
            <a:r>
              <a:rPr lang="ru-RU" sz="2400" u="none" strike="noStrik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отрыв обеих ног от пола. </a:t>
            </a:r>
            <a:endParaRPr lang="ru-RU" sz="1100" u="none" strike="noStrike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21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51398" r="52404" b="10853"/>
          <a:stretch/>
        </p:blipFill>
        <p:spPr>
          <a:xfrm>
            <a:off x="386860" y="929640"/>
            <a:ext cx="5556739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050280" y="3034141"/>
            <a:ext cx="5928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 Использование </a:t>
            </a: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положения, которое может повлечь за собой травму собственной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руки.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5695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1030" t="51959" b="9733"/>
          <a:stretch/>
        </p:blipFill>
        <p:spPr>
          <a:xfrm>
            <a:off x="762001" y="935849"/>
            <a:ext cx="6080760" cy="50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7040880" y="2855684"/>
            <a:ext cx="4678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  Провоцирование </a:t>
            </a: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ситуации, при которой рука соперника может быть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повреждена.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392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4880" y="548640"/>
            <a:ext cx="10058400" cy="5897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указанные нарушения правил рукоборцу объявляется предупреждение, а после второго предупреждения – засчитывается поражение.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Неспортивное, неэтичное поведение тоже является нарушением правил. За оскорбление или угрозу в адрес соперника, главного судьи и любого члена судейской коллегии рукоборец снимается с соревнований, место ему не определяется, а очки его команде не начисляются.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 об участии данного рукоборца в следующем соревновании или в составе сборной команды России рассматривается Дисциплинарной комиссией Российской федерации армрестлинга. Тренер (представитель команды) за подобные действия снимается с соревнований.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86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9120" y="517635"/>
            <a:ext cx="11094720" cy="124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465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После первого разрыва захвата руки рукоборцев увязываются специальным ремнем. Время отдыха рукоборцев перед повторным поединком финала не более 3 минут.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2520" y="1965435"/>
            <a:ext cx="10561320" cy="124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 случае разрыва захвата поединок останавливайся, однако рукоборцы не наказываются и поединок возобновляется после связывания их рук специальным ремнем. </a:t>
            </a:r>
            <a:endParaRPr lang="ru-RU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515" y="3210006"/>
            <a:ext cx="7363566" cy="34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7023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6760" y="575516"/>
            <a:ext cx="10988040" cy="1628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прохождении захвата рук участников поединка в нейтральном положении условной горизонтали между верхними краями валиков  рефери обязан остановить поединок и возобновить его из стартовой позиции без объявления предупреждения и увязывания ремнем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рук. </a:t>
            </a:r>
            <a:endParaRPr lang="ru-RU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47085" b="5267"/>
          <a:stretch/>
        </p:blipFill>
        <p:spPr>
          <a:xfrm>
            <a:off x="1424755" y="2204167"/>
            <a:ext cx="4029805" cy="21874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5872" y="4512565"/>
            <a:ext cx="4267570" cy="21093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960" y="2182738"/>
            <a:ext cx="4310246" cy="2145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6960" y="4475986"/>
            <a:ext cx="4310246" cy="2145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524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256" t="2478" r="27943" b="45664"/>
          <a:stretch/>
        </p:blipFill>
        <p:spPr>
          <a:xfrm>
            <a:off x="2590800" y="944880"/>
            <a:ext cx="6873240" cy="5003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4571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58878" r="29995" b="13662"/>
          <a:stretch/>
        </p:blipFill>
        <p:spPr>
          <a:xfrm>
            <a:off x="477742" y="1005840"/>
            <a:ext cx="5023898" cy="5196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5669280" y="2301781"/>
            <a:ext cx="6187440" cy="233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1000"/>
              </a:lnSpc>
              <a:spcAft>
                <a:spcPts val="10"/>
              </a:spcAft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положении выгнутой руки одного из рукоборцев поединок не останавливается  и продолжается до касания хотя бы пальцем атакуемым рукоборцем валика или пересечения условной горизонтали между верхними краями валиков.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30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402080"/>
            <a:ext cx="11369040" cy="3176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рукоборец опустил плечо ниже линии стола или создал травмоопасное положение, то судья дает команду ("Вернуться!") ("Return!"). </a:t>
            </a: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невыполнении команды следует остановить поединок и вынести предупреждение.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08305" algn="just">
              <a:lnSpc>
                <a:spcPct val="104000"/>
              </a:lnSpc>
              <a:spcAft>
                <a:spcPts val="25"/>
              </a:spcAft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Положение ног участников поединка во время ведения борьбы считается правильным, если ноги не выходят за проекцию стола. </a:t>
            </a:r>
            <a:endParaRPr lang="ru-RU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1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560" y="1"/>
            <a:ext cx="11612880" cy="7408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1480" indent="-6350" algn="ctr">
              <a:lnSpc>
                <a:spcPct val="103000"/>
              </a:lnSpc>
              <a:spcAft>
                <a:spcPts val="20"/>
              </a:spcAft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Судейская терминология </a:t>
            </a:r>
            <a:endPara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4655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Поставить локти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"Put elbows on the table!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Hyp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элбоуз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он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тэйбл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Открыть кисть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"Open the hands!"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Оупн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хэндз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"Закрыть большие пальцы!"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Close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thumbs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Клоуз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тамз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Закрыть кисть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"Close the hands!"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Клоуз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хэндз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Выпрямить запястье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"Straighten the hands!"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Страйтен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хэндз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Выпрямить плечи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"Square the shoulders!"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Скваэа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зэ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ша-улдез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Плечи назад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"Shoulders back!"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Шаулдэз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бэк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"Не двигаться!"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Don't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move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Доунт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мув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"Внимание! Марш!" - "Ready! Go!"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Рэди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Гоу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"Соскальзывание локтя!"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Elbow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slip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Элбоу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слип!")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"Отрыв локтя!"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Elbow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lifted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Элбоу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лифтед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Опасная позиция</a:t>
            </a:r>
            <a:r>
              <a:rPr lang="en-US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- "Injury prone position!" 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Инджури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проун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позишн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"Объявление первого предупреждения!"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One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foul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Уан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фаул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"Объявление второго предупреждения!"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Two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fouls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("Ту 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фаулз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"Окончание поединка!" - "Stop!" ("Стоп!")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4000"/>
              </a:lnSpc>
              <a:spcAft>
                <a:spcPts val="25"/>
              </a:spcAft>
              <a:buClr>
                <a:srgbClr val="000000"/>
              </a:buClr>
              <a:buSzPts val="1000"/>
              <a:buFont typeface="+mj-lt"/>
              <a:buAutoNum type="arabicPeriod"/>
            </a:pP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"Объявление победителя!" - 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Winner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!" ("</a:t>
            </a:r>
            <a:r>
              <a:rPr lang="ru-RU" sz="2400" u="none" strike="noStrike" dirty="0" err="1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Уинэ</a:t>
            </a:r>
            <a:r>
              <a:rPr lang="ru-RU" sz="24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") </a:t>
            </a:r>
            <a:endParaRPr lang="ru-RU" sz="2400" u="none" strike="noStrike" dirty="0" smtClean="0">
              <a:effectLst/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35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883</Words>
  <Application>Microsoft Office PowerPoint</Application>
  <PresentationFormat>Широкоэкранный</PresentationFormat>
  <Paragraphs>74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Trebuchet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Vera</cp:lastModifiedBy>
  <cp:revision>14</cp:revision>
  <dcterms:created xsi:type="dcterms:W3CDTF">2020-11-03T03:55:16Z</dcterms:created>
  <dcterms:modified xsi:type="dcterms:W3CDTF">2021-11-23T11:46:38Z</dcterms:modified>
</cp:coreProperties>
</file>