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media/image7.jpeg" ContentType="image/jpeg"/>
  <Override PartName="/ppt/media/image1.png" ContentType="image/png"/>
  <Override PartName="/ppt/media/image2.png" ContentType="image/png"/>
  <Override PartName="/ppt/media/image9.jpeg" ContentType="image/jpeg"/>
  <Override PartName="/ppt/media/image17.jpeg" ContentType="image/jpeg"/>
  <Override PartName="/ppt/media/image3.png" ContentType="image/png"/>
  <Override PartName="/ppt/media/image4.png" ContentType="image/png"/>
  <Override PartName="/ppt/media/image5.png" ContentType="image/png"/>
  <Override PartName="/ppt/media/image8.jpeg" ContentType="image/jpeg"/>
  <Override PartName="/ppt/media/image6.png" ContentType="image/pn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6858000" cy="9144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Relationship Id="rId3" Type="http://schemas.openxmlformats.org/officeDocument/2006/relationships/image" Target="../media/image4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342720" y="2139480"/>
            <a:ext cx="6171840" cy="5302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6171840" cy="53028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53028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53028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342720" y="364680"/>
            <a:ext cx="6171840" cy="70768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342720" y="49096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53028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53028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3505320" y="49096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342720" y="4909680"/>
            <a:ext cx="617184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617184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342720" y="4909680"/>
            <a:ext cx="617184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3505320" y="49096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342720" y="49096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6171840" cy="53028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342720" y="2139480"/>
            <a:ext cx="6171840" cy="53028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35" name="" descr=""/>
          <p:cNvPicPr/>
          <p:nvPr/>
        </p:nvPicPr>
        <p:blipFill>
          <a:blip r:embed="rId2"/>
          <a:stretch/>
        </p:blipFill>
        <p:spPr>
          <a:xfrm>
            <a:off x="342720" y="2328840"/>
            <a:ext cx="6171840" cy="4924080"/>
          </a:xfrm>
          <a:prstGeom prst="rect">
            <a:avLst/>
          </a:prstGeom>
          <a:ln>
            <a:noFill/>
          </a:ln>
        </p:spPr>
      </p:pic>
      <p:pic>
        <p:nvPicPr>
          <p:cNvPr id="36" name="" descr=""/>
          <p:cNvPicPr/>
          <p:nvPr/>
        </p:nvPicPr>
        <p:blipFill>
          <a:blip r:embed="rId3"/>
          <a:stretch/>
        </p:blipFill>
        <p:spPr>
          <a:xfrm>
            <a:off x="342720" y="2328840"/>
            <a:ext cx="6171840" cy="49240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0" name="PlaceHolder 2"/>
          <p:cNvSpPr>
            <a:spLocks noGrp="1"/>
          </p:cNvSpPr>
          <p:nvPr>
            <p:ph type="subTitle"/>
          </p:nvPr>
        </p:nvSpPr>
        <p:spPr>
          <a:xfrm>
            <a:off x="342720" y="2139480"/>
            <a:ext cx="6171840" cy="5302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6171840" cy="53028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53028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45" name="PlaceHolder 3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53028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subTitle"/>
          </p:nvPr>
        </p:nvSpPr>
        <p:spPr>
          <a:xfrm>
            <a:off x="342720" y="364680"/>
            <a:ext cx="6171840" cy="70768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342720" y="49096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1" name="PlaceHolder 4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53028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53028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5" name="PlaceHolder 4"/>
          <p:cNvSpPr>
            <a:spLocks noGrp="1"/>
          </p:cNvSpPr>
          <p:nvPr>
            <p:ph type="body"/>
          </p:nvPr>
        </p:nvSpPr>
        <p:spPr>
          <a:xfrm>
            <a:off x="3505320" y="49096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342720" y="4909680"/>
            <a:ext cx="617184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617184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342720" y="4909680"/>
            <a:ext cx="617184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3505320" y="21394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3505320" y="49096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7" name="PlaceHolder 5"/>
          <p:cNvSpPr>
            <a:spLocks noGrp="1"/>
          </p:cNvSpPr>
          <p:nvPr>
            <p:ph type="body"/>
          </p:nvPr>
        </p:nvSpPr>
        <p:spPr>
          <a:xfrm>
            <a:off x="342720" y="4909680"/>
            <a:ext cx="3011760" cy="25293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342720" y="190440"/>
            <a:ext cx="6171840" cy="1875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6171840" cy="53028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342720" y="2139480"/>
            <a:ext cx="6171840" cy="530280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71" name="" descr=""/>
          <p:cNvPicPr/>
          <p:nvPr/>
        </p:nvPicPr>
        <p:blipFill>
          <a:blip r:embed="rId2"/>
          <a:stretch/>
        </p:blipFill>
        <p:spPr>
          <a:xfrm>
            <a:off x="342720" y="2328840"/>
            <a:ext cx="6171840" cy="4924080"/>
          </a:xfrm>
          <a:prstGeom prst="rect">
            <a:avLst/>
          </a:prstGeom>
          <a:ln>
            <a:noFill/>
          </a:ln>
        </p:spPr>
      </p:pic>
      <p:pic>
        <p:nvPicPr>
          <p:cNvPr id="72" name="" descr=""/>
          <p:cNvPicPr/>
          <p:nvPr/>
        </p:nvPicPr>
        <p:blipFill>
          <a:blip r:embed="rId3"/>
          <a:stretch/>
        </p:blipFill>
        <p:spPr>
          <a:xfrm>
            <a:off x="342720" y="2328840"/>
            <a:ext cx="6171840" cy="49240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343080" y="366120"/>
            <a:ext cx="6171480" cy="1523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subTitle"/>
          </p:nvPr>
        </p:nvSpPr>
        <p:spPr>
          <a:xfrm>
            <a:off x="343080" y="2133720"/>
            <a:ext cx="6171480" cy="6033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body"/>
          </p:nvPr>
        </p:nvSpPr>
        <p:spPr>
          <a:xfrm>
            <a:off x="342720" y="2139480"/>
            <a:ext cx="6171840" cy="530280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ru-RU" sz="3200" spc="-1">
                <a:latin typeface="Arial"/>
              </a:rPr>
              <a:t>Для правки структуры щёлкните мышью</a:t>
            </a:r>
            <a:endParaRPr/>
          </a:p>
          <a:p>
            <a:pPr lvl="1" marL="864000" indent="-324000"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ru-RU" sz="2800" spc="-1">
                <a:latin typeface="Arial"/>
              </a:rPr>
              <a:t>Второй уровень структуры</a:t>
            </a:r>
            <a:endParaRPr/>
          </a:p>
          <a:p>
            <a:pPr lvl="2" marL="1296000" indent="-288000"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ru-RU" sz="2400" spc="-1">
                <a:latin typeface="Arial"/>
              </a:rPr>
              <a:t>Третий уровень структуры</a:t>
            </a:r>
            <a:endParaRPr/>
          </a:p>
          <a:p>
            <a:pPr lvl="3" marL="1728000" indent="-216000"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ru-RU" sz="2000" spc="-1">
                <a:latin typeface="Arial"/>
              </a:rPr>
              <a:t>Четвёртый уровень структуры</a:t>
            </a:r>
            <a:endParaRPr/>
          </a:p>
          <a:p>
            <a:pPr lvl="4" marL="2160000" indent="-216000"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ru-RU" sz="2000" spc="-1">
                <a:latin typeface="Arial"/>
              </a:rPr>
              <a:t>Пятый уровень структуры</a:t>
            </a:r>
            <a:endParaRPr/>
          </a:p>
          <a:p>
            <a:pPr lvl="5" marL="2592000" indent="-216000"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ru-RU" sz="2000" spc="-1">
                <a:latin typeface="Arial"/>
              </a:rPr>
              <a:t>Шестой уровень структуры</a:t>
            </a:r>
            <a:endParaRPr/>
          </a:p>
          <a:p>
            <a:pPr lvl="6" marL="3024000" indent="-216000"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ru-RU" sz="2000" spc="-1">
                <a:latin typeface="Arial"/>
              </a:rPr>
              <a:t>Седьмой уровень структуры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342720" y="364680"/>
            <a:ext cx="6171840" cy="15264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ru-RU" sz="4400" spc="-1">
                <a:latin typeface="Arial"/>
              </a:rPr>
              <a:t>Для правки текста заголовка щёлкните мышью</a:t>
            </a:r>
            <a:endParaRPr/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342720" y="2139480"/>
            <a:ext cx="6171840" cy="530280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ru-RU" sz="3200" spc="-1">
                <a:latin typeface="Arial"/>
              </a:rPr>
              <a:t>Для правки структуры щёлкните мышью</a:t>
            </a:r>
            <a:endParaRPr/>
          </a:p>
          <a:p>
            <a:pPr lvl="1" marL="864000" indent="-324000"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ru-RU" sz="2800" spc="-1">
                <a:latin typeface="Arial"/>
              </a:rPr>
              <a:t>Второй уровень структуры</a:t>
            </a:r>
            <a:endParaRPr/>
          </a:p>
          <a:p>
            <a:pPr lvl="2" marL="1296000" indent="-288000"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ru-RU" sz="2400" spc="-1">
                <a:latin typeface="Arial"/>
              </a:rPr>
              <a:t>Третий уровень структуры</a:t>
            </a:r>
            <a:endParaRPr/>
          </a:p>
          <a:p>
            <a:pPr lvl="3" marL="1728000" indent="-216000"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ru-RU" sz="2000" spc="-1">
                <a:latin typeface="Arial"/>
              </a:rPr>
              <a:t>Четвёртый уровень структуры</a:t>
            </a:r>
            <a:endParaRPr/>
          </a:p>
          <a:p>
            <a:pPr lvl="4" marL="2160000" indent="-216000"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ru-RU" sz="2000" spc="-1">
                <a:latin typeface="Arial"/>
              </a:rPr>
              <a:t>Пятый уровень структуры</a:t>
            </a:r>
            <a:endParaRPr/>
          </a:p>
          <a:p>
            <a:pPr lvl="5" marL="2592000" indent="-216000"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ru-RU" sz="2000" spc="-1">
                <a:latin typeface="Arial"/>
              </a:rPr>
              <a:t>Шестой уровень структуры</a:t>
            </a:r>
            <a:endParaRPr/>
          </a:p>
          <a:p>
            <a:pPr lvl="6" marL="3024000" indent="-216000"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ru-RU" sz="2000" spc="-1">
                <a:latin typeface="Arial"/>
              </a:rPr>
              <a:t>Седьмой уровень структуры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6.png"/><Relationship Id="rId3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image" Target="../media/image8.jpeg"/><Relationship Id="rId3" Type="http://schemas.openxmlformats.org/officeDocument/2006/relationships/image" Target="../media/image9.jpeg"/><Relationship Id="rId4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1.jpeg"/><Relationship Id="rId3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image" Target="../media/image13.jpeg"/><Relationship Id="rId3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image" Target="../media/image15.jpeg"/><Relationship Id="rId3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image" Target="../media/image17.jpeg"/><Relationship Id="rId3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image" Target="../media/image21.jpeg"/><Relationship Id="rId3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icture 3" descr=""/>
          <p:cNvPicPr/>
          <p:nvPr/>
        </p:nvPicPr>
        <p:blipFill>
          <a:blip r:embed="rId1"/>
          <a:stretch/>
        </p:blipFill>
        <p:spPr>
          <a:xfrm>
            <a:off x="130320" y="755640"/>
            <a:ext cx="6266880" cy="1218600"/>
          </a:xfrm>
          <a:prstGeom prst="rect">
            <a:avLst/>
          </a:prstGeom>
          <a:ln>
            <a:noFill/>
          </a:ln>
        </p:spPr>
      </p:pic>
      <p:pic>
        <p:nvPicPr>
          <p:cNvPr id="74" name="Picture 4" descr=""/>
          <p:cNvPicPr/>
          <p:nvPr/>
        </p:nvPicPr>
        <p:blipFill>
          <a:blip r:embed="rId2"/>
          <a:stretch/>
        </p:blipFill>
        <p:spPr>
          <a:xfrm>
            <a:off x="3717000" y="7380360"/>
            <a:ext cx="2877480" cy="877320"/>
          </a:xfrm>
          <a:prstGeom prst="rect">
            <a:avLst/>
          </a:prstGeom>
          <a:ln>
            <a:noFill/>
          </a:ln>
        </p:spPr>
      </p:pic>
      <p:sp>
        <p:nvSpPr>
          <p:cNvPr id="75" name="CustomShape 1"/>
          <p:cNvSpPr/>
          <p:nvPr/>
        </p:nvSpPr>
        <p:spPr>
          <a:xfrm>
            <a:off x="2517120" y="3408840"/>
            <a:ext cx="2401200" cy="303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Клуб  заботливых родителей.</a:t>
            </a:r>
            <a:endParaRPr/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CustomShape 1"/>
          <p:cNvSpPr/>
          <p:nvPr/>
        </p:nvSpPr>
        <p:spPr>
          <a:xfrm>
            <a:off x="864000" y="2088000"/>
            <a:ext cx="5255640" cy="4435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Целью работы Клуба является – создание условий для доверительных отношений между воспитателем и родителями для обеспечения полноценного развития ребёнка.</a:t>
            </a:r>
            <a:endParaRPr/>
          </a:p>
          <a:p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В процессе реализации программы деятельности Клуба предполагается решение следующих задач: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1. Совершенствовать систему педагогической поддержки важнейших социальных функций семьи, влияющих на качество семейного воспитания детей дошкольного возраста;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2. Повысить компетентность родителей в вопросах развития и образования, охраны и укрепления здоровья детей;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3. Раскрыть перед родителями функции ДОУ, Повышение социально статуса дошкольного образования;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4. Внедрить эффективные технологии сотрудничества с родителями.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Работа Клуба осуществляется на базе детского сада 1 раз в месяц</a:t>
            </a:r>
            <a:endParaRPr/>
          </a:p>
          <a:p>
            <a:endParaRPr/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CustomShape 1"/>
          <p:cNvSpPr/>
          <p:nvPr/>
        </p:nvSpPr>
        <p:spPr>
          <a:xfrm>
            <a:off x="32400" y="1080000"/>
            <a:ext cx="6447600" cy="1030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Перспективный план работы.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Сентябрь: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1. Обсуждение плана работы Клуба на год, анкетирование родителей на предмет социального заказа. Участники – воспитатель, родители.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2. Круглый стол «Готовим детей к школе. Что это значит?». Участники – родители, учитель начальных классов, воспитатель.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Октябрь: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1. Викторина «Что? Где? Когда?» (по произведениям К. И. Чуковского). Участники – дети, родители, воспитатель.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Ноябрь: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1. Семинар – практикум «Почувствуйте себя волшебниками» (ознакомление родителей с многообразием нетрадиционных техник рисования). Участники – родители, воспитатель.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Декабрь: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1. Развлечение – игровая семейная программа «Зимние посиделки» Участники – дети, родители, воспитатель.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Январь: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1. Тренинг «Игры с мячом для развития речи». Участники – родители, воспитатель.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Февраль: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1. Деловая игра «Папа в жизни ребёнка». Участники – родители, воспитатель.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Март: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1. Вечер отдыха «Хорошо рядом с мамой». Участники – родители, дети, воспитатель.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Апрель: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1. Игровая программа с использованием игровых и здоровьесберегающих технологий «Умники и умницы». Участники – дети, родители, воспитатель.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Май:</a:t>
            </a:r>
            <a:endParaRPr/>
          </a:p>
          <a:p>
            <a:r>
              <a:rPr lang="ru-RU" sz="10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1. Конкурсно – игровая программа «Дружная семья». Участники – дети, родители, воспитатель.</a:t>
            </a:r>
            <a:endParaRPr/>
          </a:p>
          <a:p>
            <a:endParaRPr/>
          </a:p>
          <a:p>
            <a:endParaRPr/>
          </a:p>
          <a:p>
            <a:endParaRPr/>
          </a:p>
        </p:txBody>
      </p:sp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Picture 2" descr=""/>
          <p:cNvPicPr/>
          <p:nvPr/>
        </p:nvPicPr>
        <p:blipFill>
          <a:blip r:embed="rId1"/>
          <a:stretch/>
        </p:blipFill>
        <p:spPr>
          <a:xfrm>
            <a:off x="522000" y="2795040"/>
            <a:ext cx="2571120" cy="3428280"/>
          </a:xfrm>
          <a:prstGeom prst="rect">
            <a:avLst/>
          </a:prstGeom>
          <a:ln w="127080">
            <a:solidFill>
              <a:srgbClr val="ffffff"/>
            </a:solidFill>
            <a:round/>
          </a:ln>
          <a:effectLst>
            <a:outerShdw algn="br" blurRad="76200" dir="10500000" dist="95250" kx="900000" rotWithShape="0" sx="97000" sy="23000">
              <a:srgbClr val="000000">
                <a:alpha val="20000"/>
              </a:srgbClr>
            </a:outerShdw>
          </a:effectLst>
          <a:scene3d>
            <a:camera prst="orthographicFront"/>
            <a:lightRig dir="t" rig="twoP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9" name="Picture 3" descr=""/>
          <p:cNvPicPr/>
          <p:nvPr/>
        </p:nvPicPr>
        <p:blipFill>
          <a:blip r:embed="rId2"/>
          <a:stretch/>
        </p:blipFill>
        <p:spPr>
          <a:xfrm>
            <a:off x="3482640" y="1989000"/>
            <a:ext cx="2355120" cy="3140280"/>
          </a:xfrm>
          <a:prstGeom prst="rect">
            <a:avLst/>
          </a:prstGeom>
          <a:ln w="190440">
            <a:solidFill>
              <a:srgbClr val="ffffff"/>
            </a:solidFill>
            <a:round/>
          </a:ln>
          <a:effectLst>
            <a:outerShdw algn="tl" blurRad="50000" rotWithShape="0">
              <a:srgbClr val="000000">
                <a:alpha val="41000"/>
              </a:srgbClr>
            </a:outerShdw>
          </a:effectLst>
          <a:scene3d>
            <a:camera prst="orthographicFront"/>
            <a:lightRig dir="t" rig="twoP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0" name="Picture 4" descr=""/>
          <p:cNvPicPr/>
          <p:nvPr/>
        </p:nvPicPr>
        <p:blipFill>
          <a:blip r:embed="rId3"/>
          <a:stretch/>
        </p:blipFill>
        <p:spPr>
          <a:xfrm>
            <a:off x="3250440" y="5688000"/>
            <a:ext cx="2365200" cy="3153960"/>
          </a:xfrm>
          <a:prstGeom prst="rect">
            <a:avLst/>
          </a:prstGeom>
          <a:ln w="190440">
            <a:solidFill>
              <a:srgbClr val="ffffff"/>
            </a:solidFill>
            <a:round/>
          </a:ln>
          <a:effectLst>
            <a:outerShdw algn="tl" blurRad="50000" rotWithShape="0">
              <a:srgbClr val="000000">
                <a:alpha val="41000"/>
              </a:srgbClr>
            </a:outerShdw>
          </a:effectLst>
          <a:scene3d>
            <a:camera prst="orthographicFront"/>
            <a:lightRig dir="t" rig="twoP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1" name="CustomShape 1"/>
          <p:cNvSpPr/>
          <p:nvPr/>
        </p:nvSpPr>
        <p:spPr>
          <a:xfrm>
            <a:off x="1800000" y="792000"/>
            <a:ext cx="2761920" cy="345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r>
              <a:rPr lang="ru-RU" sz="1800" spc="-1" strike="noStrike">
                <a:uFill>
                  <a:solidFill>
                    <a:srgbClr val="ffffff"/>
                  </a:solidFill>
                </a:uFill>
                <a:latin typeface="Arial"/>
              </a:rPr>
              <a:t>Театрализованные игры</a:t>
            </a:r>
            <a:endParaRPr/>
          </a:p>
        </p:txBody>
      </p:sp>
    </p:spTree>
  </p:cSld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Picture 2" descr=""/>
          <p:cNvPicPr/>
          <p:nvPr/>
        </p:nvPicPr>
        <p:blipFill>
          <a:blip r:embed="rId1"/>
          <a:stretch/>
        </p:blipFill>
        <p:spPr>
          <a:xfrm>
            <a:off x="360000" y="1746000"/>
            <a:ext cx="4391640" cy="3293640"/>
          </a:xfrm>
          <a:prstGeom prst="rect">
            <a:avLst/>
          </a:prstGeom>
          <a:ln w="190440">
            <a:solidFill>
              <a:srgbClr val="ffffff"/>
            </a:solidFill>
            <a:round/>
          </a:ln>
          <a:effectLst>
            <a:outerShdw algn="tl" blurRad="50000" rotWithShape="0">
              <a:srgbClr val="000000">
                <a:alpha val="41000"/>
              </a:srgbClr>
            </a:outerShdw>
          </a:effectLst>
          <a:scene3d>
            <a:camera prst="orthographicFront"/>
            <a:lightRig dir="t" rig="twoP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3" name="CustomShape 1"/>
          <p:cNvSpPr/>
          <p:nvPr/>
        </p:nvSpPr>
        <p:spPr>
          <a:xfrm>
            <a:off x="504000" y="360000"/>
            <a:ext cx="5217120" cy="790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 algn="ctr">
              <a:lnSpc>
                <a:spcPct val="100000"/>
              </a:lnSpc>
            </a:pPr>
            <a:r>
              <a:rPr i="1" lang="ru-RU" sz="2800" spc="-1" strike="noStrike">
                <a:solidFill>
                  <a:srgbClr val="4f6228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Артикуляционная и дыхательная гимнастика.</a:t>
            </a:r>
            <a:endParaRPr/>
          </a:p>
        </p:txBody>
      </p:sp>
      <p:pic>
        <p:nvPicPr>
          <p:cNvPr id="84" name="Picture 3" descr=""/>
          <p:cNvPicPr/>
          <p:nvPr/>
        </p:nvPicPr>
        <p:blipFill>
          <a:blip r:embed="rId2"/>
          <a:stretch/>
        </p:blipFill>
        <p:spPr>
          <a:xfrm>
            <a:off x="2900520" y="5067360"/>
            <a:ext cx="2787120" cy="3716280"/>
          </a:xfrm>
          <a:prstGeom prst="rect">
            <a:avLst/>
          </a:prstGeom>
          <a:ln w="190440">
            <a:solidFill>
              <a:srgbClr val="ffffff"/>
            </a:solidFill>
            <a:round/>
          </a:ln>
          <a:effectLst>
            <a:outerShdw algn="tl" blurRad="50000" rotWithShape="0">
              <a:srgbClr val="000000">
                <a:alpha val="41000"/>
              </a:srgbClr>
            </a:outerShdw>
          </a:effectLst>
          <a:scene3d>
            <a:camera prst="orthographicFront"/>
            <a:lightRig dir="t" rig="twoP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CustomShape 1"/>
          <p:cNvSpPr/>
          <p:nvPr/>
        </p:nvSpPr>
        <p:spPr>
          <a:xfrm>
            <a:off x="910440" y="1015920"/>
            <a:ext cx="4221000" cy="943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i="1" lang="ru-RU" sz="2800" spc="-1" strike="noStrike">
                <a:solidFill>
                  <a:srgbClr val="4f6228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Дыхательная гимнастика </a:t>
            </a:r>
            <a:endParaRPr/>
          </a:p>
          <a:p>
            <a:pPr>
              <a:lnSpc>
                <a:spcPct val="100000"/>
              </a:lnSpc>
            </a:pPr>
            <a:r>
              <a:rPr i="1" lang="ru-RU" sz="2800" spc="-1" strike="noStrike">
                <a:solidFill>
                  <a:srgbClr val="4f6228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«Воздушный футбол».</a:t>
            </a:r>
            <a:endParaRPr/>
          </a:p>
        </p:txBody>
      </p:sp>
      <p:pic>
        <p:nvPicPr>
          <p:cNvPr id="86" name="Picture 2" descr=""/>
          <p:cNvPicPr/>
          <p:nvPr/>
        </p:nvPicPr>
        <p:blipFill>
          <a:blip r:embed="rId1"/>
          <a:stretch/>
        </p:blipFill>
        <p:spPr>
          <a:xfrm>
            <a:off x="596520" y="2451240"/>
            <a:ext cx="2859120" cy="3812400"/>
          </a:xfrm>
          <a:prstGeom prst="rect">
            <a:avLst/>
          </a:prstGeom>
          <a:ln w="190440">
            <a:solidFill>
              <a:srgbClr val="ffffff"/>
            </a:solidFill>
            <a:round/>
          </a:ln>
          <a:effectLst>
            <a:outerShdw algn="tl" blurRad="50000" rotWithShape="0">
              <a:srgbClr val="000000">
                <a:alpha val="41000"/>
              </a:srgbClr>
            </a:outerShdw>
          </a:effectLst>
          <a:scene3d>
            <a:camera prst="orthographicFront"/>
            <a:lightRig dir="t" rig="twoP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7" name="Picture 3" descr=""/>
          <p:cNvPicPr/>
          <p:nvPr/>
        </p:nvPicPr>
        <p:blipFill>
          <a:blip r:embed="rId2"/>
          <a:stretch/>
        </p:blipFill>
        <p:spPr>
          <a:xfrm>
            <a:off x="3240000" y="4680000"/>
            <a:ext cx="3057120" cy="4076280"/>
          </a:xfrm>
          <a:prstGeom prst="rect">
            <a:avLst/>
          </a:prstGeom>
          <a:ln w="190440">
            <a:solidFill>
              <a:srgbClr val="ffffff"/>
            </a:solidFill>
            <a:round/>
          </a:ln>
          <a:effectLst>
            <a:outerShdw algn="tl" blurRad="50000" rotWithShape="0">
              <a:srgbClr val="000000">
                <a:alpha val="41000"/>
              </a:srgbClr>
            </a:outerShdw>
          </a:effectLst>
          <a:scene3d>
            <a:camera prst="orthographicFront"/>
            <a:lightRig dir="t" rig="twoP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timing>
    <p:tnLst>
      <p:par>
        <p:cTn id="11" dur="indefinite" restart="never" nodeType="tmRoot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CustomShape 1"/>
          <p:cNvSpPr/>
          <p:nvPr/>
        </p:nvSpPr>
        <p:spPr>
          <a:xfrm>
            <a:off x="1042920" y="954360"/>
            <a:ext cx="3060720" cy="485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i="1" lang="ru-RU" sz="2800" spc="-1" strike="noStrike">
                <a:solidFill>
                  <a:srgbClr val="4f6228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Пальчиковые игры.</a:t>
            </a:r>
            <a:endParaRPr/>
          </a:p>
        </p:txBody>
      </p:sp>
      <p:pic>
        <p:nvPicPr>
          <p:cNvPr id="89" name="Picture 2" descr=""/>
          <p:cNvPicPr/>
          <p:nvPr/>
        </p:nvPicPr>
        <p:blipFill>
          <a:blip r:embed="rId1"/>
          <a:stretch/>
        </p:blipFill>
        <p:spPr>
          <a:xfrm>
            <a:off x="648000" y="2379240"/>
            <a:ext cx="2427120" cy="3236400"/>
          </a:xfrm>
          <a:prstGeom prst="rect">
            <a:avLst/>
          </a:prstGeom>
          <a:ln w="190440">
            <a:solidFill>
              <a:srgbClr val="ffffff"/>
            </a:solidFill>
            <a:round/>
          </a:ln>
          <a:effectLst>
            <a:outerShdw algn="tl" blurRad="50000" rotWithShape="0">
              <a:srgbClr val="000000">
                <a:alpha val="41000"/>
              </a:srgbClr>
            </a:outerShdw>
          </a:effectLst>
          <a:scene3d>
            <a:camera prst="orthographicFront"/>
            <a:lightRig dir="t" rig="twoP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0" name="Picture 3" descr=""/>
          <p:cNvPicPr/>
          <p:nvPr/>
        </p:nvPicPr>
        <p:blipFill>
          <a:blip r:embed="rId2"/>
          <a:stretch/>
        </p:blipFill>
        <p:spPr>
          <a:xfrm>
            <a:off x="3384000" y="4950000"/>
            <a:ext cx="2658960" cy="3545640"/>
          </a:xfrm>
          <a:prstGeom prst="rect">
            <a:avLst/>
          </a:prstGeom>
          <a:ln w="190440">
            <a:solidFill>
              <a:srgbClr val="ffffff"/>
            </a:solidFill>
            <a:round/>
          </a:ln>
          <a:effectLst>
            <a:outerShdw algn="tl" blurRad="50000" rotWithShape="0">
              <a:srgbClr val="000000">
                <a:alpha val="41000"/>
              </a:srgbClr>
            </a:outerShdw>
          </a:effectLst>
          <a:scene3d>
            <a:camera prst="orthographicFront"/>
            <a:lightRig dir="t" rig="twoP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timing>
    <p:tnLst>
      <p:par>
        <p:cTn id="13" dur="indefinite" restart="never" nodeType="tmRoot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extShape 1"/>
          <p:cNvSpPr txBox="1"/>
          <p:nvPr/>
        </p:nvSpPr>
        <p:spPr>
          <a:xfrm>
            <a:off x="2304000" y="504000"/>
            <a:ext cx="2436120" cy="346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r>
              <a:rPr lang="ru-RU" sz="1800" spc="-1">
                <a:latin typeface="Arial"/>
              </a:rPr>
              <a:t>Семейные традиции.</a:t>
            </a:r>
            <a:endParaRPr/>
          </a:p>
        </p:txBody>
      </p:sp>
      <p:pic>
        <p:nvPicPr>
          <p:cNvPr id="92" name="" descr=""/>
          <p:cNvPicPr/>
          <p:nvPr/>
        </p:nvPicPr>
        <p:blipFill>
          <a:blip r:embed="rId1"/>
          <a:stretch/>
        </p:blipFill>
        <p:spPr>
          <a:xfrm>
            <a:off x="2664000" y="5328000"/>
            <a:ext cx="3600000" cy="3600000"/>
          </a:xfrm>
          <a:prstGeom prst="rect">
            <a:avLst/>
          </a:prstGeom>
          <a:ln>
            <a:noFill/>
          </a:ln>
        </p:spPr>
      </p:pic>
      <p:pic>
        <p:nvPicPr>
          <p:cNvPr id="93" name="" descr=""/>
          <p:cNvPicPr/>
          <p:nvPr/>
        </p:nvPicPr>
        <p:blipFill>
          <a:blip r:embed="rId2"/>
          <a:stretch/>
        </p:blipFill>
        <p:spPr>
          <a:xfrm>
            <a:off x="648000" y="1368000"/>
            <a:ext cx="3600000" cy="360000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5" dur="indefinite" restart="never" nodeType="tmRoot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Shape 1"/>
          <p:cNvSpPr txBox="1"/>
          <p:nvPr/>
        </p:nvSpPr>
        <p:spPr>
          <a:xfrm>
            <a:off x="1368000" y="1165680"/>
            <a:ext cx="3445200" cy="346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200000"/>
              </a:lnSpc>
            </a:pPr>
            <a:r>
              <a:rPr lang="ru-RU" sz="1800" spc="-1">
                <a:latin typeface="Arial"/>
              </a:rPr>
              <a:t>Онлайн акция «Папа почитай»</a:t>
            </a:r>
            <a:endParaRPr/>
          </a:p>
        </p:txBody>
      </p:sp>
      <p:pic>
        <p:nvPicPr>
          <p:cNvPr id="95" name="" descr=""/>
          <p:cNvPicPr/>
          <p:nvPr/>
        </p:nvPicPr>
        <p:blipFill>
          <a:blip r:embed="rId1"/>
          <a:stretch/>
        </p:blipFill>
        <p:spPr>
          <a:xfrm>
            <a:off x="576000" y="2160000"/>
            <a:ext cx="5400000" cy="540000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7" dur="indefinite" restart="never" nodeType="tmRoot">
          <p:childTnLst>
            <p:seq>
              <p:cTn id="1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TextShape 1"/>
          <p:cNvSpPr txBox="1"/>
          <p:nvPr/>
        </p:nvSpPr>
        <p:spPr>
          <a:xfrm>
            <a:off x="2232000" y="1021680"/>
            <a:ext cx="3426840" cy="346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r>
              <a:rPr lang="ru-RU" sz="1800" spc="-1">
                <a:latin typeface="Arial"/>
              </a:rPr>
              <a:t>Онлайн акция «Окна Победы»</a:t>
            </a:r>
            <a:endParaRPr/>
          </a:p>
        </p:txBody>
      </p:sp>
      <p:pic>
        <p:nvPicPr>
          <p:cNvPr id="97" name="" descr=""/>
          <p:cNvPicPr/>
          <p:nvPr/>
        </p:nvPicPr>
        <p:blipFill>
          <a:blip r:embed="rId1"/>
          <a:stretch/>
        </p:blipFill>
        <p:spPr>
          <a:xfrm>
            <a:off x="792000" y="2088000"/>
            <a:ext cx="5400000" cy="612000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9" dur="indefinite" restart="never" nodeType="tmRoot">
          <p:childTnLst>
            <p:seq>
              <p:cTn id="2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2304000" y="504000"/>
            <a:ext cx="2436120" cy="346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r>
              <a:rPr lang="ru-RU" sz="1800" spc="-1">
                <a:latin typeface="Arial"/>
              </a:rPr>
              <a:t>Семейные традиции.</a:t>
            </a:r>
            <a:endParaRPr/>
          </a:p>
        </p:txBody>
      </p:sp>
      <p:pic>
        <p:nvPicPr>
          <p:cNvPr id="99" name="" descr=""/>
          <p:cNvPicPr/>
          <p:nvPr/>
        </p:nvPicPr>
        <p:blipFill>
          <a:blip r:embed="rId1"/>
          <a:stretch/>
        </p:blipFill>
        <p:spPr>
          <a:xfrm>
            <a:off x="2520000" y="4762080"/>
            <a:ext cx="3600000" cy="3600000"/>
          </a:xfrm>
          <a:prstGeom prst="rect">
            <a:avLst/>
          </a:prstGeom>
          <a:ln>
            <a:noFill/>
          </a:ln>
        </p:spPr>
      </p:pic>
      <p:pic>
        <p:nvPicPr>
          <p:cNvPr id="100" name="" descr=""/>
          <p:cNvPicPr/>
          <p:nvPr/>
        </p:nvPicPr>
        <p:blipFill>
          <a:blip r:embed="rId2"/>
          <a:stretch/>
        </p:blipFill>
        <p:spPr>
          <a:xfrm>
            <a:off x="576000" y="1368000"/>
            <a:ext cx="3600000" cy="360000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21" dur="indefinite" restart="never" nodeType="tmRoot">
          <p:childTnLst>
            <p:seq>
              <p:cTn id="2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Application>LibreOffice/5.0.3.2$Windows_x86 LibreOffice_project/e5f16313668ac592c1bfb310f4390624e3dbfb75</Application>
  <Paragraphs>9</Paragraphs>
  <Company>WinYagd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2019-02-28T16:15:25Z</dcterms:created>
  <dc:creator>Mihail</dc:creator>
  <dc:language>ru-RU</dc:language>
  <dcterms:modified xsi:type="dcterms:W3CDTF">2024-03-17T19:20:22Z</dcterms:modified>
  <cp:revision>6</cp:revision>
  <dc:title>Презентация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Company">
    <vt:lpwstr>WinYagd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Экран (4:3)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8</vt:i4>
  </property>
</Properties>
</file>