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1" r:id="rId16"/>
    <p:sldId id="259" r:id="rId17"/>
    <p:sldId id="272" r:id="rId18"/>
    <p:sldId id="274" r:id="rId19"/>
    <p:sldId id="278" r:id="rId20"/>
    <p:sldId id="277" r:id="rId21"/>
    <p:sldId id="275" r:id="rId22"/>
    <p:sldId id="276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93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597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80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400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24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100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832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254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511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921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54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0837E-8DA4-4844-B5B0-603FF0FEEC18}" type="datetimeFigureOut">
              <a:rPr lang="ru-RU" smtClean="0"/>
              <a:pPr/>
              <a:t>23.04.2024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2C9B1-0DC9-4DF6-A53B-0B70E89EAF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918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6" y="260648"/>
            <a:ext cx="6827167" cy="3195787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</a:rPr>
              <a:t>Патриотизм: знак вопроса</a:t>
            </a:r>
            <a:endParaRPr lang="ru-RU" sz="60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4557" y="2564904"/>
            <a:ext cx="4005263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218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920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1. С чего начинается Родина?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16624"/>
          </a:xfrm>
        </p:spPr>
        <p:txBody>
          <a:bodyPr>
            <a:normAutofit fontScale="92500"/>
          </a:bodyPr>
          <a:lstStyle/>
          <a:p>
            <a:r>
              <a:rPr lang="ru-RU" b="1" i="1" dirty="0" smtClean="0"/>
              <a:t>Как вы понимаете слова «родина», «патриотизм»?  Считаете ли себя патриотом? Почему?</a:t>
            </a:r>
          </a:p>
          <a:p>
            <a:r>
              <a:rPr lang="ru-RU" b="1" i="1" dirty="0" smtClean="0"/>
              <a:t>Какие поступки надо совершить, чтобы их назвали патриотическими?</a:t>
            </a:r>
          </a:p>
          <a:p>
            <a:r>
              <a:rPr lang="ru-RU" b="1" i="1" dirty="0" smtClean="0"/>
              <a:t>Готовы ли вы посвятить свою жизнь процветанию Родины? </a:t>
            </a:r>
          </a:p>
          <a:p>
            <a:r>
              <a:rPr lang="ru-RU" b="1" i="1" dirty="0" smtClean="0"/>
              <a:t> Хотели бы вы уехать из России?</a:t>
            </a:r>
          </a:p>
          <a:p>
            <a:r>
              <a:rPr lang="ru-RU" b="1" i="1" dirty="0" smtClean="0"/>
              <a:t>Нужен ли патриотизм в современном мире, когда многие считают себя гражданами планеты, а не какой-то конкретной страны?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49311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0" y="692150"/>
            <a:ext cx="3995934" cy="5434013"/>
          </a:xfrm>
        </p:spPr>
        <p:txBody>
          <a:bodyPr>
            <a:normAutofit/>
          </a:bodyPr>
          <a:lstStyle/>
          <a:p>
            <a:r>
              <a:rPr lang="ru-RU" sz="4800" b="1" dirty="0" smtClean="0"/>
              <a:t>2. </a:t>
            </a:r>
            <a:r>
              <a:rPr lang="ru-RU" sz="4800" b="1" dirty="0" smtClean="0">
                <a:solidFill>
                  <a:srgbClr val="FF0000"/>
                </a:solidFill>
              </a:rPr>
              <a:t>Гордитесь ли вы своей страной? Или вам есть чего стыдиться?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36113">
            <a:off x="3794700" y="1863118"/>
            <a:ext cx="5022031" cy="2829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2562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3. Считаете ли вы себя истинно русским человеком?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1600200"/>
            <a:ext cx="4316288" cy="4525963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Как различаете понятия «русский» и «россиянин»?</a:t>
            </a:r>
          </a:p>
          <a:p>
            <a:r>
              <a:rPr lang="ru-RU" b="1" i="1" dirty="0" smtClean="0"/>
              <a:t>Как относитесь к чистоте русской речи? Что, по вашему мнению, означает это понятие?</a:t>
            </a:r>
          </a:p>
          <a:p>
            <a:r>
              <a:rPr lang="ru-RU" b="1" i="1" dirty="0" smtClean="0"/>
              <a:t>Гордитесь ли тем, что живете в России?   Что такое национализм?</a:t>
            </a:r>
          </a:p>
          <a:p>
            <a:endParaRPr lang="ru-RU" b="1" i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25653">
            <a:off x="4507398" y="2674019"/>
            <a:ext cx="4439440" cy="2219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757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Национализм (фр. </a:t>
            </a:r>
            <a:r>
              <a:rPr lang="ru-RU" b="1" dirty="0" err="1" smtClean="0">
                <a:solidFill>
                  <a:srgbClr val="FF0000"/>
                </a:solidFill>
              </a:rPr>
              <a:t>nationalisme</a:t>
            </a:r>
            <a:r>
              <a:rPr lang="ru-RU" b="1" dirty="0" smtClean="0">
                <a:solidFill>
                  <a:srgbClr val="FF0000"/>
                </a:solidFill>
              </a:rPr>
              <a:t>)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— идеология и политика, базовым принципом которых является тезис о высшей ценности нации и её первичности в </a:t>
            </a:r>
            <a:r>
              <a:rPr lang="ru-RU" b="1" i="1" dirty="0" err="1" smtClean="0"/>
              <a:t>государствообразующем</a:t>
            </a:r>
            <a:r>
              <a:rPr lang="ru-RU" b="1" i="1" dirty="0" smtClean="0"/>
              <a:t> процессе. Радикальный государственный национализм является ключевой составляющей фашизма. Многие этнические националисты разделяют идеи национального превосходства и национальной исключительности 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5848977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b="1" dirty="0" smtClean="0">
                <a:solidFill>
                  <a:srgbClr val="FF0000"/>
                </a:solidFill>
              </a:rPr>
              <a:t>Раси́зм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/>
              <a:t>— совокупность воззрений, в основе которых лежат положения о физической и умственной неравноценности человеческих рас и о решающем влиянии расовых различий на историю и культуру.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23602862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Шовинизм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dirty="0" smtClean="0"/>
              <a:t>-идеология и политика воинствующего национализма, проповедь национальной исключительности; противопоставление интересов одной нации интересам других наций, распространение национального чванства, разжигание национальной вражды и ненависти социально-политические движения.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826972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Фашизм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08720"/>
            <a:ext cx="8964488" cy="5760640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- идеологии и государственные режимы тоталитарного типа, основанные на идее национального или расового превосходства; официальная идеология гитлеровской Германии. </a:t>
            </a:r>
            <a:r>
              <a:rPr lang="ru-RU" b="1" i="1" dirty="0" smtClean="0">
                <a:solidFill>
                  <a:srgbClr val="002060"/>
                </a:solidFill>
              </a:rPr>
              <a:t>Нацистская Германия преподнесла миру чудовищный пример геноцида, взяв на вооружение расистские идеи о превосходстве особой расы арийцев, избранного народа, который должен управлять всем миром. Фашисты стремились полностью уничтожить людей ряда национальностей (евреев, цыган), а другие “неполноценные” народы (славян), подчинить, сделать рабами.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4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Сейчас появилось множество неонацистских партий и движений, которые используют идеи расизма и шовинизма для повышения своего авторитета и популярности.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23528" y="1988840"/>
            <a:ext cx="4680520" cy="4137323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Как вы относитесь к лозунгу скинхедов: “Россия – для русских!”? Почему именно молодые чаще всего становятся на их сторону? </a:t>
            </a:r>
            <a:endParaRPr lang="ru-RU" sz="3200" b="1" i="1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2463908"/>
            <a:ext cx="3515481" cy="2250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06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1148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Александр </a:t>
            </a:r>
            <a:r>
              <a:rPr lang="en-US" b="1" dirty="0" smtClean="0">
                <a:solidFill>
                  <a:srgbClr val="C00000"/>
                </a:solidFill>
              </a:rPr>
              <a:t>III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i="1" dirty="0" smtClean="0"/>
              <a:t>«Россия должна принадлежать русским, и всякий, кто живет на этой земле, обязан уважать и ценить этот народ»</a:t>
            </a:r>
          </a:p>
          <a:p>
            <a:r>
              <a:rPr lang="ru-RU" dirty="0" smtClean="0"/>
              <a:t>Мать – немка, Максимилиана Августа Гессен-Дармштадская.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286250" cy="628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50595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499992" y="404664"/>
            <a:ext cx="4644008" cy="5721499"/>
          </a:xfrm>
        </p:spPr>
        <p:txBody>
          <a:bodyPr>
            <a:noAutofit/>
          </a:bodyPr>
          <a:lstStyle/>
          <a:p>
            <a:r>
              <a:rPr lang="ru-RU" sz="3600" b="1" i="1" dirty="0" smtClean="0"/>
              <a:t>Пётр </a:t>
            </a:r>
            <a:r>
              <a:rPr lang="ru-RU" sz="3600" b="1" i="1" dirty="0" err="1" smtClean="0"/>
              <a:t>Ива́нович</a:t>
            </a:r>
            <a:r>
              <a:rPr lang="ru-RU" sz="3600" b="1" i="1" dirty="0" smtClean="0"/>
              <a:t> </a:t>
            </a:r>
            <a:r>
              <a:rPr lang="ru-RU" sz="3600" b="1" i="1" dirty="0" err="1" smtClean="0"/>
              <a:t>Багратио́н</a:t>
            </a:r>
            <a:r>
              <a:rPr lang="ru-RU" sz="3600" b="1" i="1" dirty="0" smtClean="0"/>
              <a:t> (1765—1812) — российский генерал от инфантерии, князь, герой Отечественной войны 1812 года, по национальности </a:t>
            </a:r>
            <a:r>
              <a:rPr lang="ru-RU" sz="3600" b="1" i="1" dirty="0" smtClean="0">
                <a:solidFill>
                  <a:srgbClr val="C00000"/>
                </a:solidFill>
              </a:rPr>
              <a:t>грузин.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432717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952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23528" y="3933056"/>
            <a:ext cx="5976664" cy="219310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Я имею честь быть русской,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 Я этим горжусь, </a:t>
            </a:r>
          </a:p>
          <a:p>
            <a:pPr algn="ctr"/>
            <a:r>
              <a:rPr lang="ru-RU" b="1" i="1" dirty="0" smtClean="0">
                <a:solidFill>
                  <a:srgbClr val="002060"/>
                </a:solidFill>
              </a:rPr>
              <a:t>Я буду защищать Мою Родину и языком, и пером, и мечом — пока у Меня хватит жизни...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8064" y="476673"/>
            <a:ext cx="3744416" cy="4536504"/>
          </a:xfrm>
        </p:spPr>
        <p:txBody>
          <a:bodyPr>
            <a:normAutofit lnSpcReduction="10000"/>
          </a:bodyPr>
          <a:lstStyle/>
          <a:p>
            <a:pPr algn="ctr"/>
            <a:r>
              <a:rPr lang="vi-VN" sz="3600" b="1" i="1" dirty="0" smtClean="0">
                <a:solidFill>
                  <a:srgbClr val="C00000"/>
                </a:solidFill>
              </a:rPr>
              <a:t>Екатери́на </a:t>
            </a:r>
            <a:r>
              <a:rPr lang="en-US" sz="3600" b="1" i="1" dirty="0" smtClean="0">
                <a:solidFill>
                  <a:srgbClr val="C00000"/>
                </a:solidFill>
              </a:rPr>
              <a:t>II </a:t>
            </a:r>
            <a:r>
              <a:rPr lang="vi-VN" sz="3600" b="1" i="1" dirty="0" smtClean="0">
                <a:solidFill>
                  <a:srgbClr val="C00000"/>
                </a:solidFill>
              </a:rPr>
              <a:t> </a:t>
            </a:r>
            <a:r>
              <a:rPr lang="vi-VN" sz="3600" b="1" i="1" dirty="0" smtClean="0"/>
              <a:t>урождённая Софи́я Авгу́ста Фредери́ка А́нгальт-Це́рбстская, нем</a:t>
            </a:r>
            <a:r>
              <a:rPr lang="ru-RU" sz="3600" b="1" i="1" dirty="0" smtClean="0"/>
              <a:t>ка</a:t>
            </a:r>
            <a:endParaRPr lang="ru-RU" sz="36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dirty="0" smtClean="0">
                <a:solidFill>
                  <a:srgbClr val="0B0080"/>
                </a:solidFill>
              </a:rPr>
              <a:t>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28575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970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Рокоссовский Константин Константинович</a:t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/>
              <a:t> </a:t>
            </a:r>
            <a:r>
              <a:rPr lang="ru-RU" sz="3200" b="1" i="1" dirty="0" smtClean="0"/>
              <a:t>Дважды Герой Советского Союза, Маршал Советского Союза</a:t>
            </a:r>
          </a:p>
          <a:p>
            <a:pPr marL="0" indent="0" algn="ctr">
              <a:buNone/>
            </a:pPr>
            <a:endParaRPr lang="ru-RU" sz="3200" b="1" i="1" dirty="0" smtClean="0"/>
          </a:p>
          <a:p>
            <a:pPr marL="0" indent="0" algn="ctr">
              <a:buNone/>
            </a:pPr>
            <a:r>
              <a:rPr lang="ru-RU" sz="3200" i="1" dirty="0" smtClean="0"/>
              <a:t>Поляк по отцовской линии</a:t>
            </a:r>
            <a:endParaRPr lang="ru-RU" sz="3200" i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960440" cy="495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807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74638"/>
            <a:ext cx="9036496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4. Связываете ли вы  патриотический долг с воинской службой?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5069160"/>
          </a:xfrm>
        </p:spPr>
        <p:txBody>
          <a:bodyPr>
            <a:normAutofit fontScale="62500" lnSpcReduction="2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Основные причины нежелания родителей отдавать своих детей в армию:</a:t>
            </a:r>
          </a:p>
          <a:p>
            <a:r>
              <a:rPr lang="ru-RU" sz="3200" b="1" dirty="0" smtClean="0"/>
              <a:t>“Армия – это напрасная трата времени”.</a:t>
            </a:r>
          </a:p>
          <a:p>
            <a:r>
              <a:rPr lang="ru-RU" sz="3200" b="1" dirty="0" smtClean="0"/>
              <a:t>“Страшно за жизнь детей” (“горячие точки”, травматизм в армии и т.д.).</a:t>
            </a:r>
          </a:p>
          <a:p>
            <a:r>
              <a:rPr lang="ru-RU" sz="3200" b="1" dirty="0" smtClean="0"/>
              <a:t>“Не уверен, что от этого будет какая-то польза для сына и страны”.</a:t>
            </a:r>
          </a:p>
          <a:p>
            <a:r>
              <a:rPr lang="ru-RU" sz="3200" b="1" dirty="0" smtClean="0"/>
              <a:t>“Все дело в нынешнем состоянии армии: когда пройдут реформы в ней, тогда и надо служить”.</a:t>
            </a:r>
          </a:p>
          <a:p>
            <a:r>
              <a:rPr lang="ru-RU" sz="3200" b="1" dirty="0" smtClean="0"/>
              <a:t>Дедовщина в армии.</a:t>
            </a:r>
          </a:p>
          <a:p>
            <a:r>
              <a:rPr lang="ru-RU" sz="3200" b="1" dirty="0" smtClean="0"/>
              <a:t>“Там один беспредел”.</a:t>
            </a:r>
          </a:p>
          <a:p>
            <a:r>
              <a:rPr lang="ru-RU" sz="3200" b="1" dirty="0" smtClean="0"/>
              <a:t>“Я готов еще раз отслужить, лишь бы он не служил”.</a:t>
            </a:r>
          </a:p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half" idx="2"/>
          </p:nvPr>
        </p:nvSpPr>
        <p:spPr>
          <a:xfrm>
            <a:off x="4644008" y="1700808"/>
            <a:ext cx="4042792" cy="4425355"/>
          </a:xfrm>
        </p:spPr>
        <p:txBody>
          <a:bodyPr>
            <a:normAutofit fontScale="62500" lnSpcReduction="20000"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Мнение родителей – сторонников прохождения службы их детьми:</a:t>
            </a:r>
          </a:p>
          <a:p>
            <a:r>
              <a:rPr lang="ru-RU" sz="3200" b="1" dirty="0" smtClean="0"/>
              <a:t>“Армия поможет сделать из него настоящего мужчину”.</a:t>
            </a:r>
          </a:p>
          <a:p>
            <a:r>
              <a:rPr lang="ru-RU" sz="3200" b="1" dirty="0" smtClean="0"/>
              <a:t>“Это долг каждого мужчины”.</a:t>
            </a:r>
          </a:p>
          <a:p>
            <a:r>
              <a:rPr lang="ru-RU" sz="3200" b="1" dirty="0" smtClean="0"/>
              <a:t>“Армия учит жизни”.</a:t>
            </a:r>
          </a:p>
          <a:p>
            <a:r>
              <a:rPr lang="ru-RU" sz="3200" b="1" dirty="0" smtClean="0"/>
              <a:t>“Ребята должны защищать Родину”.</a:t>
            </a:r>
          </a:p>
          <a:p>
            <a:r>
              <a:rPr lang="ru-RU" sz="3200" b="1" dirty="0" smtClean="0"/>
              <a:t>“Армия дисциплинирует”.</a:t>
            </a:r>
          </a:p>
          <a:p>
            <a:r>
              <a:rPr lang="ru-RU" sz="3200" b="1" dirty="0" smtClean="0"/>
              <a:t>“Армия делает человека сильным”.</a:t>
            </a:r>
          </a:p>
          <a:p>
            <a:r>
              <a:rPr lang="ru-RU" sz="3200" b="1" dirty="0" smtClean="0"/>
              <a:t>“Парню стыдно не служить!”.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68457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51520" y="548680"/>
            <a:ext cx="4244280" cy="5976664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Нужны  ли стране профессиональные военные?  Кто из вас хочет поступить в военные училища?</a:t>
            </a:r>
          </a:p>
          <a:p>
            <a:r>
              <a:rPr lang="ru-RU" b="1" dirty="0" smtClean="0"/>
              <a:t>Престижна ли профессия офицера?   Вы за или против службы в армии?</a:t>
            </a:r>
          </a:p>
          <a:p>
            <a:r>
              <a:rPr lang="ru-RU" b="1" dirty="0" smtClean="0"/>
              <a:t>Должна ли служба в армии быть обязательной? Допускаете ли вы возможность альтернативной службы?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9992" y="1556792"/>
            <a:ext cx="432048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521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31-16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20072" y="1988840"/>
            <a:ext cx="3480022" cy="3816424"/>
          </a:xfrm>
        </p:spPr>
      </p:pic>
      <p:sp>
        <p:nvSpPr>
          <p:cNvPr id="4" name="Вертикальный свиток 3"/>
          <p:cNvSpPr/>
          <p:nvPr/>
        </p:nvSpPr>
        <p:spPr>
          <a:xfrm>
            <a:off x="0" y="908720"/>
            <a:ext cx="5472608" cy="5760640"/>
          </a:xfrm>
          <a:prstGeom prst="verticalScroll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FF0000"/>
                </a:solidFill>
              </a:rPr>
              <a:t>Патриот</a:t>
            </a:r>
            <a:r>
              <a:rPr lang="ru-RU" sz="3200" b="1" dirty="0" smtClean="0">
                <a:solidFill>
                  <a:schemeClr val="tx1"/>
                </a:solidFill>
              </a:rPr>
              <a:t> — это человек, служащий Родине, а Родина — это прежде всего народ.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algn="r">
              <a:buNone/>
            </a:pPr>
            <a:endParaRPr lang="ru-RU" sz="2800" i="1" dirty="0" smtClean="0">
              <a:solidFill>
                <a:schemeClr val="tx1"/>
              </a:solidFill>
            </a:endParaRPr>
          </a:p>
          <a:p>
            <a:pPr algn="r">
              <a:buNone/>
            </a:pPr>
            <a:endParaRPr lang="ru-RU" sz="2800" i="1" dirty="0" smtClean="0">
              <a:solidFill>
                <a:schemeClr val="tx1"/>
              </a:solidFill>
            </a:endParaRPr>
          </a:p>
          <a:p>
            <a:pPr algn="r">
              <a:buNone/>
            </a:pPr>
            <a:r>
              <a:rPr lang="ru-RU" sz="2000" b="1" i="1" dirty="0" smtClean="0">
                <a:solidFill>
                  <a:schemeClr val="tx1"/>
                </a:solidFill>
              </a:rPr>
              <a:t>Николай Гаврилович Чернышевский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260648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5. Кто такой патриот современной России?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063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23528" y="188640"/>
            <a:ext cx="8640960" cy="6480720"/>
          </a:xfrm>
        </p:spPr>
        <p:txBody>
          <a:bodyPr>
            <a:normAutofit fontScale="92500" lnSpcReduction="20000"/>
          </a:bodyPr>
          <a:lstStyle/>
          <a:p>
            <a:r>
              <a:rPr lang="ru-RU" sz="4000" b="1" i="1" dirty="0" smtClean="0"/>
              <a:t>С чего и когда нужно </a:t>
            </a:r>
          </a:p>
          <a:p>
            <a:pPr marL="0" indent="0">
              <a:buNone/>
            </a:pPr>
            <a:r>
              <a:rPr lang="ru-RU" sz="4000" b="1" i="1" dirty="0" smtClean="0"/>
              <a:t>       начинать </a:t>
            </a:r>
          </a:p>
          <a:p>
            <a:pPr marL="0" indent="0">
              <a:buNone/>
            </a:pPr>
            <a:r>
              <a:rPr lang="ru-RU" sz="4000" b="1" i="1" dirty="0" smtClean="0"/>
              <a:t>     патриотическое </a:t>
            </a:r>
          </a:p>
          <a:p>
            <a:pPr marL="0" indent="0">
              <a:buNone/>
            </a:pPr>
            <a:r>
              <a:rPr lang="ru-RU" sz="4000" b="1" i="1" dirty="0" smtClean="0"/>
              <a:t>             воспитание?</a:t>
            </a:r>
          </a:p>
          <a:p>
            <a:r>
              <a:rPr lang="ru-RU" sz="4000" b="1" i="1" dirty="0" smtClean="0"/>
              <a:t> Нужно ли патриотическое воспитание в школе?</a:t>
            </a:r>
          </a:p>
          <a:p>
            <a:r>
              <a:rPr lang="ru-RU" sz="4000" b="1" i="1" dirty="0" smtClean="0"/>
              <a:t>Необходимо ли формирование личности самостоятельного человека?</a:t>
            </a:r>
          </a:p>
          <a:p>
            <a:r>
              <a:rPr lang="ru-RU" sz="4000" b="1" i="1" dirty="0" smtClean="0"/>
              <a:t> Нужно ли нести ответственность  за себя, своих друзей, как относитесь к взаимовыручке?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0413" y="260648"/>
            <a:ext cx="3457735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374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128" y="548680"/>
            <a:ext cx="341987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0" y="0"/>
            <a:ext cx="6228184" cy="6741368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Патриотизм - чувство «грубое, вредное, стыдное и дурное, а главное — безнравственное». Он с неизбежностью порождает войны, и глубоко чужд русскому народу. «Надо понимать, что до тех пор, пока мы будем восхвалять патриотизм и воспитывать его в молодых поколениях, у нас будут вооружения, губящие и физическую и духовную жизнь народов, будут и войны…Патриотизм — чувство безнравственное потому, что, вместо признания себя сыном Бога, как учит нас христианство, или хотя бы свободным человеком, руководящимся своим разумом, — всякий человек, под влиянием патриотизма, признает себя сыном своего отечества, рабом своего правительства и совершает поступки, противные своему разуму и своей совести».</a:t>
            </a:r>
            <a:endParaRPr lang="ru-RU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372200" y="4869160"/>
            <a:ext cx="2592288" cy="1257003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Л.Н.Толстой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10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8" y="0"/>
            <a:ext cx="913639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254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i="1" dirty="0" smtClean="0">
                <a:solidFill>
                  <a:srgbClr val="FF0000"/>
                </a:solidFill>
              </a:rPr>
              <a:t>Присущ ли патриотизм молодому поколению?</a:t>
            </a:r>
            <a:endParaRPr lang="ru-RU" sz="48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763387">
            <a:off x="5536414" y="3983814"/>
            <a:ext cx="2801888" cy="1877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899579">
            <a:off x="355497" y="3843002"/>
            <a:ext cx="2876549" cy="203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51553">
            <a:off x="176880" y="176646"/>
            <a:ext cx="2340868" cy="1463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78451">
            <a:off x="5868145" y="222532"/>
            <a:ext cx="2999353" cy="1483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150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275856" y="2723755"/>
            <a:ext cx="257058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Патриотизм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9552" y="476672"/>
            <a:ext cx="2088232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Уважение к прошлому своей страны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5846440" y="3648469"/>
            <a:ext cx="1461864" cy="932659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1907704" y="3638155"/>
            <a:ext cx="1512169" cy="726949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4618246" y="3648469"/>
            <a:ext cx="1807" cy="1456622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 flipH="1" flipV="1">
            <a:off x="1619672" y="2060848"/>
            <a:ext cx="1662138" cy="662907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 flipV="1">
            <a:off x="5846440" y="2060848"/>
            <a:ext cx="1389856" cy="614081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8" name="Picture 16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718348">
            <a:off x="3937139" y="1742731"/>
            <a:ext cx="1384727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3635896" y="332656"/>
            <a:ext cx="1944216" cy="1042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граждан в голосовании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372200" y="404664"/>
            <a:ext cx="2088232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Служба в армии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419872" y="5085184"/>
            <a:ext cx="2088232" cy="12241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Толерантность в национальном вопросе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11560" y="4437112"/>
            <a:ext cx="1944216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Поддержка отечественного производителя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300192" y="4725144"/>
            <a:ext cx="2232248" cy="13681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Вера в возрождение России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84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«Не браните моё поколение»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251520" y="836712"/>
            <a:ext cx="5472608" cy="59046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3400" b="1" dirty="0" smtClean="0"/>
              <a:t>Не </a:t>
            </a:r>
            <a:r>
              <a:rPr lang="ru-RU" sz="3400" b="1" dirty="0"/>
              <a:t>браните мое поколение –</a:t>
            </a:r>
          </a:p>
          <a:p>
            <a:pPr marL="0" indent="0">
              <a:buNone/>
            </a:pPr>
            <a:r>
              <a:rPr lang="ru-RU" sz="3400" b="1" dirty="0"/>
              <a:t>Это ваших рядов пополнение,</a:t>
            </a:r>
          </a:p>
          <a:p>
            <a:pPr marL="0" indent="0">
              <a:buNone/>
            </a:pPr>
            <a:r>
              <a:rPr lang="ru-RU" sz="3400" b="1" dirty="0"/>
              <a:t>И за моду его не судите,</a:t>
            </a:r>
          </a:p>
          <a:p>
            <a:pPr marL="0" indent="0">
              <a:buNone/>
            </a:pPr>
            <a:r>
              <a:rPr lang="ru-RU" sz="3400" b="1" dirty="0"/>
              <a:t>С чистым сердцем к нему подойдите.</a:t>
            </a:r>
          </a:p>
          <a:p>
            <a:pPr marL="0" indent="0">
              <a:buNone/>
            </a:pPr>
            <a:r>
              <a:rPr lang="ru-RU" sz="3400" b="1" dirty="0"/>
              <a:t>Дело вовсе не в том, как мы пляшем,</a:t>
            </a:r>
          </a:p>
          <a:p>
            <a:pPr marL="0" indent="0">
              <a:buNone/>
            </a:pPr>
            <a:r>
              <a:rPr lang="ru-RU" sz="3400" b="1" dirty="0"/>
              <a:t>Дело в том, как мы сеем и пашем,</a:t>
            </a:r>
          </a:p>
          <a:p>
            <a:pPr marL="0" indent="0">
              <a:buNone/>
            </a:pPr>
            <a:r>
              <a:rPr lang="ru-RU" sz="3400" b="1" dirty="0"/>
              <a:t>Как в болотах бредём по колено,</a:t>
            </a:r>
          </a:p>
          <a:p>
            <a:pPr marL="0" indent="0">
              <a:buNone/>
            </a:pPr>
            <a:r>
              <a:rPr lang="ru-RU" sz="3400" b="1" dirty="0"/>
              <a:t>Это тоже моё поколение.</a:t>
            </a:r>
          </a:p>
          <a:p>
            <a:pPr marL="0" indent="0">
              <a:buNone/>
            </a:pPr>
            <a:r>
              <a:rPr lang="ru-RU" sz="3400" b="1" dirty="0"/>
              <a:t>Вы правы, мы войны не </a:t>
            </a:r>
            <a:r>
              <a:rPr lang="ru-RU" sz="3400" b="1" dirty="0" err="1"/>
              <a:t>видали</a:t>
            </a:r>
            <a:r>
              <a:rPr lang="ru-RU" sz="3400" b="1" dirty="0"/>
              <a:t>,</a:t>
            </a:r>
          </a:p>
          <a:p>
            <a:pPr marL="0" indent="0">
              <a:buNone/>
            </a:pPr>
            <a:r>
              <a:rPr lang="ru-RU" sz="3400" b="1" dirty="0"/>
              <a:t>А у вас ордена и медали,</a:t>
            </a:r>
          </a:p>
          <a:p>
            <a:pPr marL="0" indent="0">
              <a:buNone/>
            </a:pPr>
            <a:r>
              <a:rPr lang="ru-RU" sz="3400" b="1" dirty="0"/>
              <a:t>Но на подвиг в любое мгновенье</a:t>
            </a:r>
          </a:p>
          <a:p>
            <a:pPr marL="0" indent="0">
              <a:buNone/>
            </a:pPr>
            <a:r>
              <a:rPr lang="ru-RU" sz="3400" b="1" dirty="0"/>
              <a:t>Встает грудью моё поколение.</a:t>
            </a:r>
          </a:p>
          <a:p>
            <a:pPr marL="0" indent="0">
              <a:buNone/>
            </a:pPr>
            <a:r>
              <a:rPr lang="ru-RU" sz="3400" b="1" dirty="0"/>
              <a:t>Впереди </a:t>
            </a:r>
            <a:r>
              <a:rPr lang="ru-RU" sz="3400" b="1"/>
              <a:t>и </a:t>
            </a:r>
            <a:r>
              <a:rPr lang="ru-RU" sz="3400" b="1" smtClean="0"/>
              <a:t>награды </a:t>
            </a:r>
            <a:r>
              <a:rPr lang="ru-RU" sz="3400" b="1" dirty="0"/>
              <a:t>и звания.</a:t>
            </a:r>
          </a:p>
          <a:p>
            <a:pPr marL="0" indent="0">
              <a:buNone/>
            </a:pPr>
            <a:r>
              <a:rPr lang="ru-RU" sz="3400" b="1" dirty="0"/>
              <a:t>Мы, товарищи старшие, с вами,</a:t>
            </a:r>
          </a:p>
          <a:p>
            <a:pPr marL="0" indent="0">
              <a:buNone/>
            </a:pPr>
            <a:r>
              <a:rPr lang="ru-RU" sz="3400" b="1" dirty="0"/>
              <a:t>Если надо, застынем в граните –</a:t>
            </a:r>
          </a:p>
          <a:p>
            <a:pPr marL="0" indent="0">
              <a:buNone/>
            </a:pPr>
            <a:r>
              <a:rPr lang="ru-RU" sz="3400" b="1" dirty="0"/>
              <a:t>Поколенье моё не браните.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572000" y="6337511"/>
            <a:ext cx="2242592" cy="40385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i="1" dirty="0"/>
              <a:t>(Ковалёва Е.)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63131">
            <a:off x="4969500" y="3866687"/>
            <a:ext cx="3809999" cy="253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55757">
            <a:off x="5520331" y="1018804"/>
            <a:ext cx="3361556" cy="252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601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1017</Words>
  <Application>Microsoft Office PowerPoint</Application>
  <PresentationFormat>Экран (4:3)</PresentationFormat>
  <Paragraphs>95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Патриотизм: знак вопроса</vt:lpstr>
      <vt:lpstr>1. С чего начинается Родина?</vt:lpstr>
      <vt:lpstr>Презентация PowerPoint</vt:lpstr>
      <vt:lpstr>3. Считаете ли вы себя истинно русским человеком?</vt:lpstr>
      <vt:lpstr>Национализм (фр. nationalisme)</vt:lpstr>
      <vt:lpstr>Раси́зм </vt:lpstr>
      <vt:lpstr>Шовинизм</vt:lpstr>
      <vt:lpstr>Фашизм</vt:lpstr>
      <vt:lpstr>Сейчас появилось множество неонацистских партий и движений, которые используют идеи расизма и шовинизма для повышения своего авторитета и популярности. </vt:lpstr>
      <vt:lpstr>Александр III</vt:lpstr>
      <vt:lpstr>Презентация PowerPoint</vt:lpstr>
      <vt:lpstr>Презентация PowerPoint</vt:lpstr>
      <vt:lpstr>Рокоссовский Константин Константинович </vt:lpstr>
      <vt:lpstr>4. Связываете ли вы  патриотический долг с воинской службой?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«Не браните моё поколение»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Патриотизм: знак вопроса</dc:title>
  <dc:creator>COMP1</dc:creator>
  <cp:lastModifiedBy>user</cp:lastModifiedBy>
  <cp:revision>22</cp:revision>
  <dcterms:created xsi:type="dcterms:W3CDTF">2017-01-29T16:13:27Z</dcterms:created>
  <dcterms:modified xsi:type="dcterms:W3CDTF">2024-04-23T09:32:14Z</dcterms:modified>
</cp:coreProperties>
</file>