
<file path=[Content_Types].xml><?xml version="1.0" encoding="utf-8"?>
<Types xmlns="http://schemas.openxmlformats.org/package/2006/content-types">
  <Default Extension="mp3" ContentType="audio/unknown"/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8" r:id="rId23"/>
    <p:sldId id="277" r:id="rId24"/>
    <p:sldId id="279" r:id="rId25"/>
    <p:sldId id="280" r:id="rId26"/>
    <p:sldId id="281" r:id="rId27"/>
    <p:sldId id="282" r:id="rId2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52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777240" y="0"/>
            <a:ext cx="7543800" cy="304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0" y="3200400"/>
            <a:ext cx="7543800" cy="1524000"/>
          </a:xfrm>
        </p:spPr>
        <p:txBody>
          <a:bodyPr>
            <a:noAutofit/>
          </a:bodyPr>
          <a:lstStyle>
            <a:lvl1pPr>
              <a:defRPr sz="8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2000" y="4724400"/>
            <a:ext cx="6858000" cy="990600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28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CD2E98-CBF3-4E7C-B26A-FDFE6B985627}" type="datetimeFigureOut">
              <a:rPr lang="ru-RU" smtClean="0"/>
              <a:t>09.09.2018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F8297-91A2-42B5-9289-784EBAFE47DB}" type="slidenum">
              <a:rPr lang="ru-RU" smtClean="0"/>
              <a:t>‹#›</a:t>
            </a:fld>
            <a:endParaRPr lang="ru-RU"/>
          </a:p>
        </p:txBody>
      </p:sp>
      <p:sp>
        <p:nvSpPr>
          <p:cNvPr id="7" name="Rectangle 6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CD2E98-CBF3-4E7C-B26A-FDFE6B985627}" type="datetimeFigureOut">
              <a:rPr lang="ru-RU" smtClean="0"/>
              <a:t>09.09.2018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F8297-91A2-42B5-9289-784EBAFE47D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77240" y="0"/>
            <a:ext cx="7543800" cy="304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3276600"/>
            <a:ext cx="7543800" cy="1676400"/>
          </a:xfrm>
        </p:spPr>
        <p:txBody>
          <a:bodyPr anchor="b" anchorCtr="0"/>
          <a:lstStyle>
            <a:lvl1pPr algn="l">
              <a:defRPr sz="54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0" y="4953000"/>
            <a:ext cx="6858000" cy="914400"/>
          </a:xfrm>
        </p:spPr>
        <p:txBody>
          <a:bodyPr anchor="t" anchorCtr="0">
            <a:normAutofit/>
          </a:bodyPr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CD2E98-CBF3-4E7C-B26A-FDFE6B985627}" type="datetimeFigureOut">
              <a:rPr lang="ru-RU" smtClean="0"/>
              <a:t>09.09.2018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F8297-91A2-42B5-9289-784EBAFE47DB}" type="slidenum">
              <a:rPr lang="ru-RU" smtClean="0"/>
              <a:t>‹#›</a:t>
            </a:fld>
            <a:endParaRPr lang="ru-RU"/>
          </a:p>
        </p:txBody>
      </p:sp>
      <p:sp>
        <p:nvSpPr>
          <p:cNvPr id="8" name="Rectangle 7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62000" y="609601"/>
            <a:ext cx="3657600" cy="376732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609601"/>
            <a:ext cx="3657600" cy="376732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CD2E98-CBF3-4E7C-B26A-FDFE6B985627}" type="datetimeFigureOut">
              <a:rPr lang="ru-RU" smtClean="0"/>
              <a:t>09.09.2018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F8297-91A2-42B5-9289-784EBAFE47D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58952" y="609600"/>
            <a:ext cx="3657600" cy="6397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58952" y="1329264"/>
            <a:ext cx="3657600" cy="3048000"/>
          </a:xfrm>
        </p:spPr>
        <p:txBody>
          <a:bodyPr anchor="t" anchorCtr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152" y="609600"/>
            <a:ext cx="3657600" cy="6397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1329264"/>
            <a:ext cx="3657600" cy="3048000"/>
          </a:xfrm>
        </p:spPr>
        <p:txBody>
          <a:bodyPr anchor="t" anchorCtr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CD2E98-CBF3-4E7C-B26A-FDFE6B985627}" type="datetimeFigureOut">
              <a:rPr lang="ru-RU" smtClean="0"/>
              <a:t>09.09.2018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F8297-91A2-42B5-9289-784EBAFE47DB}" type="slidenum">
              <a:rPr lang="ru-RU" smtClean="0"/>
              <a:t>‹#›</a:t>
            </a:fld>
            <a:endParaRPr lang="ru-RU"/>
          </a:p>
        </p:txBody>
      </p:sp>
      <p:cxnSp>
        <p:nvCxnSpPr>
          <p:cNvPr id="11" name="Straight Connector 10"/>
          <p:cNvCxnSpPr/>
          <p:nvPr/>
        </p:nvCxnSpPr>
        <p:spPr>
          <a:xfrm>
            <a:off x="758952" y="1249362"/>
            <a:ext cx="36576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4645152" y="1249362"/>
            <a:ext cx="36576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CD2E98-CBF3-4E7C-B26A-FDFE6B985627}" type="datetimeFigureOut">
              <a:rPr lang="ru-RU" smtClean="0"/>
              <a:t>09.09.2018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F8297-91A2-42B5-9289-784EBAFE47D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CD2E98-CBF3-4E7C-B26A-FDFE6B985627}" type="datetimeFigureOut">
              <a:rPr lang="ru-RU" smtClean="0"/>
              <a:t>09.09.2018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F8297-91A2-42B5-9289-784EBAFE47D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4572000"/>
            <a:ext cx="6784848" cy="1600200"/>
          </a:xfrm>
        </p:spPr>
        <p:txBody>
          <a:bodyPr anchor="b">
            <a:normAutofit/>
          </a:bodyPr>
          <a:lstStyle>
            <a:lvl1pPr algn="l">
              <a:defRPr sz="54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10866" y="457200"/>
            <a:ext cx="4594934" cy="4114799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2001" y="457200"/>
            <a:ext cx="2673657" cy="4114800"/>
          </a:xfrm>
        </p:spPr>
        <p:txBody>
          <a:bodyPr>
            <a:normAutofit/>
          </a:bodyPr>
          <a:lstStyle>
            <a:lvl1pPr marL="0" indent="0">
              <a:buNone/>
              <a:defRPr sz="21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CD2E98-CBF3-4E7C-B26A-FDFE6B985627}" type="datetimeFigureOut">
              <a:rPr lang="ru-RU" smtClean="0"/>
              <a:t>09.09.2018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F8297-91A2-42B5-9289-784EBAFE47DB}" type="slidenum">
              <a:rPr lang="ru-RU" smtClean="0"/>
              <a:t>‹#›</a:t>
            </a:fld>
            <a:endParaRPr lang="ru-RU"/>
          </a:p>
        </p:txBody>
      </p:sp>
      <p:cxnSp>
        <p:nvCxnSpPr>
          <p:cNvPr id="10" name="Straight Connector 9"/>
          <p:cNvCxnSpPr/>
          <p:nvPr/>
        </p:nvCxnSpPr>
        <p:spPr>
          <a:xfrm rot="5400000">
            <a:off x="1677194" y="2514600"/>
            <a:ext cx="3810000" cy="1588"/>
          </a:xfrm>
          <a:prstGeom prst="line">
            <a:avLst/>
          </a:prstGeom>
          <a:ln>
            <a:solidFill>
              <a:schemeClr val="tx2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8952" y="4572000"/>
            <a:ext cx="6784848" cy="1600200"/>
          </a:xfrm>
        </p:spPr>
        <p:txBody>
          <a:bodyPr anchor="b">
            <a:normAutofit/>
          </a:bodyPr>
          <a:lstStyle>
            <a:lvl1pPr algn="l">
              <a:defRPr sz="5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777240" y="457200"/>
            <a:ext cx="7543800" cy="2895600"/>
          </a:xfrm>
          <a:ln w="6350">
            <a:solidFill>
              <a:schemeClr val="tx2"/>
            </a:solidFill>
          </a:ln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0392" y="3505200"/>
            <a:ext cx="7391400" cy="804862"/>
          </a:xfrm>
        </p:spPr>
        <p:txBody>
          <a:bodyPr anchor="t" anchorCtr="0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CD2E98-CBF3-4E7C-B26A-FDFE6B985627}" type="datetimeFigureOut">
              <a:rPr lang="ru-RU" smtClean="0"/>
              <a:t>09.09.2018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F8297-91A2-42B5-9289-784EBAFE47D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685800"/>
            <a:ext cx="7239000" cy="3886200"/>
          </a:xfrm>
        </p:spPr>
        <p:txBody>
          <a:bodyPr vert="eaVert" anchor="t" anchorCtr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CD2E98-CBF3-4E7C-B26A-FDFE6B985627}" type="datetimeFigureOut">
              <a:rPr lang="ru-RU" smtClean="0"/>
              <a:t>09.09.2018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F8297-91A2-42B5-9289-784EBAFE47D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2000" y="685801"/>
            <a:ext cx="1828800" cy="5410199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90800" y="685801"/>
            <a:ext cx="5715000" cy="4876800"/>
          </a:xfrm>
        </p:spPr>
        <p:txBody>
          <a:bodyPr vert="eaVert" anchor="t" anchorCtr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CD2E98-CBF3-4E7C-B26A-FDFE6B985627}" type="datetimeFigureOut">
              <a:rPr lang="ru-RU" smtClean="0"/>
              <a:t>09.09.2018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F8297-91A2-42B5-9289-784EBAFE47D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62000" y="4572000"/>
            <a:ext cx="6781800" cy="16002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0" y="685800"/>
            <a:ext cx="7543800" cy="388620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48400" y="620877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tx2">
                    <a:lumMod val="90000"/>
                    <a:lumOff val="10000"/>
                  </a:schemeClr>
                </a:solidFill>
                <a:latin typeface="+mn-lt"/>
              </a:defRPr>
            </a:lvl1pPr>
          </a:lstStyle>
          <a:p>
            <a:fld id="{78CD2E98-CBF3-4E7C-B26A-FDFE6B985627}" type="datetimeFigureOut">
              <a:rPr lang="ru-RU" smtClean="0"/>
              <a:t>09.09.2018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761999" y="6208776"/>
            <a:ext cx="487386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1">
                <a:solidFill>
                  <a:schemeClr val="tx2">
                    <a:lumMod val="90000"/>
                    <a:lumOff val="1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5687568"/>
            <a:ext cx="762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4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</a:lstStyle>
          <a:p>
            <a:fld id="{D48F8297-91A2-42B5-9289-784EBAFE47DB}" type="slidenum">
              <a:rPr lang="ru-RU" smtClean="0"/>
              <a:t>‹#›</a:t>
            </a:fld>
            <a:endParaRPr lang="ru-RU"/>
          </a:p>
        </p:txBody>
      </p:sp>
      <p:sp>
        <p:nvSpPr>
          <p:cNvPr id="8" name="Rectangle 7"/>
          <p:cNvSpPr/>
          <p:nvPr/>
        </p:nvSpPr>
        <p:spPr>
          <a:xfrm>
            <a:off x="777240" y="0"/>
            <a:ext cx="7543800" cy="381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54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94360" indent="-27432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6868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64592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1901952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219456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8pPr>
      <a:lvl9pPr marL="246888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Русские народные песни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/>
              <a:t>Виды и особенности</a:t>
            </a:r>
            <a:endParaRPr lang="ru-RU" dirty="0"/>
          </a:p>
        </p:txBody>
      </p:sp>
      <p:pic>
        <p:nvPicPr>
          <p:cNvPr id="4" name="-_Vdol_po_ulice_metelica_metet..._(iPleer.fm)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6660232" y="213285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72429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1" dur="13830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2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Введение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На этом уроке мы с вами повторим основные сведения о фольклоре, полученные в предыдущих классах. Познакомимся с новым жанром устного народного творчества – лирической песней.</a:t>
            </a:r>
          </a:p>
        </p:txBody>
      </p:sp>
    </p:spTree>
    <p:extLst>
      <p:ext uri="{BB962C8B-B14F-4D97-AF65-F5344CB8AC3E}">
        <p14:creationId xmlns:p14="http://schemas.microsoft.com/office/powerpoint/2010/main" val="3903512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683568" y="692696"/>
            <a:ext cx="7920880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dirty="0" smtClean="0"/>
              <a:t>Фольклор (</a:t>
            </a:r>
            <a:r>
              <a:rPr lang="ru-RU" sz="3600" dirty="0" err="1" smtClean="0"/>
              <a:t>folk-lore</a:t>
            </a:r>
            <a:r>
              <a:rPr lang="ru-RU" sz="3600" dirty="0" smtClean="0"/>
              <a:t>) – международный термин английского происхождения, впервые введенный в науку в 1846 году ученым Вильямом </a:t>
            </a:r>
            <a:r>
              <a:rPr lang="ru-RU" sz="3600" dirty="0" err="1" smtClean="0"/>
              <a:t>Томсом</a:t>
            </a:r>
            <a:r>
              <a:rPr lang="ru-RU" sz="3600" dirty="0" smtClean="0"/>
              <a:t>. В буквальном переводе он означает «народная мудрость», «народное знание» и обозначает различные проявления народной духовной культуры.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29869407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35626" y="1340768"/>
            <a:ext cx="7704856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smtClean="0"/>
              <a:t>В русской науке закрепились и другие термины: народное поэтическое творчество, народная поэзия, народная словесность. Термин «устное творчество народа» отражает устный характер фольклора в отличие от письменной литературы.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3913930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55576" y="1556792"/>
            <a:ext cx="7776864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/>
              <a:t>Фольклор – сложное, синтетическое искусство. Нередко в его произведениях соединяются разные виды искусств – словесное, музыкальное, театральное. Фольклор является предметом изучения не только литературоведов. Им интересуются историки, социологи, этнографы. В фольклоре отражаются быт и традиции народа. Вспомним основные жанры, изученные вами в пятом, шестом и седьмом классах.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2340807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55576" y="476672"/>
            <a:ext cx="4572000" cy="563231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4000" dirty="0" smtClean="0"/>
              <a:t>Жанры фольклора</a:t>
            </a:r>
          </a:p>
          <a:p>
            <a:endParaRPr lang="ru-RU" sz="4000" dirty="0" smtClean="0"/>
          </a:p>
          <a:p>
            <a:r>
              <a:rPr lang="ru-RU" sz="4000" dirty="0" smtClean="0"/>
              <a:t>народные сказки</a:t>
            </a:r>
          </a:p>
          <a:p>
            <a:r>
              <a:rPr lang="ru-RU" sz="4000" dirty="0" smtClean="0"/>
              <a:t>предание</a:t>
            </a:r>
          </a:p>
          <a:p>
            <a:r>
              <a:rPr lang="ru-RU" sz="4000" dirty="0" smtClean="0"/>
              <a:t>обрядовые песни</a:t>
            </a:r>
          </a:p>
          <a:p>
            <a:r>
              <a:rPr lang="ru-RU" sz="4000" dirty="0" smtClean="0"/>
              <a:t>пословицы</a:t>
            </a:r>
          </a:p>
          <a:p>
            <a:r>
              <a:rPr lang="ru-RU" sz="4000" dirty="0" smtClean="0"/>
              <a:t>поговорки</a:t>
            </a:r>
          </a:p>
          <a:p>
            <a:r>
              <a:rPr lang="ru-RU" sz="4000" dirty="0" smtClean="0"/>
              <a:t>загадки</a:t>
            </a:r>
          </a:p>
          <a:p>
            <a:r>
              <a:rPr lang="ru-RU" sz="4000" dirty="0" smtClean="0"/>
              <a:t>былины</a:t>
            </a: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34704897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03648" y="1124744"/>
            <a:ext cx="6606480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smtClean="0"/>
              <a:t>Свойства фольклора</a:t>
            </a:r>
          </a:p>
          <a:p>
            <a:endParaRPr lang="ru-RU" sz="3200" dirty="0" smtClean="0"/>
          </a:p>
          <a:p>
            <a:r>
              <a:rPr lang="ru-RU" sz="3200" dirty="0" smtClean="0"/>
              <a:t>Анонимность (отсутствие автора).</a:t>
            </a:r>
          </a:p>
          <a:p>
            <a:r>
              <a:rPr lang="ru-RU" sz="3200" dirty="0" smtClean="0"/>
              <a:t>Вариативность (существует несколько вариантов одного сюжета).</a:t>
            </a:r>
          </a:p>
          <a:p>
            <a:r>
              <a:rPr lang="ru-RU" sz="3200" dirty="0" smtClean="0"/>
              <a:t>Неотъемлемая связь с жизнью народа.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24956996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11560" y="692696"/>
            <a:ext cx="756084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/>
              <a:t>Лирическая песня</a:t>
            </a:r>
          </a:p>
          <a:p>
            <a:r>
              <a:rPr lang="ru-RU" sz="2800" dirty="0" smtClean="0"/>
              <a:t>Сегодня на уроке мы с вами познакомимся с жанром «лирическая песня». Прочитаем некоторые из них и отметим основные художественные приемы, присущие этому жанру.</a:t>
            </a:r>
          </a:p>
          <a:p>
            <a:endParaRPr lang="ru-RU" sz="2800" dirty="0" smtClean="0"/>
          </a:p>
          <a:p>
            <a:r>
              <a:rPr lang="ru-RU" sz="2800" dirty="0" smtClean="0"/>
              <a:t>«Нигде нет такой литературы, как у нас, у русских. А народные песни?... Такие песни могли родиться только в народе великой души...» Эти слова принадлежат Максиму Горькому.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4325661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458874" y="548680"/>
            <a:ext cx="828092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/>
              <a:t>Великой мудрости, правды и красоты полны русские песни. Сочиненные неизвестными певцами-сказителями, они хранятся в памяти народа и передаются из уст в уста. Из песен мы узнаем о покорении человеком природы, о героической борьбе с иноземными захватчиками, о богатырях и народных героях. В песнях ярко раскрываются черты русского национального характера: патриотизм, мужество, любовь к природе, трудолюбие.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2712964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38047" y="404664"/>
            <a:ext cx="7992888" cy="6740307"/>
          </a:xfrm>
          <a:prstGeom prst="rect">
            <a:avLst/>
          </a:prstGeom>
        </p:spPr>
        <p:txBody>
          <a:bodyPr wrap="square" numCol="2">
            <a:spAutoFit/>
          </a:bodyPr>
          <a:lstStyle/>
          <a:p>
            <a:r>
              <a:rPr lang="ru-RU" sz="3600" dirty="0" smtClean="0"/>
              <a:t>Жанры народной песни</a:t>
            </a:r>
          </a:p>
          <a:p>
            <a:endParaRPr lang="ru-RU" sz="3600" dirty="0" smtClean="0"/>
          </a:p>
          <a:p>
            <a:r>
              <a:rPr lang="ru-RU" sz="3600" dirty="0" smtClean="0"/>
              <a:t>исторические</a:t>
            </a:r>
          </a:p>
          <a:p>
            <a:r>
              <a:rPr lang="ru-RU" sz="3600" dirty="0" smtClean="0"/>
              <a:t>семейно-бытовые</a:t>
            </a:r>
          </a:p>
          <a:p>
            <a:r>
              <a:rPr lang="ru-RU" sz="3600" dirty="0" smtClean="0"/>
              <a:t>любовные</a:t>
            </a:r>
          </a:p>
          <a:p>
            <a:r>
              <a:rPr lang="ru-RU" sz="3600" dirty="0"/>
              <a:t>о</a:t>
            </a:r>
            <a:r>
              <a:rPr lang="ru-RU" sz="3600" dirty="0" smtClean="0"/>
              <a:t>брядовые</a:t>
            </a:r>
          </a:p>
          <a:p>
            <a:endParaRPr lang="ru-RU" sz="3600" dirty="0"/>
          </a:p>
          <a:p>
            <a:endParaRPr lang="ru-RU" sz="3600" dirty="0" smtClean="0"/>
          </a:p>
          <a:p>
            <a:endParaRPr lang="ru-RU" sz="3600" dirty="0"/>
          </a:p>
          <a:p>
            <a:endParaRPr lang="ru-RU" sz="3600" dirty="0" smtClean="0"/>
          </a:p>
          <a:p>
            <a:endParaRPr lang="ru-RU" sz="3600" dirty="0"/>
          </a:p>
          <a:p>
            <a:endParaRPr lang="ru-RU" sz="3600" dirty="0" smtClean="0"/>
          </a:p>
          <a:p>
            <a:endParaRPr lang="ru-RU" sz="3600" dirty="0"/>
          </a:p>
          <a:p>
            <a:endParaRPr lang="ru-RU" sz="3600" dirty="0" smtClean="0"/>
          </a:p>
          <a:p>
            <a:r>
              <a:rPr lang="ru-RU" sz="3600" dirty="0" smtClean="0"/>
              <a:t>календарные</a:t>
            </a:r>
          </a:p>
          <a:p>
            <a:r>
              <a:rPr lang="ru-RU" sz="3600" dirty="0" smtClean="0"/>
              <a:t>колыбельные</a:t>
            </a:r>
          </a:p>
          <a:p>
            <a:r>
              <a:rPr lang="ru-RU" sz="3600" dirty="0" smtClean="0"/>
              <a:t>плясовые</a:t>
            </a:r>
          </a:p>
          <a:p>
            <a:r>
              <a:rPr lang="ru-RU" sz="3600" dirty="0" smtClean="0"/>
              <a:t>военные</a:t>
            </a:r>
          </a:p>
          <a:p>
            <a:r>
              <a:rPr lang="ru-RU" sz="3600" dirty="0" smtClean="0"/>
              <a:t>разбойничьи</a:t>
            </a:r>
          </a:p>
          <a:p>
            <a:r>
              <a:rPr lang="ru-RU" sz="3600" dirty="0" smtClean="0"/>
              <a:t>трудовые</a:t>
            </a:r>
          </a:p>
          <a:p>
            <a:r>
              <a:rPr lang="ru-RU" sz="3600" dirty="0" smtClean="0"/>
              <a:t>частушки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19107895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713" y="39688"/>
            <a:ext cx="7394575" cy="6778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517498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0" y="809625"/>
            <a:ext cx="8761413" cy="5237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044438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1582341"/>
            <a:ext cx="828092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/>
              <a:t>Лирические песни составляют самую большую группу народных песен. Их отличает многообразие музыкального и поэтического языка. Они отражают душу народа. Русский поэт С. Есенин писал: «Сколько песен у России – Сколько во поле цветов!».</a:t>
            </a:r>
          </a:p>
          <a:p>
            <a:endParaRPr lang="ru-RU" sz="2400" dirty="0" smtClean="0"/>
          </a:p>
          <a:p>
            <a:r>
              <a:rPr lang="ru-RU" sz="2400" dirty="0" smtClean="0"/>
              <a:t>Многие популярные народные песни имеют многовековую историю. Удивительно, что они до сих пор любимы. Так, например, известна еще с XVIII века песня «Вдоль по улице метелица метет» 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8639565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86000" y="889844"/>
            <a:ext cx="4572000" cy="507831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/>
              <a:t>Вдоль по улице метелица метёт,</a:t>
            </a:r>
          </a:p>
          <a:p>
            <a:r>
              <a:rPr lang="ru-RU" dirty="0" smtClean="0"/>
              <a:t>За метелицей мой миленький идёт.</a:t>
            </a:r>
          </a:p>
          <a:p>
            <a:r>
              <a:rPr lang="ru-RU" dirty="0" smtClean="0"/>
              <a:t>Ты постой, постой, красавица моя,</a:t>
            </a:r>
          </a:p>
          <a:p>
            <a:r>
              <a:rPr lang="ru-RU" dirty="0" smtClean="0"/>
              <a:t>Дозволь наглядеться, радость, на тебя.</a:t>
            </a:r>
          </a:p>
          <a:p>
            <a:endParaRPr lang="ru-RU" dirty="0" smtClean="0"/>
          </a:p>
          <a:p>
            <a:r>
              <a:rPr lang="ru-RU" dirty="0" smtClean="0"/>
              <a:t>На твою ли на </a:t>
            </a:r>
            <a:r>
              <a:rPr lang="ru-RU" dirty="0" err="1" smtClean="0"/>
              <a:t>приятну</a:t>
            </a:r>
            <a:r>
              <a:rPr lang="ru-RU" dirty="0" smtClean="0"/>
              <a:t> красоту,</a:t>
            </a:r>
          </a:p>
          <a:p>
            <a:r>
              <a:rPr lang="ru-RU" dirty="0" smtClean="0"/>
              <a:t>На твоё лишь толь на белое лицо.</a:t>
            </a:r>
          </a:p>
          <a:p>
            <a:r>
              <a:rPr lang="ru-RU" dirty="0" smtClean="0"/>
              <a:t>Ты постой, постой, красавица моя,</a:t>
            </a:r>
          </a:p>
          <a:p>
            <a:r>
              <a:rPr lang="ru-RU" dirty="0" smtClean="0"/>
              <a:t>Дозволь наглядеться, радость, на тебя.</a:t>
            </a:r>
          </a:p>
          <a:p>
            <a:endParaRPr lang="ru-RU" dirty="0" smtClean="0"/>
          </a:p>
          <a:p>
            <a:r>
              <a:rPr lang="ru-RU" dirty="0" smtClean="0"/>
              <a:t>Красота твоя с ума меня свела,</a:t>
            </a:r>
          </a:p>
          <a:p>
            <a:r>
              <a:rPr lang="ru-RU" dirty="0" smtClean="0"/>
              <a:t>Иссушила добра молодца, меня.</a:t>
            </a:r>
          </a:p>
          <a:p>
            <a:r>
              <a:rPr lang="ru-RU" dirty="0" smtClean="0"/>
              <a:t>Ты постой, постой, красавица моя,</a:t>
            </a:r>
          </a:p>
          <a:p>
            <a:r>
              <a:rPr lang="ru-RU" dirty="0" smtClean="0"/>
              <a:t>Дозволь наглядеться, радость, на тебя.</a:t>
            </a:r>
          </a:p>
          <a:p>
            <a:endParaRPr lang="ru-RU" dirty="0" smtClean="0"/>
          </a:p>
          <a:p>
            <a:r>
              <a:rPr lang="ru-RU" dirty="0" smtClean="0"/>
              <a:t>Ты постой, постой, красавица моя,</a:t>
            </a:r>
          </a:p>
          <a:p>
            <a:r>
              <a:rPr lang="ru-RU" dirty="0" smtClean="0"/>
              <a:t>Дозволь наглядеться, радость, на тебя.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408180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7544" y="1196752"/>
            <a:ext cx="8136904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/>
              <a:t>Это песня о любви. Как и многие народные песни, она построена на диалоге. Первые две строки </a:t>
            </a:r>
            <a:r>
              <a:rPr lang="ru-RU" sz="2800" dirty="0" err="1" smtClean="0"/>
              <a:t>пропеваются</a:t>
            </a:r>
            <a:r>
              <a:rPr lang="ru-RU" sz="2800" dirty="0" smtClean="0"/>
              <a:t> от лица девицы-красавицы, которая на улице встретила своего милого. Остальная часть песни поется от лица молодого человека, влюбленного в девушку. Она иссушила и измучила его, однако он не теряет надежды. Именно поэтому песня проникнута задорным и игривым настроением.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156698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71600" y="692696"/>
            <a:ext cx="588640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dirty="0" smtClean="0"/>
              <a:t>Художественные особенности произведений фольклора:</a:t>
            </a:r>
          </a:p>
          <a:p>
            <a:endParaRPr lang="ru-RU" sz="3600" dirty="0" smtClean="0"/>
          </a:p>
          <a:p>
            <a:r>
              <a:rPr lang="ru-RU" sz="3600" dirty="0" smtClean="0"/>
              <a:t>1. Рефрен (повтор строк).</a:t>
            </a:r>
          </a:p>
          <a:p>
            <a:endParaRPr lang="ru-RU" sz="3600" dirty="0" smtClean="0"/>
          </a:p>
          <a:p>
            <a:r>
              <a:rPr lang="ru-RU" sz="3600" dirty="0" smtClean="0"/>
              <a:t>Ты постой, постой, красавица моя,</a:t>
            </a:r>
          </a:p>
          <a:p>
            <a:r>
              <a:rPr lang="ru-RU" sz="3600" dirty="0" smtClean="0"/>
              <a:t>Дозволь наглядеться, радость, на тебя.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14086886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7544" y="476672"/>
            <a:ext cx="8460432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smtClean="0"/>
              <a:t>2. Постоянные эпитеты: белое лицо, добра молодца.</a:t>
            </a:r>
          </a:p>
          <a:p>
            <a:endParaRPr lang="ru-RU" sz="3200" dirty="0" smtClean="0"/>
          </a:p>
          <a:p>
            <a:r>
              <a:rPr lang="ru-RU" sz="3200" dirty="0" smtClean="0"/>
              <a:t>3. Слова с уменьшительно-ласкательными суффиксами: миленький.</a:t>
            </a:r>
          </a:p>
          <a:p>
            <a:endParaRPr lang="ru-RU" sz="3200" dirty="0" smtClean="0"/>
          </a:p>
          <a:p>
            <a:r>
              <a:rPr lang="ru-RU" sz="3200" dirty="0" smtClean="0"/>
              <a:t>4. Синтаксический параллелизм (однотипные синтаксические конструкции):</a:t>
            </a:r>
          </a:p>
          <a:p>
            <a:endParaRPr lang="ru-RU" sz="3200" dirty="0" smtClean="0"/>
          </a:p>
          <a:p>
            <a:r>
              <a:rPr lang="ru-RU" sz="3200" dirty="0" smtClean="0"/>
              <a:t>На твою ли на </a:t>
            </a:r>
            <a:r>
              <a:rPr lang="ru-RU" sz="3200" dirty="0" err="1" smtClean="0"/>
              <a:t>приятну</a:t>
            </a:r>
            <a:r>
              <a:rPr lang="ru-RU" sz="3200" dirty="0" smtClean="0"/>
              <a:t> красоту,</a:t>
            </a:r>
          </a:p>
          <a:p>
            <a:r>
              <a:rPr lang="ru-RU" sz="3200" dirty="0" smtClean="0"/>
              <a:t>На твоё лишь толь на белое лицо.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15370054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27584" y="836712"/>
            <a:ext cx="7776864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/>
              <a:t>Все названные художественные приемы работают для создания определенного настроения. В нашей песне это оптимизм и жизнелюбие. Но не всегда только радостные настроения встречаются в песнях. Зачастую песни печальны.</a:t>
            </a:r>
          </a:p>
          <a:p>
            <a:endParaRPr lang="ru-RU" sz="2800" dirty="0" smtClean="0"/>
          </a:p>
          <a:p>
            <a:r>
              <a:rPr lang="ru-RU" sz="2800" dirty="0" smtClean="0"/>
              <a:t>Следующая песня, с которой мы познакомимся, как раз и проникнута таким настроением. Она рассказывает о судьбе несчастной и безродной сироты, которая потеряла всех близких и любимых 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776142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27584" y="404664"/>
            <a:ext cx="7272808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/>
              <a:t>Уж ты ночка, ночка тёмная,</a:t>
            </a:r>
          </a:p>
          <a:p>
            <a:r>
              <a:rPr lang="ru-RU" sz="2800" dirty="0" smtClean="0"/>
              <a:t>Темна ноченька осенняя,</a:t>
            </a:r>
          </a:p>
          <a:p>
            <a:r>
              <a:rPr lang="ru-RU" sz="2800" dirty="0" smtClean="0"/>
              <a:t>Нет у ноченьки светлого месяца,</a:t>
            </a:r>
          </a:p>
          <a:p>
            <a:r>
              <a:rPr lang="ru-RU" sz="2800" dirty="0" smtClean="0"/>
              <a:t>Светлого месяца, не ясных звёздочек.</a:t>
            </a:r>
          </a:p>
          <a:p>
            <a:r>
              <a:rPr lang="ru-RU" sz="2800" dirty="0" smtClean="0"/>
              <a:t>Нет у девицы родного батюшки,</a:t>
            </a:r>
          </a:p>
          <a:p>
            <a:r>
              <a:rPr lang="ru-RU" sz="2800" dirty="0" smtClean="0"/>
              <a:t>Нет ни батюшки, да нет ни матушки,</a:t>
            </a:r>
          </a:p>
          <a:p>
            <a:r>
              <a:rPr lang="ru-RU" sz="2800" dirty="0" smtClean="0"/>
              <a:t>Нет ни братца, ни родной сестры,</a:t>
            </a:r>
          </a:p>
          <a:p>
            <a:r>
              <a:rPr lang="ru-RU" sz="2800" dirty="0" smtClean="0"/>
              <a:t>Нет ни рода, нет ни племени. </a:t>
            </a:r>
          </a:p>
          <a:p>
            <a:r>
              <a:rPr lang="ru-RU" sz="2800" dirty="0" smtClean="0"/>
              <a:t>Печаль на душе, девица печальна,</a:t>
            </a:r>
          </a:p>
          <a:p>
            <a:r>
              <a:rPr lang="ru-RU" sz="2800" dirty="0" smtClean="0"/>
              <a:t>Никто её кручинушки не знает.</a:t>
            </a:r>
          </a:p>
          <a:p>
            <a:r>
              <a:rPr lang="ru-RU" sz="2800" dirty="0" smtClean="0"/>
              <a:t>А уж как-то был у ней мил, сердечный друг,</a:t>
            </a:r>
          </a:p>
          <a:p>
            <a:r>
              <a:rPr lang="ru-RU" sz="2800" dirty="0" smtClean="0"/>
              <a:t>Да и тот теперь далеко живёт…</a:t>
            </a:r>
            <a:endParaRPr lang="ru-RU" sz="2800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4650" y="1478815"/>
            <a:ext cx="2419350" cy="3114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318185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16782" y="548680"/>
            <a:ext cx="8064896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/>
              <a:t>Песня обрывается, будто ее прервали рыдания. Нам остается только догадываться, где же он, сердечный друг. Может его забрали в солдаты, может, продали, поскольку крепостных в то время могли продать, подарить или женить без их согласия.</a:t>
            </a:r>
          </a:p>
          <a:p>
            <a:endParaRPr lang="ru-RU" sz="2000" dirty="0" smtClean="0"/>
          </a:p>
          <a:p>
            <a:r>
              <a:rPr lang="ru-RU" sz="2000" dirty="0" smtClean="0"/>
              <a:t>А возможно, ее милый умер и его нет среди живых. Теперь попробуйте найти в тексте песни художественные приемы, присущие фольклору. Обратите внимание: в тексте девушка сравнивается с темной ночью. Такое сравнение усиливает трагичность образа, подчеркивает безысходность положения героини. Протяжные, напевные интонации создаются с помощью гласных. Прочитаем любые две строчки из песни, например:</a:t>
            </a:r>
          </a:p>
          <a:p>
            <a:endParaRPr lang="ru-RU" sz="2000" dirty="0" smtClean="0"/>
          </a:p>
          <a:p>
            <a:r>
              <a:rPr lang="ru-RU" sz="2000" dirty="0" smtClean="0"/>
              <a:t>Нет у ноченьки светлого месяца,</a:t>
            </a:r>
          </a:p>
          <a:p>
            <a:endParaRPr lang="ru-RU" sz="2000" dirty="0" smtClean="0"/>
          </a:p>
          <a:p>
            <a:r>
              <a:rPr lang="ru-RU" sz="2000" dirty="0" smtClean="0"/>
              <a:t>Светлого месяца, не ясных звёздочек.</a:t>
            </a:r>
          </a:p>
          <a:p>
            <a:endParaRPr lang="ru-RU" sz="2000" dirty="0" smtClean="0"/>
          </a:p>
          <a:p>
            <a:r>
              <a:rPr lang="ru-RU" sz="2000" dirty="0" smtClean="0"/>
              <a:t>Такой фонетический прием (повтор гласных) называется ассонансом.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16716756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76692" y="548680"/>
            <a:ext cx="8892480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dirty="0" smtClean="0"/>
              <a:t>«Виды поэтических повторов»</a:t>
            </a:r>
          </a:p>
          <a:p>
            <a:r>
              <a:rPr lang="ru-RU" sz="3600" dirty="0" smtClean="0"/>
              <a:t>Повтор – повторение слов или словосочетаний, благодаря чему на них фиксируется внимание читателя (слушателя), и тем самым усиливается их роль в тексте. Повтор придает художественному тексту связность, усиливает его эмоциональное воздействие, подчеркивает важнейшие мысли.</a:t>
            </a:r>
          </a:p>
          <a:p>
            <a:endParaRPr lang="ru-RU" sz="1600" dirty="0" smtClean="0"/>
          </a:p>
        </p:txBody>
      </p:sp>
    </p:spTree>
    <p:extLst>
      <p:ext uri="{BB962C8B-B14F-4D97-AF65-F5344CB8AC3E}">
        <p14:creationId xmlns:p14="http://schemas.microsoft.com/office/powerpoint/2010/main" val="17839173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04624" y="404664"/>
            <a:ext cx="8208912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/>
              <a:t>Виды поэтических повторов</a:t>
            </a:r>
          </a:p>
          <a:p>
            <a:endParaRPr lang="ru-RU" sz="2800" dirty="0" smtClean="0"/>
          </a:p>
          <a:p>
            <a:r>
              <a:rPr lang="ru-RU" sz="2800" dirty="0" smtClean="0"/>
              <a:t>1. Рефрен</a:t>
            </a:r>
          </a:p>
          <a:p>
            <a:r>
              <a:rPr lang="ru-RU" sz="2800" dirty="0" smtClean="0"/>
              <a:t>2. Параллелизм</a:t>
            </a:r>
          </a:p>
          <a:p>
            <a:r>
              <a:rPr lang="ru-RU" sz="2800" dirty="0" smtClean="0"/>
              <a:t>3. Анафора (единоначатие)</a:t>
            </a:r>
          </a:p>
          <a:p>
            <a:r>
              <a:rPr lang="ru-RU" sz="2800" dirty="0" smtClean="0"/>
              <a:t>4. Эпифора (одинаково заканчиваются строки)</a:t>
            </a:r>
          </a:p>
          <a:p>
            <a:r>
              <a:rPr lang="ru-RU" sz="2800" dirty="0" smtClean="0"/>
              <a:t>5. Стык (подхват)</a:t>
            </a:r>
          </a:p>
          <a:p>
            <a:endParaRPr lang="ru-RU" sz="2800" dirty="0" smtClean="0"/>
          </a:p>
          <a:p>
            <a:r>
              <a:rPr lang="ru-RU" sz="2800" dirty="0" smtClean="0"/>
              <a:t>Например:</a:t>
            </a:r>
          </a:p>
          <a:p>
            <a:endParaRPr lang="ru-RU" sz="2800" dirty="0" smtClean="0"/>
          </a:p>
          <a:p>
            <a:r>
              <a:rPr lang="ru-RU" sz="2800" dirty="0" smtClean="0"/>
              <a:t>Нет у ноченьки светлого месяца,</a:t>
            </a:r>
          </a:p>
          <a:p>
            <a:endParaRPr lang="ru-RU" sz="2800" dirty="0" smtClean="0"/>
          </a:p>
          <a:p>
            <a:r>
              <a:rPr lang="ru-RU" sz="2800" dirty="0" smtClean="0"/>
              <a:t>Светлого месяца, ни частых звездочек!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21018849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83568" y="404664"/>
            <a:ext cx="8136904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/>
              <a:t>«Особенности стихосложения»</a:t>
            </a:r>
          </a:p>
          <a:p>
            <a:r>
              <a:rPr lang="ru-RU" sz="2800" dirty="0" smtClean="0"/>
              <a:t>Русская народная поэзия была тонической (от греческого «ударение»): ее ритм основывался на повторении одинакового количества ударений в большинстве строк. При этом она была лишена рифмы:</a:t>
            </a:r>
          </a:p>
          <a:p>
            <a:endParaRPr lang="ru-RU" sz="2800" dirty="0" smtClean="0"/>
          </a:p>
          <a:p>
            <a:r>
              <a:rPr lang="ru-RU" sz="2800" dirty="0" smtClean="0"/>
              <a:t>Весом та чара полтора пуда,</a:t>
            </a:r>
          </a:p>
          <a:p>
            <a:endParaRPr lang="ru-RU" sz="2800" dirty="0" smtClean="0"/>
          </a:p>
          <a:p>
            <a:r>
              <a:rPr lang="ru-RU" sz="2800" dirty="0" smtClean="0"/>
              <a:t>Мерой-то чара полтора ведра.</a:t>
            </a:r>
          </a:p>
          <a:p>
            <a:endParaRPr lang="ru-RU" sz="2800" dirty="0" smtClean="0"/>
          </a:p>
          <a:p>
            <a:r>
              <a:rPr lang="ru-RU" sz="2800" dirty="0" smtClean="0"/>
              <a:t>Мы видим, что рифма отсутствует и в каждой строке по четыре ударных слога.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10870604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7544" y="404664"/>
            <a:ext cx="806489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/>
              <a:t>«Рекрутская повинность»</a:t>
            </a:r>
          </a:p>
          <a:p>
            <a:r>
              <a:rPr lang="ru-RU" sz="2800" dirty="0" smtClean="0"/>
              <a:t>Рекрутская повинность – способ комплектования русской имперской армии и флота до 1874 года. </a:t>
            </a:r>
            <a:endParaRPr lang="ru-RU" sz="2800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777960"/>
            <a:ext cx="5760640" cy="43495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6516217" y="4221088"/>
            <a:ext cx="187220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И.Е. Репин. Проводы новобранца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198922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9552" y="980728"/>
            <a:ext cx="7920880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smtClean="0"/>
              <a:t>Рекрутская повинность введена в России Петром I в 1699 году, когда перед войной со шведами </a:t>
            </a:r>
            <a:r>
              <a:rPr lang="ru-RU" sz="3200" dirty="0" err="1" smtClean="0"/>
              <a:t>повелено</a:t>
            </a:r>
            <a:r>
              <a:rPr lang="ru-RU" sz="3200" dirty="0" smtClean="0"/>
              <a:t> было произвести первый набор 32 тысяч на новых началах. В России термин «рекрут» был узаконен в 1705 году. Изначально срок рекрутской службы был пожизненный, потом его сократили до 25 лет, в дальнейшем этот срок был уменьшен.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274047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1124744"/>
            <a:ext cx="8208912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/>
              <a:t>Заключение</a:t>
            </a:r>
          </a:p>
          <a:p>
            <a:r>
              <a:rPr lang="ru-RU" sz="2800" dirty="0" smtClean="0"/>
              <a:t>Мы с вами прочитали и проанализировали две песни, совершенно противоположные по настроению. Это говорит о том, что в песне отражается вся жизнь народа, со всеми печалями и радостями. В песнях отражается душа народа, и именно поэтому они переживают столетия, хранятся в народной памяти и передаются из поколения в поколение.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7931907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55576" y="476672"/>
            <a:ext cx="5493812" cy="31700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000" dirty="0" smtClean="0"/>
              <a:t>Домашнее задание</a:t>
            </a:r>
          </a:p>
          <a:p>
            <a:endParaRPr lang="ru-RU" sz="4000" dirty="0"/>
          </a:p>
          <a:p>
            <a:endParaRPr lang="ru-RU" sz="4000" dirty="0" smtClean="0"/>
          </a:p>
          <a:p>
            <a:r>
              <a:rPr lang="ru-RU" sz="4000" dirty="0" smtClean="0"/>
              <a:t>Выучить новые понятия</a:t>
            </a:r>
          </a:p>
          <a:p>
            <a:r>
              <a:rPr lang="ru-RU" sz="4000" dirty="0" smtClean="0"/>
              <a:t> по теории литературы</a:t>
            </a: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580549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NewsPrint">
  <a:themeElements>
    <a:clrScheme name="NewsPrint">
      <a:dk1>
        <a:sysClr val="windowText" lastClr="000000"/>
      </a:dk1>
      <a:lt1>
        <a:sysClr val="window" lastClr="FFFFFF"/>
      </a:lt1>
      <a:dk2>
        <a:srgbClr val="303030"/>
      </a:dk2>
      <a:lt2>
        <a:srgbClr val="DEDEE0"/>
      </a:lt2>
      <a:accent1>
        <a:srgbClr val="AD0101"/>
      </a:accent1>
      <a:accent2>
        <a:srgbClr val="726056"/>
      </a:accent2>
      <a:accent3>
        <a:srgbClr val="AC956E"/>
      </a:accent3>
      <a:accent4>
        <a:srgbClr val="808DA9"/>
      </a:accent4>
      <a:accent5>
        <a:srgbClr val="424E5B"/>
      </a:accent5>
      <a:accent6>
        <a:srgbClr val="730E00"/>
      </a:accent6>
      <a:hlink>
        <a:srgbClr val="D26900"/>
      </a:hlink>
      <a:folHlink>
        <a:srgbClr val="D89243"/>
      </a:folHlink>
    </a:clrScheme>
    <a:fontScheme name="NewsPrint">
      <a:majorFont>
        <a:latin typeface="Impact"/>
        <a:ea typeface=""/>
        <a:cs typeface=""/>
        <a:font script="Jpan" typeface="HGP創英角ｺﾞｼｯｸUB"/>
        <a:font script="Hang" typeface="HY견고딕"/>
        <a:font script="Hans" typeface="微软雅黑"/>
        <a:font script="Hant" typeface="微軟正黑體"/>
        <a:font script="Arab" typeface="Tahoma"/>
        <a:font script="Hebr" typeface="To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NewsPrint">
      <a:fillStyleLst>
        <a:solidFill>
          <a:schemeClr val="phClr"/>
        </a:solidFill>
        <a:gradFill rotWithShape="1">
          <a:gsLst>
            <a:gs pos="0">
              <a:schemeClr val="phClr">
                <a:tint val="37000"/>
                <a:hueMod val="100000"/>
                <a:satMod val="200000"/>
                <a:lumMod val="88000"/>
              </a:schemeClr>
            </a:gs>
            <a:gs pos="100000">
              <a:schemeClr val="phClr">
                <a:tint val="53000"/>
                <a:shade val="100000"/>
                <a:hueMod val="100000"/>
                <a:satMod val="350000"/>
                <a:lumMod val="79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83000"/>
                <a:shade val="100000"/>
                <a:alpha val="100000"/>
                <a:hueMod val="100000"/>
                <a:satMod val="220000"/>
                <a:lumMod val="90000"/>
              </a:schemeClr>
            </a:gs>
            <a:gs pos="76000">
              <a:schemeClr val="phClr">
                <a:shade val="100000"/>
              </a:schemeClr>
            </a:gs>
            <a:gs pos="100000">
              <a:schemeClr val="phClr">
                <a:shade val="93000"/>
                <a:alpha val="100000"/>
                <a:satMod val="100000"/>
                <a:lumMod val="93000"/>
              </a:schemeClr>
            </a:gs>
          </a:gsLst>
          <a:path path="circle">
            <a:fillToRect l="15000" t="15000" r="100000" b="100000"/>
          </a:path>
        </a:gradFill>
      </a:fillStyleLst>
      <a:lnStyleLst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12700" dir="528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12700">
            <a:bevelT w="31750" h="127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3000"/>
              </a:schemeClr>
            </a:gs>
            <a:gs pos="100000">
              <a:schemeClr val="phClr">
                <a:shade val="55000"/>
              </a:schemeClr>
            </a:gs>
          </a:gsLst>
          <a:lin ang="5400000" scaled="1"/>
        </a:gradFill>
        <a:blipFill rotWithShape="1">
          <a:blip xmlns:r="http://schemas.openxmlformats.org/officeDocument/2006/relationships" r:embed="rId1">
            <a:duotone>
              <a:schemeClr val="phClr">
                <a:shade val="20000"/>
                <a:satMod val="350000"/>
                <a:lumMod val="125000"/>
              </a:schemeClr>
              <a:schemeClr val="phClr">
                <a:tint val="90000"/>
                <a:satMod val="25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Newsprint</Template>
  <TotalTime>58</TotalTime>
  <Words>1242</Words>
  <Application>Microsoft Office PowerPoint</Application>
  <PresentationFormat>Экран (4:3)</PresentationFormat>
  <Paragraphs>140</Paragraphs>
  <Slides>27</Slides>
  <Notes>0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28" baseType="lpstr">
      <vt:lpstr>NewsPrint</vt:lpstr>
      <vt:lpstr>Русские народные песни</vt:lpstr>
      <vt:lpstr>Введение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Русские народные песни</dc:title>
  <dc:creator>PC</dc:creator>
  <cp:lastModifiedBy>PC</cp:lastModifiedBy>
  <cp:revision>7</cp:revision>
  <dcterms:created xsi:type="dcterms:W3CDTF">2018-09-09T13:59:33Z</dcterms:created>
  <dcterms:modified xsi:type="dcterms:W3CDTF">2018-09-09T15:00:01Z</dcterms:modified>
</cp:coreProperties>
</file>