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1" r:id="rId1"/>
  </p:sldMasterIdLst>
  <p:sldIdLst>
    <p:sldId id="256" r:id="rId2"/>
    <p:sldId id="257" r:id="rId3"/>
    <p:sldId id="267" r:id="rId4"/>
    <p:sldId id="258" r:id="rId5"/>
    <p:sldId id="260" r:id="rId6"/>
    <p:sldId id="261" r:id="rId7"/>
    <p:sldId id="268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9" autoAdjust="0"/>
    <p:restoredTop sz="94660"/>
  </p:normalViewPr>
  <p:slideViewPr>
    <p:cSldViewPr snapToGrid="0">
      <p:cViewPr varScale="1">
        <p:scale>
          <a:sx n="56" d="100"/>
          <a:sy n="56" d="100"/>
        </p:scale>
        <p:origin x="-108" y="-12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92231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40730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24431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29447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21155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91633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91665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55632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39780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14898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90970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9822797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418397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545030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07782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16263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61739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print">
            <a:alphaModFix amt="8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7EC969B-C1FC-4DB5-8B61-D685D077FFD0}" type="datetimeFigureOut">
              <a:rPr lang="ru-RU" smtClean="0"/>
              <a:pPr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6B4AD0A-C34F-4C48-BBCD-986155D8BE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84394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2" r:id="rId1"/>
    <p:sldLayoutId id="2147483913" r:id="rId2"/>
    <p:sldLayoutId id="2147483914" r:id="rId3"/>
    <p:sldLayoutId id="2147483915" r:id="rId4"/>
    <p:sldLayoutId id="2147483916" r:id="rId5"/>
    <p:sldLayoutId id="2147483917" r:id="rId6"/>
    <p:sldLayoutId id="2147483918" r:id="rId7"/>
    <p:sldLayoutId id="2147483919" r:id="rId8"/>
    <p:sldLayoutId id="2147483920" r:id="rId9"/>
    <p:sldLayoutId id="2147483921" r:id="rId10"/>
    <p:sldLayoutId id="2147483922" r:id="rId11"/>
    <p:sldLayoutId id="2147483923" r:id="rId12"/>
    <p:sldLayoutId id="2147483924" r:id="rId13"/>
    <p:sldLayoutId id="2147483925" r:id="rId14"/>
    <p:sldLayoutId id="2147483926" r:id="rId15"/>
    <p:sldLayoutId id="2147483927" r:id="rId16"/>
    <p:sldLayoutId id="214748392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1012" y="492369"/>
            <a:ext cx="8689976" cy="3317629"/>
          </a:xfrm>
        </p:spPr>
        <p:txBody>
          <a:bodyPr>
            <a:normAutofit/>
          </a:bodyPr>
          <a:lstStyle/>
          <a:p>
            <a:pPr algn="l"/>
            <a:r>
              <a:rPr lang="ru-RU" sz="2200" b="1" dirty="0"/>
              <a:t>Государственное автономное профессиональное образовательное учреждение </a:t>
            </a:r>
            <a:r>
              <a:rPr lang="ru-RU" sz="2200" b="1" dirty="0" smtClean="0"/>
              <a:t>  </a:t>
            </a:r>
            <a:r>
              <a:rPr lang="ru-RU" sz="2200" b="1" dirty="0" err="1"/>
              <a:t>Юргинский</a:t>
            </a:r>
            <a:r>
              <a:rPr lang="ru-RU" sz="2200" b="1" dirty="0"/>
              <a:t> техникум </a:t>
            </a:r>
            <a:r>
              <a:rPr lang="ru-RU" sz="2200" b="1" dirty="0" err="1"/>
              <a:t>агротехнологий</a:t>
            </a:r>
            <a:r>
              <a:rPr lang="ru-RU" sz="2200" b="1" dirty="0"/>
              <a:t> и сервиса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Основы </a:t>
            </a:r>
            <a:r>
              <a:rPr lang="ru-RU" dirty="0"/>
              <a:t>волонтерской деятельности</a:t>
            </a:r>
          </a:p>
        </p:txBody>
      </p:sp>
    </p:spTree>
    <p:extLst>
      <p:ext uri="{BB962C8B-B14F-4D97-AF65-F5344CB8AC3E}">
        <p14:creationId xmlns="" xmlns:p14="http://schemas.microsoft.com/office/powerpoint/2010/main" val="32971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Цель и задачи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/>
              <a:t>Цель </a:t>
            </a:r>
            <a:r>
              <a:rPr lang="ru-RU" b="1" dirty="0" smtClean="0"/>
              <a:t>проекта привлечение молодежи к волонтерской деятельности.</a:t>
            </a:r>
            <a:endParaRPr lang="ru-RU" b="1" dirty="0"/>
          </a:p>
          <a:p>
            <a:r>
              <a:rPr lang="ru-RU" b="1" dirty="0"/>
              <a:t>Задачи проекта:</a:t>
            </a:r>
          </a:p>
          <a:p>
            <a:pPr marL="0" indent="0">
              <a:buNone/>
            </a:pPr>
            <a:r>
              <a:rPr lang="ru-RU" b="1" dirty="0"/>
              <a:t>- изучить литературу по выбранной теме;</a:t>
            </a:r>
          </a:p>
          <a:p>
            <a:pPr marL="0" indent="0">
              <a:buNone/>
            </a:pPr>
            <a:r>
              <a:rPr lang="ru-RU" b="1" dirty="0"/>
              <a:t>- дать понятие волонтерской деятельности;</a:t>
            </a:r>
          </a:p>
          <a:p>
            <a:pPr marL="0" indent="0">
              <a:buNone/>
            </a:pPr>
            <a:r>
              <a:rPr lang="ru-RU" b="1" dirty="0"/>
              <a:t>- определить волонтерской деятельности</a:t>
            </a:r>
          </a:p>
          <a:p>
            <a:pPr marL="0" indent="0">
              <a:buNone/>
            </a:pPr>
            <a:r>
              <a:rPr lang="ru-RU" b="1" dirty="0"/>
              <a:t>- выявить статистику задействования молодёжи в волонтерстве</a:t>
            </a:r>
          </a:p>
          <a:p>
            <a:pPr marL="0" indent="0">
              <a:buNone/>
            </a:pPr>
            <a:r>
              <a:rPr lang="ru-RU" b="1" dirty="0"/>
              <a:t>- сравнить, сколько молодых людей было задействовано в волонтерстве </a:t>
            </a:r>
            <a:r>
              <a:rPr lang="ru-RU" b="1" dirty="0" err="1"/>
              <a:t>в</a:t>
            </a:r>
            <a:r>
              <a:rPr lang="ru-RU" b="1" dirty="0"/>
              <a:t> </a:t>
            </a:r>
            <a:r>
              <a:rPr lang="ru-RU" b="1" dirty="0" smtClean="0"/>
              <a:t>2021-2025</a:t>
            </a:r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39005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Понятие </a:t>
            </a:r>
            <a:r>
              <a:rPr lang="ru-RU" dirty="0" err="1" smtClean="0"/>
              <a:t>волонтерства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sz="1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Волонтёрство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широкий круг деятельности, включая традиционные формы взаимопомощи и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самопомощи 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 расчёта на денежное вознаграждение</a:t>
            </a:r>
            <a:r>
              <a:rPr lang="ru-RU" b="1" dirty="0"/>
              <a:t>. История человечества не помнит такого общества, которому были бы чужды идеи добровольной и бескорыстной помощи. </a:t>
            </a:r>
          </a:p>
        </p:txBody>
      </p:sp>
    </p:spTree>
    <p:extLst>
      <p:ext uri="{BB962C8B-B14F-4D97-AF65-F5344CB8AC3E}">
        <p14:creationId xmlns="" xmlns:p14="http://schemas.microsoft.com/office/powerpoint/2010/main" val="9015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волонтерской деятельности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b="1" dirty="0"/>
              <a:t>Абсолютно достоверно, что во всех доисторических обществах, обоюдная помощь была необходимым условием выживания в сельской местности. Люди вместе собирали урожай, строили дома, чинили дороги. Возможно, в XIX веке индустриализация, повышение роли денег, и, как следствие, </a:t>
            </a:r>
            <a:r>
              <a:rPr lang="ru-RU" b="1" dirty="0" smtClean="0"/>
              <a:t>алчности </a:t>
            </a:r>
            <a:r>
              <a:rPr lang="ru-RU" b="1" dirty="0"/>
              <a:t>и анонимность, сопутствующие урбанизации, подорвали такие ценности как солидарность и взаимопомощь</a:t>
            </a:r>
          </a:p>
        </p:txBody>
      </p:sp>
    </p:spTree>
    <p:extLst>
      <p:ext uri="{BB962C8B-B14F-4D97-AF65-F5344CB8AC3E}">
        <p14:creationId xmlns="" xmlns:p14="http://schemas.microsoft.com/office/powerpoint/2010/main" val="266079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ВОЛОНТЕРСКИЕ </a:t>
            </a:r>
            <a:r>
              <a:rPr lang="ru-RU" dirty="0" err="1" smtClean="0"/>
              <a:t>ОБъЕДИНЕНИЯ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b="1" dirty="0"/>
              <a:t>В настоящее время в мире функционирует ряд международных волонтерских объединений. Это группа объединений, которая играет определяющую и глобальную роль в функционировании самого принципа </a:t>
            </a:r>
            <a:r>
              <a:rPr lang="ru-RU" b="1" dirty="0" err="1"/>
              <a:t>добровольнической</a:t>
            </a:r>
            <a:r>
              <a:rPr lang="ru-RU" b="1" dirty="0"/>
              <a:t> деятельности в мировом масштабе.</a:t>
            </a:r>
          </a:p>
        </p:txBody>
      </p:sp>
    </p:spTree>
    <p:extLst>
      <p:ext uri="{BB962C8B-B14F-4D97-AF65-F5344CB8AC3E}">
        <p14:creationId xmlns="" xmlns:p14="http://schemas.microsoft.com/office/powerpoint/2010/main" val="336243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ВОЛОНТЕРСКОЙ ДЕЯТЕЛЬНОСТИ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b="1" dirty="0"/>
              <a:t>Социальное </a:t>
            </a:r>
            <a:r>
              <a:rPr lang="ru-RU" b="1" dirty="0" err="1" smtClean="0"/>
              <a:t>волонтерство</a:t>
            </a:r>
            <a:endParaRPr lang="ru-RU" b="1" dirty="0" smtClean="0"/>
          </a:p>
          <a:p>
            <a:r>
              <a:rPr lang="ru-RU" b="1" dirty="0"/>
              <a:t>спортивное </a:t>
            </a:r>
            <a:r>
              <a:rPr lang="ru-RU" b="1" dirty="0" err="1" smtClean="0"/>
              <a:t>волонтерство</a:t>
            </a:r>
            <a:endParaRPr lang="ru-RU" b="1" dirty="0" smtClean="0"/>
          </a:p>
          <a:p>
            <a:r>
              <a:rPr lang="ru-RU" b="1" dirty="0"/>
              <a:t>Культурное </a:t>
            </a:r>
            <a:r>
              <a:rPr lang="ru-RU" b="1" dirty="0" err="1" smtClean="0"/>
              <a:t>волонтерство</a:t>
            </a:r>
            <a:endParaRPr lang="ru-RU" b="1" dirty="0" smtClean="0"/>
          </a:p>
          <a:p>
            <a:r>
              <a:rPr lang="ru-RU" b="1" dirty="0" smtClean="0"/>
              <a:t>ЭКОЛОГИЧЕСКОЕ ВОЛОНТЕРСТВО</a:t>
            </a:r>
          </a:p>
          <a:p>
            <a:r>
              <a:rPr lang="ru-RU" b="1" dirty="0" smtClean="0"/>
              <a:t>МЕДИЦИНСКОЕ ВОЛОНТЕРСТВО</a:t>
            </a:r>
          </a:p>
          <a:p>
            <a:r>
              <a:rPr lang="ru-RU" b="1" dirty="0"/>
              <a:t>Событийное </a:t>
            </a:r>
            <a:r>
              <a:rPr lang="ru-RU" b="1" dirty="0" err="1" smtClean="0"/>
              <a:t>волонтерство</a:t>
            </a:r>
            <a:endParaRPr lang="ru-RU" b="1" dirty="0" smtClean="0"/>
          </a:p>
          <a:p>
            <a:r>
              <a:rPr lang="ru-RU" b="1" dirty="0"/>
              <a:t>Корпоративное </a:t>
            </a:r>
            <a:r>
              <a:rPr lang="ru-RU" b="1" dirty="0" err="1"/>
              <a:t>волонтерство</a:t>
            </a:r>
            <a:endParaRPr lang="ru-RU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4366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52292" cy="6858000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0" y="0"/>
            <a:ext cx="7048501" cy="6857999"/>
          </a:xfrm>
        </p:spPr>
      </p:pic>
    </p:spTree>
    <p:extLst>
      <p:ext uri="{BB962C8B-B14F-4D97-AF65-F5344CB8AC3E}">
        <p14:creationId xmlns="" xmlns:p14="http://schemas.microsoft.com/office/powerpoint/2010/main" val="52705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МОТИВАЦИЯ УЧАСТВОВАТЬ В ВОЛОНТЕРСКОЙ ДЕЯТЕЛЬНОСТИ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b="1" dirty="0"/>
              <a:t>Обычно участие в добровольном труде аргументируется желанием быть кому-то нужным, ощущением потребности в общении с другими, своеобразным бегством от одиночества. Данная деятельность позволяет молодому человеку, не «ломая» свою жизнь, дополнить ее очень значимой частью - реализовать чувство личной гражданской ответственности за происходящее.</a:t>
            </a:r>
          </a:p>
        </p:txBody>
      </p:sp>
    </p:spTree>
    <p:extLst>
      <p:ext uri="{BB962C8B-B14F-4D97-AF65-F5344CB8AC3E}">
        <p14:creationId xmlns="" xmlns:p14="http://schemas.microsoft.com/office/powerpoint/2010/main" val="45857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дает </a:t>
            </a:r>
            <a:r>
              <a:rPr lang="ru-RU" dirty="0" err="1" smtClean="0"/>
              <a:t>волонтерство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dirty="0" smtClean="0"/>
              <a:t>работать </a:t>
            </a:r>
            <a:r>
              <a:rPr lang="ru-RU" b="1" dirty="0"/>
              <a:t>в команде и управлять ею;</a:t>
            </a:r>
          </a:p>
          <a:p>
            <a:r>
              <a:rPr lang="ru-RU" b="1" dirty="0" smtClean="0"/>
              <a:t>аргументировать </a:t>
            </a:r>
            <a:r>
              <a:rPr lang="ru-RU" b="1" dirty="0"/>
              <a:t>свою точку зрения;</a:t>
            </a:r>
          </a:p>
          <a:p>
            <a:r>
              <a:rPr lang="ru-RU" b="1" dirty="0" smtClean="0"/>
              <a:t>находить </a:t>
            </a:r>
            <a:r>
              <a:rPr lang="ru-RU" b="1" dirty="0"/>
              <a:t>компромиссы, чтобы решить проблему;</a:t>
            </a:r>
          </a:p>
          <a:p>
            <a:r>
              <a:rPr lang="ru-RU" b="1" dirty="0" smtClean="0"/>
              <a:t>общаться </a:t>
            </a:r>
            <a:r>
              <a:rPr lang="ru-RU" b="1" dirty="0"/>
              <a:t>с коллегами, подопечными и представителями власти;</a:t>
            </a:r>
          </a:p>
          <a:p>
            <a:r>
              <a:rPr lang="ru-RU" b="1" dirty="0" smtClean="0"/>
              <a:t>разрабатывать </a:t>
            </a:r>
            <a:r>
              <a:rPr lang="ru-RU" b="1" dirty="0"/>
              <a:t>проекты;</a:t>
            </a:r>
          </a:p>
          <a:p>
            <a:r>
              <a:rPr lang="ru-RU" b="1" dirty="0" smtClean="0"/>
              <a:t>управлять </a:t>
            </a:r>
            <a:r>
              <a:rPr lang="ru-RU" b="1" dirty="0"/>
              <a:t>рисками и ресурсами социальных проектов;</a:t>
            </a:r>
          </a:p>
          <a:p>
            <a:r>
              <a:rPr lang="ru-RU" b="1" dirty="0" smtClean="0"/>
              <a:t>создавать </a:t>
            </a:r>
            <a:r>
              <a:rPr lang="ru-RU" b="1" dirty="0"/>
              <a:t>сообщества вокруг проектов (азы </a:t>
            </a:r>
            <a:r>
              <a:rPr lang="ru-RU" b="1" dirty="0" err="1"/>
              <a:t>комьюнити</a:t>
            </a:r>
            <a:r>
              <a:rPr lang="ru-RU" b="1" dirty="0"/>
              <a:t>-менеджмента);</a:t>
            </a:r>
          </a:p>
          <a:p>
            <a:r>
              <a:rPr lang="ru-RU" b="1" dirty="0" smtClean="0"/>
              <a:t>продвигать </a:t>
            </a:r>
            <a:r>
              <a:rPr lang="ru-RU" b="1" dirty="0"/>
              <a:t>социальные инициативы.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3057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b="1" dirty="0"/>
              <a:t>Подводя итоги всему вышесказанному, можно сделать вывод: добровольчество - это не только бесплатный труд в помощь государству при решении многих социально-экономических проблем, но также неиссякаемый источник нравственности, транслятор </a:t>
            </a:r>
            <a:r>
              <a:rPr lang="ru-RU" b="1" dirty="0" smtClean="0"/>
              <a:t>социальных </a:t>
            </a:r>
            <a:r>
              <a:rPr lang="ru-RU" b="1" dirty="0"/>
              <a:t>ценностей, прочный фундамент построения гражданского общества, шанс реализации каждой отдельно взятой личности своего интеллектуального, творческого потенциала.</a:t>
            </a:r>
          </a:p>
        </p:txBody>
      </p:sp>
    </p:spTree>
    <p:extLst>
      <p:ext uri="{BB962C8B-B14F-4D97-AF65-F5344CB8AC3E}">
        <p14:creationId xmlns="" xmlns:p14="http://schemas.microsoft.com/office/powerpoint/2010/main" val="1243198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62709" y="618517"/>
            <a:ext cx="10715518" cy="4015029"/>
          </a:xfrm>
        </p:spPr>
        <p:txBody>
          <a:bodyPr>
            <a:normAutofit/>
          </a:bodyPr>
          <a:lstStyle/>
          <a:p>
            <a:r>
              <a:rPr lang="ru-RU" sz="5400" b="1" dirty="0" smtClean="0"/>
              <a:t>СПАСИБО ЗА ВНИМАНИЕ</a:t>
            </a:r>
            <a:endParaRPr lang="ru-RU" sz="5400" b="1" dirty="0"/>
          </a:p>
        </p:txBody>
      </p:sp>
    </p:spTree>
    <p:extLst>
      <p:ext uri="{BB962C8B-B14F-4D97-AF65-F5344CB8AC3E}">
        <p14:creationId xmlns="" xmlns:p14="http://schemas.microsoft.com/office/powerpoint/2010/main" val="170585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110</TotalTime>
  <Words>376</Words>
  <Application>Microsoft Office PowerPoint</Application>
  <PresentationFormat>Произвольный</PresentationFormat>
  <Paragraphs>37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Капля</vt:lpstr>
      <vt:lpstr>Государственное автономное профессиональное образовательное учреждение   Юргинский техникум агротехнологий и сервиса  Основы волонтерской деятельности</vt:lpstr>
      <vt:lpstr>Цель и задачи</vt:lpstr>
      <vt:lpstr>Понятие волонтерства</vt:lpstr>
      <vt:lpstr>История волонтерской деятельности </vt:lpstr>
      <vt:lpstr>ВОЛОНТЕРСКИЕ ОБъЕДИНЕНИЯ</vt:lpstr>
      <vt:lpstr>ВИДЫ ВОЛОНТЕРСКОЙ ДЕЯТЕЛЬНОСТИ </vt:lpstr>
      <vt:lpstr>Слайд 7</vt:lpstr>
      <vt:lpstr>МОТИВАЦИЯ УЧАСТВОВАТЬ В ВОЛОНТЕРСКОЙ ДЕЯТЕЛЬНОСТИ</vt:lpstr>
      <vt:lpstr>Что дает волонтерство</vt:lpstr>
      <vt:lpstr>заключение</vt:lpstr>
      <vt:lpstr>СПАСИБО ЗА ВНИМАНИЕ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Основы волонтерской деятельности</dc:title>
  <dc:creator>L O S t</dc:creator>
  <cp:lastModifiedBy>Пользователь Windows</cp:lastModifiedBy>
  <cp:revision>13</cp:revision>
  <dcterms:created xsi:type="dcterms:W3CDTF">2022-05-24T09:33:18Z</dcterms:created>
  <dcterms:modified xsi:type="dcterms:W3CDTF">2025-10-28T02:37:30Z</dcterms:modified>
</cp:coreProperties>
</file>