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3" r:id="rId16"/>
    <p:sldId id="271" r:id="rId17"/>
    <p:sldId id="274" r:id="rId18"/>
    <p:sldId id="278" r:id="rId19"/>
    <p:sldId id="275" r:id="rId20"/>
    <p:sldId id="272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04A89-CEE8-4A83-B1A5-E1FF76B7A86A}" type="datetimeFigureOut">
              <a:rPr lang="ru-RU" smtClean="0"/>
              <a:pPr/>
              <a:t>29.10.2015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4265D-60F2-49C3-B391-C74F5EC108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z1.foto.rambler.ru/public/igorrr-64/1/171/1-webbig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g-2003-05.photosight.ru/06/203629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45;&#1083;&#1077;&#1085;&#1072;\Desktop\&#1088;&#1072;&#1073;&#1086;&#1095;&#1080;&#1081;%20&#1089;&#1090;&#1086;&#1083;\&#1050;&#1083;&#1080;&#1087;%20&#1044;&#1077;&#1090;&#1080;%20&#1074;&#1086;&#1081;&#1085;&#1099;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5;&#1083;&#1077;&#1085;&#1072;\Desktop\&#1084;&#1086;&#1080;%20&#1087;&#1088;&#1077;&#1079;&#1077;&#1085;&#1090;&#1072;&#1094;&#1080;&#1080;\&#1076;&#1077;&#1090;&#1080;%20&#1074;&#1086;&#1081;&#1085;&#1099;\&#1084;&#1077;&#1090;&#1088;&#1086;&#1085;&#1086;&#1084;.mp3" TargetMode="Externa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26" Type="http://schemas.openxmlformats.org/officeDocument/2006/relationships/image" Target="../media/image58.png"/><Relationship Id="rId3" Type="http://schemas.openxmlformats.org/officeDocument/2006/relationships/image" Target="../media/image5.jpeg"/><Relationship Id="rId21" Type="http://schemas.openxmlformats.org/officeDocument/2006/relationships/image" Target="../media/image53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5" Type="http://schemas.openxmlformats.org/officeDocument/2006/relationships/image" Target="../media/image57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8.jpeg"/><Relationship Id="rId20" Type="http://schemas.openxmlformats.org/officeDocument/2006/relationships/image" Target="../media/image52.jpeg"/><Relationship Id="rId1" Type="http://schemas.openxmlformats.org/officeDocument/2006/relationships/audio" Target="file:///C:\Users\&#1045;&#1083;&#1077;&#1085;&#1072;\Desktop\&#1084;&#1086;&#1080;%20&#1087;&#1088;&#1077;&#1079;&#1077;&#1085;&#1090;&#1072;&#1094;&#1080;&#1080;\&#1076;&#1077;&#1090;&#1080;%20&#1074;&#1086;&#1081;&#1085;&#1099;\092fbbe40b51.mp3" TargetMode="Externa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24" Type="http://schemas.openxmlformats.org/officeDocument/2006/relationships/image" Target="../media/image56.jpe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55.jpe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340768"/>
            <a:ext cx="6624736" cy="2736304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Презентация: «Дети </a:t>
            </a:r>
            <a:r>
              <a:rPr lang="ru-RU" i="1" dirty="0" smtClean="0">
                <a:solidFill>
                  <a:srgbClr val="FF0000"/>
                </a:solidFill>
              </a:rPr>
              <a:t>– герои Великой Отечественной  </a:t>
            </a:r>
            <a:r>
              <a:rPr lang="ru-RU" i="1" dirty="0" smtClean="0">
                <a:solidFill>
                  <a:srgbClr val="FF0000"/>
                </a:solidFill>
              </a:rPr>
              <a:t>войны», посвященная 70-ой годовщине Великой Победе.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395536" y="188640"/>
            <a:ext cx="1928826" cy="1928826"/>
          </a:xfrm>
          <a:prstGeom prst="star5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" name="Рисунок 5" descr="12230.jpg"/>
          <p:cNvPicPr>
            <a:picLocks noChangeAspect="1"/>
          </p:cNvPicPr>
          <p:nvPr/>
        </p:nvPicPr>
        <p:blipFill>
          <a:blip r:embed="rId3" cstate="print">
            <a:lum bright="20000" contrast="10000"/>
          </a:blip>
          <a:srcRect/>
          <a:stretch>
            <a:fillRect/>
          </a:stretch>
        </p:blipFill>
        <p:spPr bwMode="auto">
          <a:xfrm>
            <a:off x="251520" y="4293096"/>
            <a:ext cx="2424882" cy="230425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 descr="Картинка 1 из 4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789040"/>
            <a:ext cx="4075112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2771800" y="5949280"/>
          <a:ext cx="6120680" cy="7200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120680"/>
              </a:tblGrid>
              <a:tr h="72008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Подготовила: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учитель начальных классов 1 квалификационной категории </a:t>
                      </a:r>
                      <a:r>
                        <a:rPr lang="ru-RU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Рябокобыленок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Е.Н.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764704"/>
            <a:ext cx="6995120" cy="33843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22 июня 1941 г. </a:t>
            </a:r>
            <a:br>
              <a:rPr lang="ru-RU" dirty="0" smtClean="0"/>
            </a:br>
            <a:r>
              <a:rPr lang="ru-RU" dirty="0" smtClean="0"/>
              <a:t>На нашу Родину вероломно напал злой и сильный враг – фашистская Германия.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груженное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6536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5472608" cy="576064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Calibri" pitchFamily="34" charset="0"/>
              </a:rPr>
              <a:t>Июнь. Клонился к вечеру закат.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И теплой ночи разливалось море.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И раздавался звонкий смех ребят,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Не знающих, не ведающих горя.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Июнь! Тогда еще не знали мы,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Со школьных вечеров домой шагая,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Что завтра будет первый день войны,</a:t>
            </a:r>
            <a:br>
              <a:rPr lang="ru-RU" sz="3100" b="1" dirty="0" smtClean="0">
                <a:latin typeface="Calibri" pitchFamily="34" charset="0"/>
              </a:rPr>
            </a:br>
            <a:r>
              <a:rPr lang="ru-RU" sz="3100" b="1" dirty="0" smtClean="0">
                <a:latin typeface="Calibri" pitchFamily="34" charset="0"/>
              </a:rPr>
              <a:t>А кончится она лишь в сорок пятом, в мае.</a:t>
            </a:r>
            <a:r>
              <a:rPr lang="ru-RU" b="1" dirty="0" smtClean="0">
                <a:latin typeface="Calibri" pitchFamily="34" charset="0"/>
              </a:rPr>
              <a:t/>
            </a:r>
            <a:br>
              <a:rPr lang="ru-RU" b="1" dirty="0" smtClean="0">
                <a:latin typeface="Calibri" pitchFamily="34" charset="0"/>
              </a:rPr>
            </a:br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груженно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04864"/>
            <a:ext cx="8229600" cy="24482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993300"/>
                </a:solidFill>
                <a:latin typeface="Verdana" pitchFamily="34" charset="0"/>
              </a:rPr>
              <a:t>Со школьного</a:t>
            </a:r>
            <a:br>
              <a:rPr lang="ru-RU" b="1" dirty="0" smtClean="0">
                <a:solidFill>
                  <a:srgbClr val="993300"/>
                </a:solidFill>
                <a:latin typeface="Verdana" pitchFamily="34" charset="0"/>
              </a:rPr>
            </a:br>
            <a:r>
              <a:rPr lang="ru-RU" b="1" dirty="0" smtClean="0">
                <a:solidFill>
                  <a:srgbClr val="993300"/>
                </a:solidFill>
                <a:latin typeface="Verdana" pitchFamily="34" charset="0"/>
              </a:rPr>
              <a:t>порога, шагнувшие</a:t>
            </a:r>
            <a:br>
              <a:rPr lang="ru-RU" b="1" dirty="0" smtClean="0">
                <a:solidFill>
                  <a:srgbClr val="993300"/>
                </a:solidFill>
                <a:latin typeface="Verdana" pitchFamily="34" charset="0"/>
              </a:rPr>
            </a:br>
            <a:r>
              <a:rPr lang="ru-RU" b="1" dirty="0" smtClean="0">
                <a:solidFill>
                  <a:srgbClr val="993300"/>
                </a:solidFill>
                <a:latin typeface="Verdana" pitchFamily="34" charset="0"/>
              </a:rPr>
              <a:t>в войну</a:t>
            </a:r>
            <a:br>
              <a:rPr lang="ru-RU" b="1" dirty="0" smtClean="0">
                <a:solidFill>
                  <a:srgbClr val="993300"/>
                </a:solidFill>
                <a:latin typeface="Verdana" pitchFamily="34" charset="0"/>
              </a:rPr>
            </a:b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9552" y="548680"/>
            <a:ext cx="1295400" cy="1584325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48680"/>
            <a:ext cx="12969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лара михеенк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548680"/>
            <a:ext cx="1366837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марат"/>
          <p:cNvPicPr>
            <a:picLocks noChangeAspect="1" noChangeArrowheads="1"/>
          </p:cNvPicPr>
          <p:nvPr/>
        </p:nvPicPr>
        <p:blipFill>
          <a:blip r:embed="rId6" cstate="print"/>
          <a:srcRect l="8682" t="8681" r="8687" b="8688"/>
          <a:stretch>
            <a:fillRect/>
          </a:stretch>
        </p:blipFill>
        <p:spPr bwMode="auto">
          <a:xfrm>
            <a:off x="4499992" y="548680"/>
            <a:ext cx="158273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зина портнов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548680"/>
            <a:ext cx="129381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витя коробков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548680"/>
            <a:ext cx="129614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67544" y="620689"/>
            <a:ext cx="835292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dirty="0" smtClean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Пионеры Герои </a:t>
            </a:r>
          </a:p>
          <a:p>
            <a:r>
              <a:rPr lang="ru-RU" i="1" dirty="0" smtClean="0">
                <a:latin typeface="Calibri" pitchFamily="34" charset="0"/>
              </a:rPr>
              <a:t> </a:t>
            </a:r>
            <a:r>
              <a:rPr lang="ru-RU" sz="2400" dirty="0" smtClean="0">
                <a:latin typeface="Calibri" pitchFamily="34" charset="0"/>
              </a:rPr>
              <a:t>До войны это были самые обыкновенные мальчишки и девчонки. Учились, помогали старшим, играли, бегали-прыгали, разбивали носы и коленки. Их имена знали только родные, одноклассники да друзья.</a:t>
            </a:r>
            <a:br>
              <a:rPr lang="ru-RU" sz="2400" dirty="0" smtClean="0">
                <a:latin typeface="Calibri" pitchFamily="34" charset="0"/>
              </a:rPr>
            </a:br>
            <a:r>
              <a:rPr lang="ru-RU" sz="2400" dirty="0" smtClean="0">
                <a:latin typeface="Calibri" pitchFamily="34" charset="0"/>
              </a:rPr>
              <a:t>   ПРИШЕЛ ЧАС - ОНИ ПОКАЗАЛИ, КАКИМ ОГРОМНЫМ МОЖЕТ СТАТЬ МАЛЕНЬКОЕ ДЕТСКОЕ СЕРДЦЕ, КОГДА РАЗГОРАЕТСЯ В НЕМ СВЯЩЕННАЯ ЛЮБОВЬ К РОДИНЕ И НЕНАВИСТЬ К ЕЕ ВРАГАМ.</a:t>
            </a:r>
            <a:br>
              <a:rPr lang="ru-RU" sz="2400" dirty="0" smtClean="0">
                <a:latin typeface="Calibri" pitchFamily="34" charset="0"/>
              </a:rPr>
            </a:br>
            <a:r>
              <a:rPr lang="ru-RU" sz="2400" dirty="0" smtClean="0">
                <a:latin typeface="Calibri" pitchFamily="34" charset="0"/>
              </a:rPr>
              <a:t>   Мальчишки. Девчонки. На их хрупкие плечи легла тяжесть невзгод, бедствий, горя военных лет. И не согнулись они под этой тяжестью, стали сильнее духом, мужественнее, выносливее. Маленькие герои большой войны. Они сражались рядом со старшими - отцами, братьями, рядом с коммунистами и комсомольцами.</a:t>
            </a:r>
            <a:br>
              <a:rPr lang="ru-RU" sz="2400" dirty="0" smtClean="0">
                <a:latin typeface="Calibri" pitchFamily="34" charset="0"/>
              </a:rPr>
            </a:br>
            <a:r>
              <a:rPr lang="ru-RU" sz="2400" dirty="0" smtClean="0">
                <a:latin typeface="Calibri" pitchFamily="34" charset="0"/>
              </a:rPr>
              <a:t>   </a:t>
            </a:r>
            <a:endParaRPr lang="ru-RU" sz="24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Picture 4" descr="марат"/>
          <p:cNvPicPr>
            <a:picLocks noChangeAspect="1" noChangeArrowheads="1"/>
          </p:cNvPicPr>
          <p:nvPr/>
        </p:nvPicPr>
        <p:blipFill>
          <a:blip r:embed="rId3" cstate="print"/>
          <a:srcRect l="7455" t="8948" r="7468" b="8960"/>
          <a:stretch>
            <a:fillRect/>
          </a:stretch>
        </p:blipFill>
        <p:spPr bwMode="auto">
          <a:xfrm>
            <a:off x="971600" y="332656"/>
            <a:ext cx="4776787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5013176"/>
            <a:ext cx="56886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 smtClean="0">
                <a:ln w="11430"/>
                <a:solidFill>
                  <a:schemeClr val="tx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Марат  </a:t>
            </a:r>
            <a:r>
              <a:rPr lang="ru-RU" sz="3200" dirty="0" err="1" smtClean="0">
                <a:ln w="11430"/>
                <a:solidFill>
                  <a:schemeClr val="tx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Казей</a:t>
            </a:r>
            <a:r>
              <a:rPr lang="ru-RU" sz="3200" dirty="0" smtClean="0">
                <a:ln w="11430"/>
                <a:solidFill>
                  <a:schemeClr val="tx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ru-RU" sz="320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Герой Советского Союза </a:t>
            </a:r>
            <a:endParaRPr lang="ru-RU" sz="320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1662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2">
                    <a:lumMod val="25000"/>
                  </a:schemeClr>
                </a:solidFill>
              </a:rPr>
              <a:t> </a:t>
            </a:r>
            <a:br>
              <a:rPr lang="ru-RU" sz="4000" b="1" dirty="0" smtClean="0">
                <a:solidFill>
                  <a:schemeClr val="tx2">
                    <a:lumMod val="25000"/>
                  </a:schemeClr>
                </a:solidFill>
              </a:rPr>
            </a:br>
            <a:r>
              <a:rPr lang="ru-RU" sz="3100" b="1" dirty="0" smtClean="0">
                <a:solidFill>
                  <a:schemeClr val="tx2">
                    <a:lumMod val="25000"/>
                  </a:schemeClr>
                </a:solidFill>
                <a:latin typeface="+mn-lt"/>
              </a:rPr>
              <a:t>Вместе с сестрой Адой ушел в партизаны, где стал разведчиком. Проникал во вражеские гарнизоны и доставлял командованию ценные сведения. Используя эти данные партизаны разработали  дерзкую операцию и разгромили фашистов в  г.Дзержинске. Марат участвовал в боях и проявлял  отвагу, бесстрашие, вместе с подрывниками минировал железную дорогу. Погиб Марат в бою.  Сражался до последнего патрона, а когда осталась  последняя граната, подпустил врагов поближе и  взорвал их и себя... В г.Минске поставлен памятник юному герою.</a:t>
            </a:r>
            <a:endParaRPr lang="ru-RU" sz="3100" dirty="0">
              <a:latin typeface="+mn-lt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груженное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1570186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Белоруссия. г Минск, городской парк</a:t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Памятник Марату </a:t>
            </a:r>
            <a:r>
              <a:rPr lang="ru-RU" sz="36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Казею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3600" dirty="0"/>
          </a:p>
        </p:txBody>
      </p:sp>
      <p:pic>
        <p:nvPicPr>
          <p:cNvPr id="5" name="Picture 2" descr="Картинка 3 из 7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628800"/>
            <a:ext cx="49625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Лёня Голиков</a:t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>Герой Советского Союза</a:t>
            </a: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84784"/>
            <a:ext cx="5112568" cy="477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95536" y="404664"/>
            <a:ext cx="813690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родное село захватили враги, мальчик ушёл к партизанам. Не раз он ходил в разведку, приносил важные сведения в партизанский отряд – и летели под откос вражеские поезда, машины, рушились мосты, горели вражеские склады.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Всего он участвовал в 27 боевых операциях, им было уничтожено:  78 немцев, два железнодорожных и 12 шоссейных мостов, два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продовольственно-фуражных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склада и 10 автомашин с боеприпасами. </a:t>
            </a:r>
            <a:r>
              <a:rPr lang="ru-RU" sz="2800" dirty="0" smtClean="0"/>
              <a:t> </a:t>
            </a:r>
            <a:endParaRPr lang="ru-RU" sz="2800" dirty="0" smtClean="0">
              <a:solidFill>
                <a:schemeClr val="tx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Лёня воевал наравне со взрослыми товарищами.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Погиб юный герой зимой 1943 года.</a:t>
            </a:r>
          </a:p>
          <a:p>
            <a:pPr>
              <a:defRPr/>
            </a:pPr>
            <a:r>
              <a:rPr lang="ru-RU" sz="2800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Лёне Голикову посмертно присвоено звание Героя Советского Союза.</a:t>
            </a:r>
            <a:endParaRPr lang="ru-RU" sz="2800" dirty="0">
              <a:solidFill>
                <a:schemeClr val="tx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груженное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164219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Calibri" pitchFamily="34" charset="0"/>
              </a:rPr>
              <a:t>Памятник партизану пионеру-герою Лене Голикову перед зданием администрации Новгородской области. Великий Новгород.</a:t>
            </a:r>
            <a:r>
              <a:rPr lang="ru-RU" sz="2800" dirty="0" smtClean="0">
                <a:latin typeface="Calibri" pitchFamily="34" charset="0"/>
              </a:rPr>
              <a:t/>
            </a:r>
            <a:br>
              <a:rPr lang="ru-RU" sz="2800" dirty="0" smtClean="0">
                <a:latin typeface="Calibri" pitchFamily="34" charset="0"/>
              </a:rPr>
            </a:br>
            <a:endParaRPr lang="ru-RU" sz="2800" dirty="0"/>
          </a:p>
        </p:txBody>
      </p:sp>
      <p:pic>
        <p:nvPicPr>
          <p:cNvPr id="5" name="Picture 6" descr="Памятник партизану пионеру-герою Лене Голикову перед зданием администрации Новгородской области. Великий Новгород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060848"/>
            <a:ext cx="30099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6732240" cy="724942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2">
                    <a:lumMod val="25000"/>
                  </a:schemeClr>
                </a:solidFill>
              </a:rPr>
              <a:t>Валя Котик</a:t>
            </a:r>
            <a:br>
              <a:rPr lang="ru-RU" sz="4800" b="1" dirty="0" smtClean="0">
                <a:solidFill>
                  <a:schemeClr val="tx2">
                    <a:lumMod val="25000"/>
                  </a:schemeClr>
                </a:solidFill>
              </a:rPr>
            </a:br>
            <a:r>
              <a:rPr lang="ru-RU" sz="4800" dirty="0" smtClean="0">
                <a:solidFill>
                  <a:srgbClr val="FF0000"/>
                </a:solidFill>
              </a:rPr>
              <a:t>Герой Советского Союза</a:t>
            </a:r>
            <a:r>
              <a:rPr lang="ru-RU" sz="5400" b="1" dirty="0" smtClean="0">
                <a:solidFill>
                  <a:schemeClr val="tx2">
                    <a:lumMod val="25000"/>
                  </a:schemeClr>
                </a:solidFill>
              </a:rPr>
              <a:t/>
            </a:r>
            <a:br>
              <a:rPr lang="ru-RU" sz="5400" b="1" dirty="0" smtClean="0">
                <a:solidFill>
                  <a:schemeClr val="tx2">
                    <a:lumMod val="25000"/>
                  </a:schemeClr>
                </a:solidFill>
              </a:rPr>
            </a:br>
            <a:endParaRPr lang="ru-RU" sz="54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95536" y="1484784"/>
            <a:ext cx="5819775" cy="438150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Заголовок 1"/>
          <p:cNvPicPr>
            <a:picLocks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9552" y="260648"/>
            <a:ext cx="7848872" cy="5962674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>
                <a:solidFill>
                  <a:schemeClr val="tx2">
                    <a:lumMod val="25000"/>
                  </a:schemeClr>
                </a:solidFill>
              </a:rPr>
              <a:t>Лара</a:t>
            </a:r>
            <a:br>
              <a:rPr lang="ru-RU" dirty="0" smtClean="0">
                <a:solidFill>
                  <a:schemeClr val="tx2">
                    <a:lumMod val="25000"/>
                  </a:schemeClr>
                </a:solidFill>
              </a:rPr>
            </a:br>
            <a:r>
              <a:rPr lang="ru-RU" dirty="0" err="1" smtClean="0">
                <a:solidFill>
                  <a:schemeClr val="tx2">
                    <a:lumMod val="25000"/>
                  </a:schemeClr>
                </a:solidFill>
              </a:rPr>
              <a:t>Михеенко</a:t>
            </a:r>
            <a:r>
              <a:rPr lang="ru-RU" dirty="0" smtClean="0">
                <a:solidFill>
                  <a:schemeClr val="tx2">
                    <a:lumMod val="2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25000"/>
                  </a:schemeClr>
                </a:solidFill>
              </a:rPr>
            </a:br>
            <a:endParaRPr lang="ru-RU" dirty="0"/>
          </a:p>
        </p:txBody>
      </p:sp>
      <p:pic>
        <p:nvPicPr>
          <p:cNvPr id="5" name="Picture 2" descr="http://www.molodguard.ru/lars.jpg"/>
          <p:cNvPicPr>
            <a:picLocks noChangeAspect="1" noChangeArrowheads="1"/>
          </p:cNvPicPr>
          <p:nvPr/>
        </p:nvPicPr>
        <p:blipFill>
          <a:blip r:embed="rId3" cstate="print"/>
          <a:srcRect l="5754" t="10825" r="2174" b="18040"/>
          <a:stretch>
            <a:fillRect/>
          </a:stretch>
        </p:blipFill>
        <p:spPr bwMode="auto">
          <a:xfrm>
            <a:off x="971600" y="1340768"/>
            <a:ext cx="475252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755576" y="1052736"/>
            <a:ext cx="79208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Ленинградскую школьницу Лару </a:t>
            </a:r>
            <a:r>
              <a:rPr lang="ru-RU" sz="2400" b="1" dirty="0" err="1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Михеенко</a:t>
            </a:r>
            <a:r>
              <a:rPr lang="ru-RU" sz="24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война застала в украинской деревне, которую вскоре заняли фашисты. Но однажды ночью вместе с  подругами  она вырвалась из плена и оказались у партизан. Сначала командиры не хотели брать такую маленькую девочку к себе, но как же много могут сделать для Родины даже самые юные ее  граждане! Переодевшись в лохмотья, Лара ходила по деревням, выведывая данные о фашистах, участвовала и в боевых операциях. В деревне Игнатово юную партизанку выдал предатель, и фашисты ее расстреляли.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22712" cy="200223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Зина Портнова</a:t>
            </a:r>
            <a:br>
              <a:rPr lang="ru-RU" sz="3600" b="1" dirty="0" smtClean="0"/>
            </a:br>
            <a:r>
              <a:rPr lang="ru-RU" sz="3600" b="1" dirty="0" smtClean="0">
                <a:solidFill>
                  <a:srgbClr val="FF0000"/>
                </a:solidFill>
              </a:rPr>
              <a:t>Герой Советского Союза</a:t>
            </a:r>
            <a:r>
              <a:rPr lang="ru-RU" sz="3600" b="1" dirty="0" smtClean="0"/>
              <a:t> </a:t>
            </a:r>
            <a:endParaRPr lang="ru-RU" sz="3600" b="1" dirty="0"/>
          </a:p>
        </p:txBody>
      </p:sp>
      <p:pic>
        <p:nvPicPr>
          <p:cNvPr id="5" name="Picture 4" descr="зина портно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48680"/>
            <a:ext cx="4846638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611560" y="548680"/>
            <a:ext cx="7704856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Родилась 20 февраля 1926 года в городе Ленинграде в семье рабочего. Окончила 7 классов. В начале июня 1941 года приехала на школьные каникулы в деревню Зуя Витебской области.  Участвовала в распространении листовок среди населения и диверсиях против захватчиков. Работая в столовой , по указанию подполья отравила пищу. Во время разбирательств, желая доказать немцам свою непричастность, попробовала отравленный суп. Чудом осталась жива. С августа 1943 года разведчик партизанского отряда им. К. Е. Ворошилова. В декабре 1943 года, возвращаясь с задания, была арестована и опознана предателем. На одном из допросов, схватив со стола пистолет следователя, застрелила его и еще двух гитлеровцев, пыталась бежать, но была схвачена, зверски замучена и 13 января 1944 года расстреляна в тюрьме города Полоцка.</a:t>
            </a:r>
            <a:endParaRPr lang="ru-RU" sz="23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лип Дети войны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352928" cy="619268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4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25000"/>
                  </a:schemeClr>
                </a:solidFill>
              </a:rPr>
              <a:t>Великие дети войны</a:t>
            </a:r>
            <a:endParaRPr lang="ru-RU" dirty="0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 cstate="print"/>
          <a:srcRect r="3612" b="4344"/>
          <a:stretch>
            <a:fillRect/>
          </a:stretch>
        </p:blipFill>
        <p:spPr bwMode="auto">
          <a:xfrm>
            <a:off x="395536" y="980728"/>
            <a:ext cx="3673475" cy="2232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3284984"/>
            <a:ext cx="1656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Шура </a:t>
            </a:r>
            <a:r>
              <a:rPr lang="ru-RU" b="1" dirty="0" err="1" smtClean="0"/>
              <a:t>Кобер</a:t>
            </a:r>
            <a:r>
              <a:rPr lang="ru-RU" b="1" dirty="0" smtClean="0"/>
              <a:t>      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3284984"/>
            <a:ext cx="1586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Витя Хоменко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3573016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Награждены Орденами Отечественной </a:t>
            </a:r>
          </a:p>
          <a:p>
            <a:r>
              <a:rPr lang="ru-RU" b="1" dirty="0" smtClean="0"/>
              <a:t>войны 1 степени</a:t>
            </a:r>
            <a:endParaRPr lang="ru-RU" b="1" dirty="0"/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/>
          <a:srcRect r="5495" b="4382"/>
          <a:stretch>
            <a:fillRect/>
          </a:stretch>
        </p:blipFill>
        <p:spPr bwMode="auto">
          <a:xfrm>
            <a:off x="4211960" y="980728"/>
            <a:ext cx="1800225" cy="227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283968" y="3212976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Люся Герасименко</a:t>
            </a:r>
          </a:p>
          <a:p>
            <a:r>
              <a:rPr lang="ru-RU" b="1" dirty="0" smtClean="0"/>
              <a:t>пионер-герой</a:t>
            </a:r>
            <a:endParaRPr lang="ru-RU" b="1" dirty="0"/>
          </a:p>
        </p:txBody>
      </p:sp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5" cstate="print"/>
          <a:srcRect r="5501" b="3233"/>
          <a:stretch>
            <a:fillRect/>
          </a:stretch>
        </p:blipFill>
        <p:spPr bwMode="auto">
          <a:xfrm>
            <a:off x="6300192" y="980728"/>
            <a:ext cx="1800225" cy="2303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6372200" y="3284984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Валя  Зенкина</a:t>
            </a:r>
          </a:p>
          <a:p>
            <a:r>
              <a:rPr lang="ru-RU" b="1" dirty="0" smtClean="0"/>
              <a:t>Награждена орденом</a:t>
            </a:r>
          </a:p>
          <a:p>
            <a:r>
              <a:rPr lang="ru-RU" b="1" dirty="0" smtClean="0"/>
              <a:t>Красной Звезды</a:t>
            </a:r>
            <a:endParaRPr lang="ru-RU" b="1" dirty="0"/>
          </a:p>
        </p:txBody>
      </p:sp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6" cstate="print"/>
          <a:srcRect r="5505" b="4369"/>
          <a:stretch>
            <a:fillRect/>
          </a:stretch>
        </p:blipFill>
        <p:spPr bwMode="auto">
          <a:xfrm>
            <a:off x="2411760" y="3861048"/>
            <a:ext cx="1800225" cy="2232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241176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Костя Кравчук</a:t>
            </a:r>
          </a:p>
          <a:p>
            <a:r>
              <a:rPr lang="ru-RU" b="1" dirty="0" smtClean="0"/>
              <a:t>пионер-герой</a:t>
            </a:r>
            <a:endParaRPr lang="ru-RU" b="1" dirty="0"/>
          </a:p>
        </p:txBody>
      </p:sp>
      <p:pic>
        <p:nvPicPr>
          <p:cNvPr id="15" name="Picture 17"/>
          <p:cNvPicPr>
            <a:picLocks noChangeAspect="1" noChangeArrowheads="1"/>
          </p:cNvPicPr>
          <p:nvPr/>
        </p:nvPicPr>
        <p:blipFill>
          <a:blip r:embed="rId7" cstate="print"/>
          <a:srcRect r="9293" b="6281"/>
          <a:stretch>
            <a:fillRect/>
          </a:stretch>
        </p:blipFill>
        <p:spPr bwMode="auto">
          <a:xfrm>
            <a:off x="4572000" y="3861048"/>
            <a:ext cx="1727200" cy="2232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457200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Саша Кондратьев</a:t>
            </a:r>
          </a:p>
          <a:p>
            <a:r>
              <a:rPr lang="ru-RU" b="1" dirty="0" smtClean="0"/>
              <a:t>пионер-герой</a:t>
            </a:r>
            <a:endParaRPr lang="ru-RU" b="1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1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96536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286000" y="764704"/>
            <a:ext cx="59584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3600" b="1" dirty="0" smtClean="0"/>
              <a:t>Неугасима память поколений</a:t>
            </a:r>
            <a:endParaRPr lang="ru-RU" sz="3600" dirty="0" smtClean="0"/>
          </a:p>
          <a:p>
            <a:pPr algn="ctr">
              <a:buFont typeface="Arial" charset="0"/>
              <a:buNone/>
            </a:pPr>
            <a:r>
              <a:rPr lang="ru-RU" sz="3600" b="1" dirty="0" smtClean="0"/>
              <a:t>И память тех, кого так свято чтим,</a:t>
            </a:r>
            <a:endParaRPr lang="ru-RU" sz="3600" dirty="0" smtClean="0"/>
          </a:p>
          <a:p>
            <a:pPr algn="ctr">
              <a:buFont typeface="Arial" charset="0"/>
              <a:buNone/>
            </a:pPr>
            <a:r>
              <a:rPr lang="ru-RU" sz="3600" b="1" dirty="0" smtClean="0"/>
              <a:t>Давайте, люди, встанем на мгновенье</a:t>
            </a:r>
            <a:endParaRPr lang="ru-RU" sz="3600" dirty="0" smtClean="0"/>
          </a:p>
          <a:p>
            <a:pPr algn="ctr">
              <a:buFont typeface="Arial" charset="0"/>
              <a:buNone/>
            </a:pPr>
            <a:r>
              <a:rPr lang="ru-RU" sz="3600" b="1" dirty="0" smtClean="0"/>
              <a:t>И в скорби постоим и помолчим. </a:t>
            </a:r>
            <a:endParaRPr lang="ru-RU" sz="3600" dirty="0" smtClean="0"/>
          </a:p>
        </p:txBody>
      </p:sp>
      <p:pic>
        <p:nvPicPr>
          <p:cNvPr id="6" name="метроном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16416" y="5373216"/>
            <a:ext cx="504056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2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411760" y="1988840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Юные безусые герои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Юными останутся навек,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Перед вашим вдруг ожившим строем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Мы стоим, не поднимая век.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Боль и гнев сейчас тому причиной,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Благодарность вечная вам всем,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Маленькие, стойкие мужчины,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Девочки, достойные поэм.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6" name="Рисунок 5" descr="images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2571750" cy="1781175"/>
          </a:xfrm>
          <a:prstGeom prst="rect">
            <a:avLst/>
          </a:prstGeom>
        </p:spPr>
      </p:pic>
      <p:pic>
        <p:nvPicPr>
          <p:cNvPr id="7" name="Рисунок 6" descr="images (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4725144"/>
            <a:ext cx="2466975" cy="1847850"/>
          </a:xfrm>
          <a:prstGeom prst="rect">
            <a:avLst/>
          </a:prstGeom>
        </p:spPr>
      </p:pic>
      <p:pic>
        <p:nvPicPr>
          <p:cNvPr id="8" name="Рисунок 7" descr="images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332656"/>
            <a:ext cx="2657475" cy="1724025"/>
          </a:xfrm>
          <a:prstGeom prst="rect">
            <a:avLst/>
          </a:prstGeom>
        </p:spPr>
      </p:pic>
      <p:pic>
        <p:nvPicPr>
          <p:cNvPr id="9" name="Рисунок 8" descr="images (9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4797152"/>
            <a:ext cx="2581275" cy="1771650"/>
          </a:xfrm>
          <a:prstGeom prst="rect">
            <a:avLst/>
          </a:prstGeom>
        </p:spPr>
      </p:pic>
      <p:pic>
        <p:nvPicPr>
          <p:cNvPr id="10" name="Рисунок 9" descr="images (1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2636912"/>
            <a:ext cx="2133600" cy="1285875"/>
          </a:xfrm>
          <a:prstGeom prst="rect">
            <a:avLst/>
          </a:prstGeom>
        </p:spPr>
      </p:pic>
      <p:pic>
        <p:nvPicPr>
          <p:cNvPr id="11" name="Рисунок 10" descr="загруженное (2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16216" y="2348880"/>
            <a:ext cx="2145035" cy="1584176"/>
          </a:xfrm>
          <a:prstGeom prst="rect">
            <a:avLst/>
          </a:prstGeom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5373216"/>
            <a:ext cx="2736304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груженное (1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Вспомним, как это было…</a:t>
            </a:r>
            <a:endParaRPr lang="ru-RU" b="1" dirty="0"/>
          </a:p>
        </p:txBody>
      </p:sp>
      <p:pic>
        <p:nvPicPr>
          <p:cNvPr id="5" name="Рисунок 4" descr="загруженно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1628800"/>
            <a:ext cx="4536503" cy="3888432"/>
          </a:xfrm>
          <a:prstGeom prst="rect">
            <a:avLst/>
          </a:prstGeom>
        </p:spPr>
      </p:pic>
      <p:pic>
        <p:nvPicPr>
          <p:cNvPr id="6" name="Рисунок 5" descr="war_0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9712" y="1484784"/>
            <a:ext cx="5112568" cy="4057650"/>
          </a:xfrm>
          <a:prstGeom prst="rect">
            <a:avLst/>
          </a:prstGeom>
        </p:spPr>
      </p:pic>
      <p:pic>
        <p:nvPicPr>
          <p:cNvPr id="7" name="Рисунок 6" descr="images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484784"/>
            <a:ext cx="5112567" cy="4104456"/>
          </a:xfrm>
          <a:prstGeom prst="rect">
            <a:avLst/>
          </a:prstGeom>
        </p:spPr>
      </p:pic>
      <p:pic>
        <p:nvPicPr>
          <p:cNvPr id="8" name="Рисунок 7" descr="2947122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07704" y="1484784"/>
            <a:ext cx="5184576" cy="4104456"/>
          </a:xfrm>
          <a:prstGeom prst="rect">
            <a:avLst/>
          </a:prstGeom>
        </p:spPr>
      </p:pic>
      <p:pic>
        <p:nvPicPr>
          <p:cNvPr id="9" name="Рисунок 8" descr="images (8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07704" y="1484784"/>
            <a:ext cx="5328592" cy="4248472"/>
          </a:xfrm>
          <a:prstGeom prst="rect">
            <a:avLst/>
          </a:prstGeom>
        </p:spPr>
      </p:pic>
      <p:pic>
        <p:nvPicPr>
          <p:cNvPr id="10" name="Рисунок 9" descr="images (2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835696" y="1484784"/>
            <a:ext cx="5400599" cy="4320480"/>
          </a:xfrm>
          <a:prstGeom prst="rect">
            <a:avLst/>
          </a:prstGeom>
        </p:spPr>
      </p:pic>
      <p:pic>
        <p:nvPicPr>
          <p:cNvPr id="11" name="Рисунок 10" descr="fc6a9651c769336aed0635d1148_prev-580x40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63688" y="1412776"/>
            <a:ext cx="5524500" cy="4392488"/>
          </a:xfrm>
          <a:prstGeom prst="rect">
            <a:avLst/>
          </a:prstGeom>
        </p:spPr>
      </p:pic>
      <p:pic>
        <p:nvPicPr>
          <p:cNvPr id="12" name="Рисунок 11" descr="images (3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835696" y="1340768"/>
            <a:ext cx="5400600" cy="4536504"/>
          </a:xfrm>
          <a:prstGeom prst="rect">
            <a:avLst/>
          </a:prstGeom>
        </p:spPr>
      </p:pic>
      <p:pic>
        <p:nvPicPr>
          <p:cNvPr id="13" name="Рисунок 12" descr="images (4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63688" y="1268760"/>
            <a:ext cx="5544616" cy="4680520"/>
          </a:xfrm>
          <a:prstGeom prst="rect">
            <a:avLst/>
          </a:prstGeom>
        </p:spPr>
      </p:pic>
      <p:pic>
        <p:nvPicPr>
          <p:cNvPr id="14" name="Рисунок 13" descr="images (5)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63688" y="1268760"/>
            <a:ext cx="5544616" cy="4680520"/>
          </a:xfrm>
          <a:prstGeom prst="rect">
            <a:avLst/>
          </a:prstGeom>
        </p:spPr>
      </p:pic>
      <p:pic>
        <p:nvPicPr>
          <p:cNvPr id="15" name="Рисунок 14" descr="images (6)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63688" y="1268760"/>
            <a:ext cx="5544616" cy="4752528"/>
          </a:xfrm>
          <a:prstGeom prst="rect">
            <a:avLst/>
          </a:prstGeom>
        </p:spPr>
      </p:pic>
      <p:pic>
        <p:nvPicPr>
          <p:cNvPr id="16" name="Рисунок 15" descr="images (7)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835696" y="1340768"/>
            <a:ext cx="5400600" cy="4680520"/>
          </a:xfrm>
          <a:prstGeom prst="rect">
            <a:avLst/>
          </a:prstGeom>
        </p:spPr>
      </p:pic>
      <p:pic>
        <p:nvPicPr>
          <p:cNvPr id="18" name="Рисунок 17" descr="images (14)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35696" y="1196752"/>
            <a:ext cx="5472607" cy="4752528"/>
          </a:xfrm>
          <a:prstGeom prst="rect">
            <a:avLst/>
          </a:prstGeom>
        </p:spPr>
      </p:pic>
      <p:pic>
        <p:nvPicPr>
          <p:cNvPr id="19" name="Рисунок 18" descr="images (11)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763688" y="1196752"/>
            <a:ext cx="5544615" cy="4752528"/>
          </a:xfrm>
          <a:prstGeom prst="rect">
            <a:avLst/>
          </a:prstGeom>
        </p:spPr>
      </p:pic>
      <p:pic>
        <p:nvPicPr>
          <p:cNvPr id="20" name="Рисунок 19" descr="загруженное (1)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763688" y="1196752"/>
            <a:ext cx="5472608" cy="4752528"/>
          </a:xfrm>
          <a:prstGeom prst="rect">
            <a:avLst/>
          </a:prstGeom>
        </p:spPr>
      </p:pic>
      <p:pic>
        <p:nvPicPr>
          <p:cNvPr id="21" name="Рисунок 20" descr="images (9)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763688" y="1196752"/>
            <a:ext cx="5544616" cy="4824536"/>
          </a:xfrm>
          <a:prstGeom prst="rect">
            <a:avLst/>
          </a:prstGeom>
        </p:spPr>
      </p:pic>
      <p:pic>
        <p:nvPicPr>
          <p:cNvPr id="22" name="Рисунок 21" descr="original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619672" y="1196752"/>
            <a:ext cx="6120680" cy="4752528"/>
          </a:xfrm>
          <a:prstGeom prst="rect">
            <a:avLst/>
          </a:prstGeom>
        </p:spPr>
      </p:pic>
      <p:pic>
        <p:nvPicPr>
          <p:cNvPr id="23" name="Рисунок 22" descr="images (18)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547664" y="1196752"/>
            <a:ext cx="6192688" cy="4824535"/>
          </a:xfrm>
          <a:prstGeom prst="rect">
            <a:avLst/>
          </a:prstGeom>
        </p:spPr>
      </p:pic>
      <p:pic>
        <p:nvPicPr>
          <p:cNvPr id="24" name="Рисунок 23" descr="загруженное (2)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547664" y="1196752"/>
            <a:ext cx="6192688" cy="4824536"/>
          </a:xfrm>
          <a:prstGeom prst="rect">
            <a:avLst/>
          </a:prstGeom>
        </p:spPr>
      </p:pic>
      <p:pic>
        <p:nvPicPr>
          <p:cNvPr id="25" name="Рисунок 24" descr="images (17)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547665" y="1268760"/>
            <a:ext cx="6120680" cy="4752527"/>
          </a:xfrm>
          <a:prstGeom prst="rect">
            <a:avLst/>
          </a:prstGeom>
        </p:spPr>
      </p:pic>
      <p:pic>
        <p:nvPicPr>
          <p:cNvPr id="26" name="Рисунок 25" descr="images (15)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547664" y="1196752"/>
            <a:ext cx="6192688" cy="4824536"/>
          </a:xfrm>
          <a:prstGeom prst="rect">
            <a:avLst/>
          </a:prstGeom>
        </p:spPr>
      </p:pic>
      <p:pic>
        <p:nvPicPr>
          <p:cNvPr id="27" name="Рисунок 26" descr="images (16)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" name="092fbbe40b5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26" cstate="print"/>
          <a:stretch>
            <a:fillRect/>
          </a:stretch>
        </p:blipFill>
        <p:spPr>
          <a:xfrm>
            <a:off x="5148064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8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6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0"/>
                            </p:stCondLst>
                            <p:childTnLst>
                              <p:par>
                                <p:cTn id="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8000"/>
                            </p:stCondLst>
                            <p:childTnLst>
                              <p:par>
                                <p:cTn id="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6000"/>
                            </p:stCondLst>
                            <p:childTnLst>
                              <p:par>
                                <p:cTn id="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4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80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6000"/>
                            </p:stCondLst>
                            <p:childTnLst>
                              <p:par>
                                <p:cTn id="9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4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2000"/>
                            </p:stCondLst>
                            <p:childTnLst>
                              <p:par>
                                <p:cTn id="10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0000"/>
                            </p:stCondLst>
                            <p:childTnLst>
                              <p:par>
                                <p:cTn id="10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68000"/>
                            </p:stCondLst>
                            <p:childTnLst>
                              <p:par>
                                <p:cTn id="1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4960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8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341</Words>
  <Application>Microsoft Office PowerPoint</Application>
  <PresentationFormat>Экран (4:3)</PresentationFormat>
  <Paragraphs>50</Paragraphs>
  <Slides>22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Презентация: «Дети – герои Великой Отечественной  войны», посвященная 70-ой годовщине Великой Победе.</vt:lpstr>
      <vt:lpstr>22 июня 1941 г.  На нашу Родину вероломно напал злой и сильный враг – фашистская Германия. </vt:lpstr>
      <vt:lpstr>Июнь. Клонился к вечеру закат. И теплой ночи разливалось море. И раздавался звонкий смех ребят, Не знающих, не ведающих горя. Июнь! Тогда еще не знали мы, Со школьных вечеров домой шагая, Что завтра будет первый день войны, А кончится она лишь в сорок пятом, в мае. </vt:lpstr>
      <vt:lpstr>Со школьного порога, шагнувшие в войну </vt:lpstr>
      <vt:lpstr>Слайд 5</vt:lpstr>
      <vt:lpstr>Слайд 6</vt:lpstr>
      <vt:lpstr>  Вместе с сестрой Адой ушел в партизаны, где стал разведчиком. Проникал во вражеские гарнизоны и доставлял командованию ценные сведения. Используя эти данные партизаны разработали  дерзкую операцию и разгромили фашистов в  г.Дзержинске. Марат участвовал в боях и проявлял  отвагу, бесстрашие, вместе с подрывниками минировал железную дорогу. Погиб Марат в бою.  Сражался до последнего патрона, а когда осталась  последняя граната, подпустил врагов поближе и  взорвал их и себя... В г.Минске поставлен памятник юному герою.</vt:lpstr>
      <vt:lpstr>Белоруссия. г Минск, городской парк Памятник Марату Казею. </vt:lpstr>
      <vt:lpstr>Лёня Голиков Герой Советского Союза</vt:lpstr>
      <vt:lpstr>Слайд 10</vt:lpstr>
      <vt:lpstr>Памятник партизану пионеру-герою Лене Голикову перед зданием администрации Новгородской области. Великий Новгород. </vt:lpstr>
      <vt:lpstr>Валя Котик Герой Советского Союза </vt:lpstr>
      <vt:lpstr>Слайд 13</vt:lpstr>
      <vt:lpstr>Лара Михеенко </vt:lpstr>
      <vt:lpstr>Слайд 15</vt:lpstr>
      <vt:lpstr>Зина Портнова Герой Советского Союза </vt:lpstr>
      <vt:lpstr>Слайд 17</vt:lpstr>
      <vt:lpstr>Слайд 18</vt:lpstr>
      <vt:lpstr>Великие дети войны</vt:lpstr>
      <vt:lpstr>Слайд 20</vt:lpstr>
      <vt:lpstr>Слайд 21</vt:lpstr>
      <vt:lpstr>Вспомним, как это было…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54</cp:revision>
  <dcterms:created xsi:type="dcterms:W3CDTF">2015-03-24T16:41:47Z</dcterms:created>
  <dcterms:modified xsi:type="dcterms:W3CDTF">2015-10-29T18:07:06Z</dcterms:modified>
</cp:coreProperties>
</file>