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66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28E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68" d="100"/>
          <a:sy n="68" d="100"/>
        </p:scale>
        <p:origin x="50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362BB-01CF-4F7B-B678-B0775BD0E7D5}" type="datetimeFigureOut">
              <a:rPr lang="ru-RU" smtClean="0"/>
              <a:t>24-08-2025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1DEF4-16B5-4201-B77A-6521C1BB3F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13676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362BB-01CF-4F7B-B678-B0775BD0E7D5}" type="datetimeFigureOut">
              <a:rPr lang="ru-RU" smtClean="0"/>
              <a:t>24-08-2025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1DEF4-16B5-4201-B77A-6521C1BB3F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63513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362BB-01CF-4F7B-B678-B0775BD0E7D5}" type="datetimeFigureOut">
              <a:rPr lang="ru-RU" smtClean="0"/>
              <a:t>24-08-2025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1DEF4-16B5-4201-B77A-6521C1BB3F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36881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362BB-01CF-4F7B-B678-B0775BD0E7D5}" type="datetimeFigureOut">
              <a:rPr lang="ru-RU" smtClean="0"/>
              <a:t>24-08-2025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1DEF4-16B5-4201-B77A-6521C1BB3F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3902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362BB-01CF-4F7B-B678-B0775BD0E7D5}" type="datetimeFigureOut">
              <a:rPr lang="ru-RU" smtClean="0"/>
              <a:t>24-08-2025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1DEF4-16B5-4201-B77A-6521C1BB3F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93781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362BB-01CF-4F7B-B678-B0775BD0E7D5}" type="datetimeFigureOut">
              <a:rPr lang="ru-RU" smtClean="0"/>
              <a:t>24-08-2025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1DEF4-16B5-4201-B77A-6521C1BB3F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0154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362BB-01CF-4F7B-B678-B0775BD0E7D5}" type="datetimeFigureOut">
              <a:rPr lang="ru-RU" smtClean="0"/>
              <a:t>24-08-2025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1DEF4-16B5-4201-B77A-6521C1BB3F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32181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362BB-01CF-4F7B-B678-B0775BD0E7D5}" type="datetimeFigureOut">
              <a:rPr lang="ru-RU" smtClean="0"/>
              <a:t>24-08-2025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1DEF4-16B5-4201-B77A-6521C1BB3F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32978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362BB-01CF-4F7B-B678-B0775BD0E7D5}" type="datetimeFigureOut">
              <a:rPr lang="ru-RU" smtClean="0"/>
              <a:t>24-08-2025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1DEF4-16B5-4201-B77A-6521C1BB3F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88385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362BB-01CF-4F7B-B678-B0775BD0E7D5}" type="datetimeFigureOut">
              <a:rPr lang="ru-RU" smtClean="0"/>
              <a:t>24-08-2025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1DEF4-16B5-4201-B77A-6521C1BB3F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37045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362BB-01CF-4F7B-B678-B0775BD0E7D5}" type="datetimeFigureOut">
              <a:rPr lang="ru-RU" smtClean="0"/>
              <a:t>24-08-2025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81DEF4-16B5-4201-B77A-6521C1BB3F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44802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E362BB-01CF-4F7B-B678-B0775BD0E7D5}" type="datetimeFigureOut">
              <a:rPr lang="ru-RU" smtClean="0"/>
              <a:t>24-08-2025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81DEF4-16B5-4201-B77A-6521C1BB3F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4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spravochnick.ru/istoriya_rossii/byt_leningradcev_v_gody_blokady/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historyrussia.org/sobytiya/9-avgusta-1942-goda-v-blokadnom-leningrade-byla-ispolnena-sedmaya-simfoniya-shostakovicha.html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tDnDiag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6001"/>
                    </a14:imgEffect>
                    <a14:imgEffect>
                      <a14:saturation sat="12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ffectLst>
            <a:glow rad="558800">
              <a:srgbClr val="C00000">
                <a:alpha val="97000"/>
              </a:srgb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808037"/>
            <a:ext cx="9144000" cy="2387600"/>
          </a:xfrm>
        </p:spPr>
        <p:txBody>
          <a:bodyPr/>
          <a:lstStyle/>
          <a:p>
            <a:r>
              <a:rPr lang="ru-RU" b="1" dirty="0" smtClean="0"/>
              <a:t>Великая Отечественная война 1941-1945 гг.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4000" b="1" i="1" dirty="0" smtClean="0">
                <a:solidFill>
                  <a:srgbClr val="C28E02"/>
                </a:solidFill>
              </a:rPr>
              <a:t>Блокада Ленинграда</a:t>
            </a:r>
          </a:p>
          <a:p>
            <a:r>
              <a:rPr lang="ru-RU" sz="4000" b="1" i="1" dirty="0" smtClean="0">
                <a:solidFill>
                  <a:srgbClr val="C28E02"/>
                </a:solidFill>
              </a:rPr>
              <a:t>1941-1944 гг.</a:t>
            </a:r>
            <a:endParaRPr lang="ru-RU" sz="4000" b="1" i="1" dirty="0">
              <a:solidFill>
                <a:srgbClr val="C28E02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8814" y="6035094"/>
            <a:ext cx="28074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i="1" dirty="0"/>
              <a:t>Презентацию </a:t>
            </a:r>
            <a:r>
              <a:rPr lang="ru-RU" i="1" dirty="0" smtClean="0"/>
              <a:t>выполнила:</a:t>
            </a:r>
          </a:p>
          <a:p>
            <a:pPr algn="ctr"/>
            <a:r>
              <a:rPr lang="ru-RU" i="1" dirty="0" smtClean="0"/>
              <a:t>Хайдарова </a:t>
            </a:r>
            <a:r>
              <a:rPr lang="ru-RU" i="1" dirty="0"/>
              <a:t>Р.С</a:t>
            </a:r>
          </a:p>
        </p:txBody>
      </p:sp>
    </p:spTree>
    <p:extLst>
      <p:ext uri="{BB962C8B-B14F-4D97-AF65-F5344CB8AC3E}">
        <p14:creationId xmlns:p14="http://schemas.microsoft.com/office/powerpoint/2010/main" val="9773760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55473" cy="4104581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Picture backgroun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5472" y="2753419"/>
            <a:ext cx="6155472" cy="4104581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553431" y="774903"/>
            <a:ext cx="503930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>
                <a:solidFill>
                  <a:srgbClr val="000000"/>
                </a:solidFill>
                <a:latin typeface="+mj-lt"/>
              </a:rPr>
              <a:t>Начало Великой Отечественной войны</a:t>
            </a:r>
            <a:endParaRPr lang="ru-RU" sz="4000" b="1" dirty="0">
              <a:latin typeface="+mj-lt"/>
            </a:endParaRPr>
          </a:p>
        </p:txBody>
      </p:sp>
      <p:sp>
        <p:nvSpPr>
          <p:cNvPr id="1046" name="Прямоугольник 1045"/>
          <p:cNvSpPr/>
          <p:nvPr/>
        </p:nvSpPr>
        <p:spPr>
          <a:xfrm>
            <a:off x="54245" y="4327128"/>
            <a:ext cx="604698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dirty="0">
                <a:solidFill>
                  <a:srgbClr val="000000"/>
                </a:solidFill>
              </a:rPr>
              <a:t>Великая Отечественная война началась 22 июня 1941 года с нападения нацисткой Германии на Советский Союз. Сражения на Восточном фронте стали одними из самых масштабных и кровопролитных в истории Второй мировой войны </a:t>
            </a:r>
            <a:endParaRPr lang="ru-RU" sz="2400" i="1" dirty="0"/>
          </a:p>
        </p:txBody>
      </p:sp>
    </p:spTree>
    <p:extLst>
      <p:ext uri="{BB962C8B-B14F-4D97-AF65-F5344CB8AC3E}">
        <p14:creationId xmlns:p14="http://schemas.microsoft.com/office/powerpoint/2010/main" val="3782918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9928" y="312245"/>
            <a:ext cx="2623279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Блокада Ленинграда длилась 872 дня, став символом стойкости и мужества. Город пережил суровые условия, голод и разрушения, но не сдался врагу.</a:t>
            </a:r>
            <a:endParaRPr lang="ru-RU" sz="2800" dirty="0"/>
          </a:p>
        </p:txBody>
      </p:sp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4916" y="12032"/>
            <a:ext cx="9557084" cy="6845968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01874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605836" cy="3549316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08684"/>
            <a:ext cx="7605836" cy="3549316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866919" y="0"/>
            <a:ext cx="537237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333333"/>
                </a:solidFill>
                <a:latin typeface="+mj-lt"/>
              </a:rPr>
              <a:t>Причины </a:t>
            </a:r>
            <a:r>
              <a:rPr lang="ru-RU" sz="2400" b="1" dirty="0">
                <a:solidFill>
                  <a:srgbClr val="333333"/>
                </a:solidFill>
                <a:latin typeface="+mj-lt"/>
              </a:rPr>
              <a:t>блокады Ленинграда </a:t>
            </a:r>
            <a:endParaRPr lang="ru-RU" sz="2400" b="1" dirty="0">
              <a:latin typeface="+mj-lt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682036" y="2967322"/>
            <a:ext cx="4387515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>
                <a:solidFill>
                  <a:srgbClr val="333333"/>
                </a:solidFill>
              </a:rPr>
              <a:t>Стратегическая важность Ленинграда для немецкой </a:t>
            </a:r>
            <a:r>
              <a:rPr lang="ru-RU" sz="2000" b="1" i="1" dirty="0" smtClean="0">
                <a:solidFill>
                  <a:srgbClr val="333333"/>
                </a:solidFill>
              </a:rPr>
              <a:t>армии</a:t>
            </a:r>
            <a:r>
              <a:rPr lang="ru-RU" sz="2000" i="1" dirty="0" smtClean="0">
                <a:solidFill>
                  <a:srgbClr val="333333"/>
                </a:solidFill>
              </a:rPr>
              <a:t>. </a:t>
            </a:r>
            <a:r>
              <a:rPr lang="ru-RU" sz="2000" i="1" dirty="0">
                <a:solidFill>
                  <a:srgbClr val="333333"/>
                </a:solidFill>
              </a:rPr>
              <a:t>Взятие Ленинграда гарантировало немецкому командованию полное господство в Балтийском море </a:t>
            </a:r>
            <a:endParaRPr lang="ru-RU" sz="2000" i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682036" y="671493"/>
            <a:ext cx="405637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>
                <a:solidFill>
                  <a:srgbClr val="333333"/>
                </a:solidFill>
              </a:rPr>
              <a:t>Географическое положение Ленинграда. </a:t>
            </a:r>
            <a:r>
              <a:rPr lang="ru-RU" sz="2000" i="1" dirty="0">
                <a:solidFill>
                  <a:srgbClr val="333333"/>
                </a:solidFill>
              </a:rPr>
              <a:t>Оно оказалось выгодным для противника, что позволило немцам серьёзно ограничить коммуникации и фактически отрезать город от страны</a:t>
            </a:r>
            <a:endParaRPr lang="ru-RU" sz="2000" i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589594" y="4647598"/>
            <a:ext cx="424125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>
                <a:solidFill>
                  <a:srgbClr val="333333"/>
                </a:solidFill>
              </a:rPr>
              <a:t>Планы нацистского руководства</a:t>
            </a:r>
            <a:r>
              <a:rPr lang="ru-RU" sz="2000" i="1" dirty="0">
                <a:solidFill>
                  <a:srgbClr val="333333"/>
                </a:solidFill>
              </a:rPr>
              <a:t>. По замыслу, Ленинград должен был быть разрушен бесконечными обстрелами и бомбардировками, а его население истреблено голодом, холодом и эпидемиями</a:t>
            </a:r>
            <a:endParaRPr lang="ru-RU" sz="2000" i="1" dirty="0"/>
          </a:p>
        </p:txBody>
      </p:sp>
    </p:spTree>
    <p:extLst>
      <p:ext uri="{BB962C8B-B14F-4D97-AF65-F5344CB8AC3E}">
        <p14:creationId xmlns:p14="http://schemas.microsoft.com/office/powerpoint/2010/main" val="12951560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4167" y="3048000"/>
            <a:ext cx="4104167" cy="3048001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104167" cy="3048001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8334" y="-1"/>
            <a:ext cx="3983666" cy="3048001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034876" y="767083"/>
            <a:ext cx="42427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000000"/>
                </a:solidFill>
                <a:latin typeface="+mj-lt"/>
              </a:rPr>
              <a:t>Оборона </a:t>
            </a:r>
            <a:r>
              <a:rPr lang="ru-RU" sz="3600" b="1" dirty="0" smtClean="0">
                <a:solidFill>
                  <a:srgbClr val="000000"/>
                </a:solidFill>
                <a:latin typeface="+mj-lt"/>
              </a:rPr>
              <a:t>Ленинграда</a:t>
            </a:r>
          </a:p>
          <a:p>
            <a:pPr algn="ctr"/>
            <a:r>
              <a:rPr lang="ru-RU" sz="3600" b="1" dirty="0" smtClean="0">
                <a:solidFill>
                  <a:srgbClr val="000000"/>
                </a:solidFill>
                <a:latin typeface="+mj-lt"/>
              </a:rPr>
              <a:t> Ключевые </a:t>
            </a:r>
            <a:r>
              <a:rPr lang="ru-RU" sz="3600" b="1" dirty="0">
                <a:solidFill>
                  <a:srgbClr val="000000"/>
                </a:solidFill>
                <a:latin typeface="+mj-lt"/>
              </a:rPr>
              <a:t>события</a:t>
            </a:r>
            <a:endParaRPr lang="ru-RU" sz="3600" b="1" dirty="0">
              <a:latin typeface="+mj-lt"/>
            </a:endParaRPr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1643413" y="6238505"/>
            <a:ext cx="9495641" cy="5185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Начало блокады Ленинграда- 8 сентября 1941 года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20501" y="3304425"/>
            <a:ext cx="356259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i="1" dirty="0">
                <a:solidFill>
                  <a:srgbClr val="000000"/>
                </a:solidFill>
              </a:rPr>
              <a:t>Дорога жизни на Ладоге. </a:t>
            </a:r>
            <a:endParaRPr lang="ru-RU" sz="2800" i="1" dirty="0" smtClean="0">
              <a:solidFill>
                <a:srgbClr val="000000"/>
              </a:solidFill>
            </a:endParaRPr>
          </a:p>
          <a:p>
            <a:pPr algn="ctr"/>
            <a:r>
              <a:rPr lang="ru-RU" sz="2800" i="1" dirty="0" smtClean="0">
                <a:solidFill>
                  <a:srgbClr val="000000"/>
                </a:solidFill>
              </a:rPr>
              <a:t>Зимой </a:t>
            </a:r>
            <a:r>
              <a:rPr lang="ru-RU" sz="2800" i="1" dirty="0">
                <a:solidFill>
                  <a:srgbClr val="000000"/>
                </a:solidFill>
              </a:rPr>
              <a:t>19441-1942 годов началась доставка продовольствия</a:t>
            </a:r>
            <a:endParaRPr lang="ru-RU" sz="2800" i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8346915" y="3361263"/>
            <a:ext cx="396558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i="1" dirty="0">
                <a:solidFill>
                  <a:srgbClr val="000000"/>
                </a:solidFill>
              </a:rPr>
              <a:t>Прорыв блокады произошел 18 января 1943 года с помощью операции "Кольцо"</a:t>
            </a:r>
            <a:endParaRPr lang="ru-RU" sz="2800" i="1" dirty="0"/>
          </a:p>
        </p:txBody>
      </p:sp>
    </p:spTree>
    <p:extLst>
      <p:ext uri="{BB962C8B-B14F-4D97-AF65-F5344CB8AC3E}">
        <p14:creationId xmlns:p14="http://schemas.microsoft.com/office/powerpoint/2010/main" val="857426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6804"/>
            <a:ext cx="7880684" cy="6858000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8109284" y="-146213"/>
            <a:ext cx="408271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333333"/>
                </a:solidFill>
                <a:latin typeface="+mj-lt"/>
              </a:rPr>
              <a:t>Ж</a:t>
            </a:r>
            <a:r>
              <a:rPr lang="ru-RU" sz="3200" b="1" dirty="0" smtClean="0">
                <a:solidFill>
                  <a:srgbClr val="333333"/>
                </a:solidFill>
                <a:latin typeface="+mj-lt"/>
              </a:rPr>
              <a:t>изнь </a:t>
            </a:r>
            <a:r>
              <a:rPr lang="ru-RU" sz="3200" b="1" dirty="0">
                <a:solidFill>
                  <a:srgbClr val="333333"/>
                </a:solidFill>
                <a:latin typeface="+mj-lt"/>
              </a:rPr>
              <a:t>в блокадном </a:t>
            </a:r>
            <a:r>
              <a:rPr lang="ru-RU" sz="3200" b="1" dirty="0" smtClean="0">
                <a:solidFill>
                  <a:srgbClr val="333333"/>
                </a:solidFill>
                <a:latin typeface="+mj-lt"/>
              </a:rPr>
              <a:t>Ленинграде.</a:t>
            </a:r>
            <a:endParaRPr lang="ru-RU" sz="3200" dirty="0">
              <a:latin typeface="+mj-lt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880685" y="823230"/>
            <a:ext cx="419902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>
                <a:solidFill>
                  <a:srgbClr val="333333"/>
                </a:solidFill>
              </a:rPr>
              <a:t>Проблемы со снабжением</a:t>
            </a:r>
            <a:r>
              <a:rPr lang="ru-RU" sz="2000" i="1" dirty="0">
                <a:solidFill>
                  <a:srgbClr val="333333"/>
                </a:solidFill>
              </a:rPr>
              <a:t>. В городе была запрещена торговля продуктами, введено снабжение населения по карточкам. Ежедневно можно было получить только хлеб, другие продукты — раз в 10 дней или раз в месяц</a:t>
            </a:r>
            <a:endParaRPr lang="ru-RU" sz="2000" i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866274" y="3052772"/>
            <a:ext cx="432572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>
                <a:solidFill>
                  <a:srgbClr val="333333"/>
                </a:solidFill>
              </a:rPr>
              <a:t>Голод и истощение</a:t>
            </a:r>
            <a:r>
              <a:rPr lang="ru-RU" sz="2000" i="1" dirty="0">
                <a:solidFill>
                  <a:srgbClr val="333333"/>
                </a:solidFill>
              </a:rPr>
              <a:t>. Голод привёл к распространению болезней. Были случаи поедания домашних животных. В хлебное тесто добавляли целлюлозу, хлопковый жмых, картофельные очистки</a:t>
            </a:r>
            <a:endParaRPr lang="ru-RU" sz="2000" i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7866274" y="4974537"/>
            <a:ext cx="386213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>
                <a:solidFill>
                  <a:srgbClr val="333333"/>
                </a:solidFill>
              </a:rPr>
              <a:t>Холод</a:t>
            </a:r>
            <a:r>
              <a:rPr lang="ru-RU" sz="2000" i="1" dirty="0">
                <a:solidFill>
                  <a:srgbClr val="333333"/>
                </a:solidFill>
              </a:rPr>
              <a:t>. В тяжёлые блокадные зимы в домах не было ни электричества, ни газа, ни отопления. Единственным источником тепла были печки-буржуйки. </a:t>
            </a:r>
            <a:r>
              <a:rPr lang="ru-RU" sz="2000" i="1" dirty="0">
                <a:hlinkClick r:id="rId3"/>
              </a:rPr>
              <a:t/>
            </a:r>
            <a:br>
              <a:rPr lang="ru-RU" sz="2000" i="1" dirty="0">
                <a:hlinkClick r:id="rId3"/>
              </a:rPr>
            </a:br>
            <a:endParaRPr lang="ru-RU" sz="2000" i="1" dirty="0"/>
          </a:p>
        </p:txBody>
      </p:sp>
    </p:spTree>
    <p:extLst>
      <p:ext uri="{BB962C8B-B14F-4D97-AF65-F5344CB8AC3E}">
        <p14:creationId xmlns:p14="http://schemas.microsoft.com/office/powerpoint/2010/main" val="22935842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3214688"/>
            <a:ext cx="6781800" cy="3643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5375981" y="0"/>
            <a:ext cx="6781800" cy="3581400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23779" y="0"/>
            <a:ext cx="482734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+mj-lt"/>
              </a:rPr>
              <a:t>Культурная сфера в блокадном Ленинграде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98919" y="954107"/>
            <a:ext cx="4674940" cy="39549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>
                <a:solidFill>
                  <a:srgbClr val="333333"/>
                </a:solidFill>
              </a:rPr>
              <a:t>9 августа 1942 года</a:t>
            </a:r>
            <a:r>
              <a:rPr lang="ru-RU" sz="1900" i="1" dirty="0">
                <a:solidFill>
                  <a:srgbClr val="333333"/>
                </a:solidFill>
              </a:rPr>
              <a:t> в зале Ленинградской филармонии состоялось исполнение</a:t>
            </a:r>
            <a:r>
              <a:rPr lang="ru-RU" sz="2000" i="1" dirty="0">
                <a:solidFill>
                  <a:srgbClr val="333333"/>
                </a:solidFill>
              </a:rPr>
              <a:t> </a:t>
            </a:r>
            <a:r>
              <a:rPr lang="ru-RU" sz="2000" b="1" i="1" dirty="0">
                <a:solidFill>
                  <a:srgbClr val="333333"/>
                </a:solidFill>
              </a:rPr>
              <a:t>Седьмой («Ленинградской») симфонии</a:t>
            </a:r>
            <a:r>
              <a:rPr lang="ru-RU" sz="1900" i="1" dirty="0">
                <a:solidFill>
                  <a:srgbClr val="333333"/>
                </a:solidFill>
              </a:rPr>
              <a:t> Дмитрия Шостаковича </a:t>
            </a:r>
            <a:endParaRPr lang="ru-RU" sz="1900" i="1" dirty="0" smtClean="0">
              <a:solidFill>
                <a:srgbClr val="333333"/>
              </a:solidFill>
            </a:endParaRPr>
          </a:p>
          <a:p>
            <a:r>
              <a:rPr lang="ru-RU" sz="2000" b="1" i="1" dirty="0" smtClean="0">
                <a:solidFill>
                  <a:srgbClr val="333333"/>
                </a:solidFill>
              </a:rPr>
              <a:t>Некоторые </a:t>
            </a:r>
            <a:r>
              <a:rPr lang="ru-RU" sz="2000" b="1" i="1" dirty="0">
                <a:solidFill>
                  <a:srgbClr val="333333"/>
                </a:solidFill>
              </a:rPr>
              <a:t>факты об этом событии:</a:t>
            </a:r>
            <a:endParaRPr lang="ru-RU" sz="2000" i="1" dirty="0">
              <a:solidFill>
                <a:srgbClr val="333333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1900" i="1" dirty="0">
                <a:solidFill>
                  <a:srgbClr val="333333"/>
                </a:solidFill>
              </a:rPr>
              <a:t>За время блокады многие музыканты умерли от голода, способных держать инструменты осталось всего 15 человек. </a:t>
            </a:r>
            <a:endParaRPr lang="ru-RU" sz="1900" i="1" dirty="0" smtClean="0">
              <a:solidFill>
                <a:srgbClr val="333333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1900" i="1" dirty="0" smtClean="0">
                <a:solidFill>
                  <a:srgbClr val="333333"/>
                </a:solidFill>
              </a:rPr>
              <a:t>Исполнение </a:t>
            </a:r>
            <a:r>
              <a:rPr lang="ru-RU" sz="1900" i="1" dirty="0">
                <a:solidFill>
                  <a:srgbClr val="333333"/>
                </a:solidFill>
              </a:rPr>
              <a:t>симфонии транслировалось по радио, а в городе были включены громкоговорители городской </a:t>
            </a:r>
            <a:r>
              <a:rPr lang="ru-RU" sz="1900" i="1" dirty="0" smtClean="0">
                <a:solidFill>
                  <a:srgbClr val="333333"/>
                </a:solidFill>
              </a:rPr>
              <a:t>сети.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1900" i="1" dirty="0" smtClean="0">
                <a:solidFill>
                  <a:srgbClr val="333333"/>
                </a:solidFill>
              </a:rPr>
              <a:t>Симфонию </a:t>
            </a:r>
            <a:r>
              <a:rPr lang="ru-RU" sz="1900" i="1" dirty="0">
                <a:solidFill>
                  <a:srgbClr val="333333"/>
                </a:solidFill>
              </a:rPr>
              <a:t>слышали все жители осаждённого города и немецкие солдаты.</a:t>
            </a:r>
            <a:endParaRPr lang="ru-RU" sz="1900" b="0" i="1" dirty="0">
              <a:solidFill>
                <a:srgbClr val="333333"/>
              </a:solidFill>
              <a:effectLst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23779" y="4909036"/>
            <a:ext cx="43434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Седьмая симфония </a:t>
            </a:r>
            <a:r>
              <a:rPr lang="ru-RU" b="1" dirty="0" smtClean="0"/>
              <a:t>является </a:t>
            </a:r>
            <a:r>
              <a:rPr lang="ru-RU" b="1" dirty="0"/>
              <a:t>не только одним из важнейших художественных произведений отечественной культуры XX века, но и музыкальным символом блокады Ленинграда, стойкости и мужества защитников города. </a:t>
            </a:r>
            <a:r>
              <a:rPr lang="ru-RU" b="1" dirty="0">
                <a:latin typeface="YS Text"/>
                <a:hlinkClick r:id="rId4"/>
              </a:rPr>
              <a:t/>
            </a:r>
            <a:br>
              <a:rPr lang="ru-RU" b="1" dirty="0">
                <a:latin typeface="YS Text"/>
                <a:hlinkClick r:id="rId4"/>
              </a:rPr>
            </a:b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40459183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3908"/>
            <a:ext cx="6109770" cy="4576361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Picture backgroun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9770" y="2781300"/>
            <a:ext cx="6082230" cy="4086039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706670" y="103644"/>
            <a:ext cx="5485330" cy="2569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300" b="1" i="1" dirty="0">
                <a:solidFill>
                  <a:srgbClr val="333333"/>
                </a:solidFill>
              </a:rPr>
              <a:t>«Искра»</a:t>
            </a:r>
            <a:r>
              <a:rPr lang="ru-RU" sz="2300" i="1" dirty="0">
                <a:solidFill>
                  <a:srgbClr val="333333"/>
                </a:solidFill>
              </a:rPr>
              <a:t> — советская военная операция, проводившаяся Ленинградским фронтом Красной Армии, Волховским фронтом и Балтийским флотом </a:t>
            </a:r>
            <a:r>
              <a:rPr lang="ru-RU" sz="2300" b="1" i="1" dirty="0">
                <a:solidFill>
                  <a:srgbClr val="333333"/>
                </a:solidFill>
              </a:rPr>
              <a:t>с 12 по 30 января 1943 года</a:t>
            </a:r>
            <a:r>
              <a:rPr lang="ru-RU" sz="2300" i="1" dirty="0">
                <a:solidFill>
                  <a:srgbClr val="333333"/>
                </a:solidFill>
              </a:rPr>
              <a:t>. Её цель — прорыв блокады Ленинграда и создание сухопутной связи города со страной.</a:t>
            </a:r>
            <a:endParaRPr lang="ru-RU" sz="2300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3770" y="5133455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i="1" dirty="0">
                <a:solidFill>
                  <a:srgbClr val="333333"/>
                </a:solidFill>
              </a:rPr>
              <a:t>Общий контроль от Ставки за операцией «Искра» осуществляли Маршал Советского Союза К. Е. Ворошилов и генерал армии Г. К. Жуков</a:t>
            </a:r>
            <a:endParaRPr lang="ru-RU" sz="2400" i="1" dirty="0"/>
          </a:p>
        </p:txBody>
      </p:sp>
    </p:spTree>
    <p:extLst>
      <p:ext uri="{BB962C8B-B14F-4D97-AF65-F5344CB8AC3E}">
        <p14:creationId xmlns:p14="http://schemas.microsoft.com/office/powerpoint/2010/main" val="35232254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975" y="787300"/>
            <a:ext cx="4546600" cy="540991"/>
          </a:xfrm>
        </p:spPr>
        <p:txBody>
          <a:bodyPr>
            <a:noAutofit/>
          </a:bodyPr>
          <a:lstStyle/>
          <a:p>
            <a:pPr algn="ctr"/>
            <a:r>
              <a:rPr lang="ru-RU" sz="3900" b="1" dirty="0"/>
              <a:t>Подвиг </a:t>
            </a:r>
            <a:r>
              <a:rPr lang="ru-RU" sz="3900" b="1" dirty="0" smtClean="0"/>
              <a:t>жителей блокадного </a:t>
            </a:r>
            <a:r>
              <a:rPr lang="ru-RU" sz="3900" b="1" dirty="0"/>
              <a:t>Ленинграда</a:t>
            </a:r>
            <a:r>
              <a:rPr lang="ru-RU" sz="3900" dirty="0"/>
              <a:t> </a:t>
            </a:r>
            <a:br>
              <a:rPr lang="ru-RU" sz="3900" dirty="0"/>
            </a:br>
            <a:endParaRPr lang="ru-RU" sz="39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569444"/>
            <a:ext cx="5556250" cy="396041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700" i="1" dirty="0" smtClean="0"/>
              <a:t>Некоторые </a:t>
            </a:r>
            <a:r>
              <a:rPr lang="ru-RU" sz="1700" i="1" dirty="0"/>
              <a:t>примеры подвига:</a:t>
            </a:r>
          </a:p>
          <a:p>
            <a:r>
              <a:rPr lang="ru-RU" sz="1700" b="1" i="1" dirty="0"/>
              <a:t>Работа Кировского завода</a:t>
            </a:r>
            <a:r>
              <a:rPr lang="ru-RU" sz="1700" i="1" dirty="0"/>
              <a:t>. Несмотря на то, что линия фронта проходила от него всего в четырёх километрах, завод ни на один день не прекращал своей работы. Там выпускали боевую технику, ремонтировали повреждённую советскую и трофейную технику. </a:t>
            </a:r>
            <a:endParaRPr lang="ru-RU" sz="1700" i="1" dirty="0" smtClean="0"/>
          </a:p>
          <a:p>
            <a:r>
              <a:rPr lang="ru-RU" sz="1700" b="1" i="1" dirty="0" smtClean="0"/>
              <a:t>Сохранение </a:t>
            </a:r>
            <a:r>
              <a:rPr lang="ru-RU" sz="1700" b="1" i="1" dirty="0"/>
              <a:t>семенного фонда</a:t>
            </a:r>
            <a:r>
              <a:rPr lang="ru-RU" sz="1700" i="1" dirty="0"/>
              <a:t>. Сотрудники Всесоюзного института растениеводства, голодая, как и все жители, не тронули ни одного зерна, ни одного картофельного клубня. Они сохранили уникальный материал, который в послевоенные годы помог восстановить сельское хозяйство страны. </a:t>
            </a:r>
            <a:endParaRPr lang="ru-RU" sz="1700" i="1" dirty="0" smtClean="0"/>
          </a:p>
          <a:p>
            <a:r>
              <a:rPr lang="ru-RU" sz="1700" b="1" i="1" dirty="0" smtClean="0"/>
              <a:t>Маскировка </a:t>
            </a:r>
            <a:r>
              <a:rPr lang="ru-RU" sz="1700" b="1" i="1" dirty="0"/>
              <a:t>памятников</a:t>
            </a:r>
            <a:r>
              <a:rPr lang="ru-RU" sz="1700" i="1" dirty="0"/>
              <a:t>. Блокадный Ленинград подвергался интенсивным артиллерийским обстрелам. В качестве ориентиров для ведения прицельного огня по стратегическим и социальным объектам фашисты использовали высотные доминанты города — золочёные купола и храмы. Их было необходимо замаскировать. Задание выполнила бригада из тридцати спортсменов-альпинистов. </a:t>
            </a:r>
            <a:endParaRPr lang="ru-RU" sz="1700" i="1" dirty="0" smtClean="0"/>
          </a:p>
          <a:p>
            <a:pPr marL="0" indent="0">
              <a:buNone/>
            </a:pPr>
            <a:endParaRPr lang="ru-RU" sz="1700" dirty="0"/>
          </a:p>
        </p:txBody>
      </p:sp>
      <p:sp>
        <p:nvSpPr>
          <p:cNvPr id="4" name="AutoShape 2" descr="Picture background"/>
          <p:cNvSpPr>
            <a:spLocks noChangeAspect="1" noChangeArrowheads="1"/>
          </p:cNvSpPr>
          <p:nvPr/>
        </p:nvSpPr>
        <p:spPr bwMode="auto">
          <a:xfrm>
            <a:off x="5070475" y="3397250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16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" name="AutoShape 26" descr="Picture background"/>
          <p:cNvSpPr>
            <a:spLocks noChangeAspect="1" noChangeArrowheads="1"/>
          </p:cNvSpPr>
          <p:nvPr/>
        </p:nvSpPr>
        <p:spPr bwMode="auto">
          <a:xfrm flipH="1" flipV="1">
            <a:off x="7505700" y="1690688"/>
            <a:ext cx="2565400" cy="309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222" name="Picture 30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3850" y="3549650"/>
            <a:ext cx="4445000" cy="3263900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24" name="Picture 3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2875" y="-199"/>
            <a:ext cx="4000500" cy="3557985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28" name="Picture 36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7325" y="7937"/>
            <a:ext cx="3098800" cy="3586163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93755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222" name="Picture 6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0300" y="557936"/>
            <a:ext cx="5981700" cy="4052164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 descr="Picture backgroun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0"/>
            <a:ext cx="6210300" cy="4254500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28600" y="664508"/>
            <a:ext cx="58674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>
                <a:solidFill>
                  <a:srgbClr val="333333"/>
                </a:solidFill>
              </a:rPr>
              <a:t>Монумент героическим защитникам Ленинграда на площади Победы в Санкт-Петербурге</a:t>
            </a:r>
            <a:r>
              <a:rPr lang="ru-RU" sz="2000" i="1" dirty="0">
                <a:solidFill>
                  <a:srgbClr val="333333"/>
                </a:solidFill>
              </a:rPr>
              <a:t> — памятник подвигу ленинградцев в трагические дни блокады 1941–1944 годов. С апреля 2024 года — объект культурного наследия России регионального значения.</a:t>
            </a:r>
            <a:r>
              <a:rPr lang="ru-RU" i="1" dirty="0">
                <a:solidFill>
                  <a:srgbClr val="333333"/>
                </a:solidFill>
              </a:rPr>
              <a:t> </a:t>
            </a:r>
            <a:endParaRPr lang="ru-RU" i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686032" y="-34351"/>
            <a:ext cx="77520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/>
              <a:t>Памятники в честь блокады в </a:t>
            </a:r>
            <a:r>
              <a:rPr lang="ru-RU" sz="2800" b="1" dirty="0" smtClean="0"/>
              <a:t>Санкт-Петербурге </a:t>
            </a:r>
            <a:endParaRPr lang="ru-RU" sz="28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6427509" y="4958918"/>
            <a:ext cx="6096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i="1" dirty="0"/>
              <a:t>«Разорванное кольцо»</a:t>
            </a:r>
            <a:r>
              <a:rPr lang="ru-RU" sz="2000" i="1" dirty="0"/>
              <a:t> — мемориал, посвящённый блокаде Ленинграда, входящий в «Зелёный пояс Славы» — комплекс мемориальных сооружений на рубежах битвы за Ленинград 1941–1944 годов</a:t>
            </a:r>
          </a:p>
        </p:txBody>
      </p:sp>
      <p:cxnSp>
        <p:nvCxnSpPr>
          <p:cNvPr id="11" name="Прямая со стрелкой 10"/>
          <p:cNvCxnSpPr/>
          <p:nvPr/>
        </p:nvCxnSpPr>
        <p:spPr>
          <a:xfrm flipV="1">
            <a:off x="4933950" y="762000"/>
            <a:ext cx="1009650" cy="198315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H="1" flipV="1">
            <a:off x="6427509" y="4819002"/>
            <a:ext cx="824190" cy="133134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18618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57764"/>
            <a:ext cx="8044206" cy="6100236"/>
          </a:xfrm>
          <a:prstGeom prst="rect">
            <a:avLst/>
          </a:prstGeom>
          <a:noFill/>
          <a:ln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854804" y="0"/>
            <a:ext cx="2092751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/>
              <a:t>Никто не забыт Ничто не </a:t>
            </a:r>
            <a:r>
              <a:rPr lang="ru-RU" sz="2000" b="1" dirty="0" smtClean="0"/>
              <a:t>забыто</a:t>
            </a:r>
          </a:p>
          <a:p>
            <a:endParaRPr lang="ru-RU" dirty="0"/>
          </a:p>
          <a:p>
            <a:endParaRPr lang="ru-RU" dirty="0" smtClean="0"/>
          </a:p>
        </p:txBody>
      </p:sp>
      <p:sp>
        <p:nvSpPr>
          <p:cNvPr id="5" name="Прямоугольник 4"/>
          <p:cNvSpPr/>
          <p:nvPr/>
        </p:nvSpPr>
        <p:spPr>
          <a:xfrm>
            <a:off x="8540685" y="2038167"/>
            <a:ext cx="338422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/>
              <a:t>Вечный огонь в Санкт-Петербурге установлен на Марсовом </a:t>
            </a:r>
            <a:r>
              <a:rPr lang="ru-RU" sz="3200" b="1" i="1" dirty="0" smtClean="0"/>
              <a:t>поле </a:t>
            </a:r>
            <a:r>
              <a:rPr lang="ru-RU" sz="3200" b="1" i="1" dirty="0"/>
              <a:t>6 ноября в 1957 году</a:t>
            </a:r>
            <a:endParaRPr lang="ru-RU" sz="3200" b="1" i="1" dirty="0"/>
          </a:p>
        </p:txBody>
      </p:sp>
    </p:spTree>
    <p:extLst>
      <p:ext uri="{BB962C8B-B14F-4D97-AF65-F5344CB8AC3E}">
        <p14:creationId xmlns:p14="http://schemas.microsoft.com/office/powerpoint/2010/main" val="18204769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725613" y="2921168"/>
            <a:ext cx="765466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b="1" dirty="0">
                <a:solidFill>
                  <a:schemeClr val="bg1"/>
                </a:solidFill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94115973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18724</TotalTime>
  <Words>402</Words>
  <Application>Microsoft Office PowerPoint</Application>
  <PresentationFormat>Широкоэкранный</PresentationFormat>
  <Paragraphs>42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YS Text</vt:lpstr>
      <vt:lpstr>Тема Office</vt:lpstr>
      <vt:lpstr>Великая Отечественная война 1941-1945 гг.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Подвиг жителей блокадного Ленинграда  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Великая Отечественная война 1941-1945 гг.</dc:title>
  <dc:creator>ADMIN</dc:creator>
  <cp:lastModifiedBy>ADMIN</cp:lastModifiedBy>
  <cp:revision>17</cp:revision>
  <dcterms:created xsi:type="dcterms:W3CDTF">2025-08-02T13:28:53Z</dcterms:created>
  <dcterms:modified xsi:type="dcterms:W3CDTF">2025-08-24T14:56:47Z</dcterms:modified>
</cp:coreProperties>
</file>