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s/slide1.xml" ContentType="application/vnd.openxmlformats-officedocument.presentationml.slide+xml"/>
  <Default Extension="jpeg" ContentType="image/jpeg"/>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 id="2147483708" r:id="rId2"/>
    <p:sldMasterId id="2147483720" r:id="rId3"/>
  </p:sldMasterIdLst>
  <p:notesMasterIdLst>
    <p:notesMasterId r:id="rId15"/>
  </p:notesMasterIdLst>
  <p:sldIdLst>
    <p:sldId id="256" r:id="rId4"/>
    <p:sldId id="259" r:id="rId5"/>
    <p:sldId id="260" r:id="rId6"/>
    <p:sldId id="292" r:id="rId7"/>
    <p:sldId id="295" r:id="rId8"/>
    <p:sldId id="268" r:id="rId9"/>
    <p:sldId id="293" r:id="rId10"/>
    <p:sldId id="284" r:id="rId11"/>
    <p:sldId id="296" r:id="rId12"/>
    <p:sldId id="297" r:id="rId13"/>
    <p:sldId id="298" r:id="rId1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85" autoAdjust="0"/>
    <p:restoredTop sz="94640" autoAdjust="0"/>
  </p:normalViewPr>
  <p:slideViewPr>
    <p:cSldViewPr>
      <p:cViewPr varScale="1">
        <p:scale>
          <a:sx n="84" d="100"/>
          <a:sy n="84" d="100"/>
        </p:scale>
        <p:origin x="-930" y="-1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71" d="100"/>
          <a:sy n="71" d="100"/>
        </p:scale>
        <p:origin x="-2280" y="-102"/>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theme" Target="theme/theme1.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5BD5BBF-9FC4-47EF-9B85-D2B4B91744DA}" type="datetimeFigureOut">
              <a:rPr lang="ru-RU" smtClean="0"/>
              <a:pPr/>
              <a:t>29.10.2025</a:t>
            </a:fld>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dirty="0" smtClean="0"/>
              <a:t>Образец текста</a:t>
            </a:r>
          </a:p>
          <a:p>
            <a:pPr lvl="1"/>
            <a:r>
              <a:rPr lang="ru-RU" dirty="0" smtClean="0"/>
              <a:t>Второй уровень</a:t>
            </a:r>
          </a:p>
          <a:p>
            <a:pPr lvl="2"/>
            <a:r>
              <a:rPr lang="ru-RU" dirty="0" smtClean="0"/>
              <a:t>Третий уровень</a:t>
            </a:r>
          </a:p>
          <a:p>
            <a:pPr lvl="3"/>
            <a:r>
              <a:rPr lang="ru-RU" dirty="0" smtClean="0"/>
              <a:t>Четвертый уровень</a:t>
            </a:r>
          </a:p>
          <a:p>
            <a:pPr lvl="4"/>
            <a:r>
              <a:rPr lang="ru-RU" dirty="0" smtClean="0"/>
              <a:t>Пятый уровень</a:t>
            </a:r>
            <a:endParaRPr lang="ru-RU" dirty="0"/>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5B9F71E-1BB3-4455-87EC-4B42B07F54B6}"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1143000" y="685800"/>
            <a:ext cx="4572000" cy="3429000"/>
          </a:xfrm>
          <a:prstGeom prst="rect">
            <a:avLst/>
          </a:prstGeom>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95B9F71E-1BB3-4455-87EC-4B42B07F54B6}" type="slidenum">
              <a:rPr lang="ru-RU" smtClean="0"/>
              <a:pPr/>
              <a:t>1</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8" name="Заголовок 7"/>
          <p:cNvSpPr>
            <a:spLocks noGrp="1"/>
          </p:cNvSpPr>
          <p:nvPr>
            <p:ph type="ctrTitle"/>
          </p:nvPr>
        </p:nvSpPr>
        <p:spPr>
          <a:xfrm>
            <a:off x="422031"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ru-RU" smtClean="0"/>
              <a:t>Образец заголовка</a:t>
            </a:r>
            <a:endParaRPr kumimoji="0" lang="en-US"/>
          </a:p>
        </p:txBody>
      </p:sp>
      <p:sp>
        <p:nvSpPr>
          <p:cNvPr id="28" name="Дата 27"/>
          <p:cNvSpPr>
            <a:spLocks noGrp="1"/>
          </p:cNvSpPr>
          <p:nvPr>
            <p:ph type="dt" sz="half" idx="10"/>
          </p:nvPr>
        </p:nvSpPr>
        <p:spPr/>
        <p:txBody>
          <a:bodyPr/>
          <a:lstStyle/>
          <a:p>
            <a:fld id="{5B106E36-FD25-4E2D-B0AA-010F637433A0}" type="datetimeFigureOut">
              <a:rPr lang="ru-RU" smtClean="0"/>
              <a:pPr/>
              <a:t>29.10.2025</a:t>
            </a:fld>
            <a:endParaRPr lang="ru-RU"/>
          </a:p>
        </p:txBody>
      </p:sp>
      <p:sp>
        <p:nvSpPr>
          <p:cNvPr id="17" name="Нижний колонтитул 16"/>
          <p:cNvSpPr>
            <a:spLocks noGrp="1"/>
          </p:cNvSpPr>
          <p:nvPr>
            <p:ph type="ftr" sz="quarter" idx="11"/>
          </p:nvPr>
        </p:nvSpPr>
        <p:spPr/>
        <p:txBody>
          <a:bodyPr/>
          <a:lstStyle/>
          <a:p>
            <a:endParaRPr lang="ru-RU"/>
          </a:p>
        </p:txBody>
      </p:sp>
      <p:sp>
        <p:nvSpPr>
          <p:cNvPr id="29" name="Номер слайда 28"/>
          <p:cNvSpPr>
            <a:spLocks noGrp="1"/>
          </p:cNvSpPr>
          <p:nvPr>
            <p:ph type="sldNum" sz="quarter" idx="12"/>
          </p:nvPr>
        </p:nvSpPr>
        <p:spPr/>
        <p:txBody>
          <a:bodyPr/>
          <a:lstStyle/>
          <a:p>
            <a:fld id="{725C68B6-61C2-468F-89AB-4B9F7531AA68}" type="slidenum">
              <a:rPr lang="ru-RU" smtClean="0"/>
              <a:pPr/>
              <a:t>‹#›</a:t>
            </a:fld>
            <a:endParaRPr lang="ru-RU"/>
          </a:p>
        </p:txBody>
      </p:sp>
      <p:sp>
        <p:nvSpPr>
          <p:cNvPr id="9" name="Подзаголовок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29.10.2025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1600200" y="2507787"/>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29.10.2025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a:xfrm>
            <a:off x="7924800" y="6416676"/>
            <a:ext cx="762000" cy="365125"/>
          </a:xfrm>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00201"/>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600201"/>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29.10.2025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1" y="1535113"/>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6" y="1535113"/>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1" y="2362201"/>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6" y="2362201"/>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5B106E36-FD25-4E2D-B0AA-010F637433A0}" type="datetimeFigureOut">
              <a:rPr lang="ru-RU" smtClean="0"/>
              <a:pPr/>
              <a:t>29.10.2025</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5B106E36-FD25-4E2D-B0AA-010F637433A0}" type="datetimeFigureOut">
              <a:rPr lang="ru-RU" smtClean="0"/>
              <a:pPr/>
              <a:t>29.10.2025</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29.10.2025</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1"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457201" y="1524001"/>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273051"/>
            <a:ext cx="5111751"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29.10.2025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ru-RU" smtClean="0">
                <a:solidFill>
                  <a:schemeClr val="lt1"/>
                </a:solidFill>
                <a:latin typeface="+mn-lt"/>
                <a:ea typeface="+mn-ea"/>
                <a:cs typeface="+mn-cs"/>
              </a:rPr>
              <a:t>Вставка рисунка</a:t>
            </a:r>
            <a:endParaRPr kumimoji="0" lang="en-US" dirty="0">
              <a:solidFill>
                <a:schemeClr val="lt1"/>
              </a:solidFill>
              <a:latin typeface="+mn-lt"/>
              <a:ea typeface="+mn-ea"/>
              <a:cs typeface="+mn-cs"/>
            </a:endParaRPr>
          </a:p>
        </p:txBody>
      </p:sp>
      <p:sp>
        <p:nvSpPr>
          <p:cNvPr id="4" name="Текст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29.10.2025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29.10.2025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9"/>
            <a:ext cx="2057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9"/>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29.10.2025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6"/>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648FCA39-BB02-4A84-828F-19E249003005}" type="datetimeFigureOut">
              <a:rPr lang="ru-RU" smtClean="0"/>
              <a:pPr/>
              <a:t>29.10.2025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88B4F53-AB2E-4235-9E07-0BE931B17636}" type="slidenum">
              <a:rPr lang="ru-RU" smtClean="0"/>
              <a:pPr/>
              <a:t>‹#›</a:t>
            </a:fld>
            <a:endParaRPr lang="ru-RU"/>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648FCA39-BB02-4A84-828F-19E249003005}" type="datetimeFigureOut">
              <a:rPr lang="ru-RU" smtClean="0"/>
              <a:pPr/>
              <a:t>29.10.2025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88B4F53-AB2E-4235-9E07-0BE931B17636}" type="slidenum">
              <a:rPr lang="ru-RU" smtClean="0"/>
              <a:pPr/>
              <a:t>‹#›</a:t>
            </a:fld>
            <a:endParaRPr lang="ru-RU"/>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4"/>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648FCA39-BB02-4A84-828F-19E249003005}" type="datetimeFigureOut">
              <a:rPr lang="ru-RU" smtClean="0"/>
              <a:pPr/>
              <a:t>29.10.2025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88B4F53-AB2E-4235-9E07-0BE931B17636}" type="slidenum">
              <a:rPr lang="ru-RU" smtClean="0"/>
              <a:pPr/>
              <a:t>‹#›</a:t>
            </a:fld>
            <a:endParaRPr lang="ru-RU"/>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648FCA39-BB02-4A84-828F-19E249003005}" type="datetimeFigureOut">
              <a:rPr lang="ru-RU" smtClean="0"/>
              <a:pPr/>
              <a:t>29.10.2025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88B4F53-AB2E-4235-9E07-0BE931B17636}" type="slidenum">
              <a:rPr lang="ru-RU" smtClean="0"/>
              <a:pPr/>
              <a:t>‹#›</a:t>
            </a:fld>
            <a:endParaRPr lang="ru-RU"/>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1"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1"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648FCA39-BB02-4A84-828F-19E249003005}" type="datetimeFigureOut">
              <a:rPr lang="ru-RU" smtClean="0"/>
              <a:pPr/>
              <a:t>29.10.2025</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88B4F53-AB2E-4235-9E07-0BE931B17636}" type="slidenum">
              <a:rPr lang="ru-RU" smtClean="0"/>
              <a:pPr/>
              <a:t>‹#›</a:t>
            </a:fld>
            <a:endParaRPr lang="ru-RU"/>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648FCA39-BB02-4A84-828F-19E249003005}" type="datetimeFigureOut">
              <a:rPr lang="ru-RU" smtClean="0"/>
              <a:pPr/>
              <a:t>29.10.2025</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488B4F53-AB2E-4235-9E07-0BE931B17636}" type="slidenum">
              <a:rPr lang="ru-RU" smtClean="0"/>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648FCA39-BB02-4A84-828F-19E249003005}" type="datetimeFigureOut">
              <a:rPr lang="ru-RU" smtClean="0"/>
              <a:pPr/>
              <a:t>29.10.2025</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488B4F53-AB2E-4235-9E07-0BE931B17636}" type="slidenum">
              <a:rPr lang="ru-RU" smtClean="0"/>
              <a:pPr/>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1"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1"/>
            <a:ext cx="511175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1" y="1435101"/>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648FCA39-BB02-4A84-828F-19E249003005}" type="datetimeFigureOut">
              <a:rPr lang="ru-RU" smtClean="0"/>
              <a:pPr/>
              <a:t>29.10.2025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88B4F53-AB2E-4235-9E07-0BE931B17636}" type="slidenum">
              <a:rPr lang="ru-RU" smtClean="0"/>
              <a:pPr/>
              <a:t>‹#›</a:t>
            </a:fld>
            <a:endParaRPr lang="ru-RU"/>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1"/>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9"/>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648FCA39-BB02-4A84-828F-19E249003005}" type="datetimeFigureOut">
              <a:rPr lang="ru-RU" smtClean="0"/>
              <a:pPr/>
              <a:t>29.10.2025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88B4F53-AB2E-4235-9E07-0BE931B17636}" type="slidenum">
              <a:rPr lang="ru-RU" smtClean="0"/>
              <a:pPr/>
              <a:t>‹#›</a:t>
            </a:fld>
            <a:endParaRPr lang="ru-RU"/>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648FCA39-BB02-4A84-828F-19E249003005}" type="datetimeFigureOut">
              <a:rPr lang="ru-RU" smtClean="0"/>
              <a:pPr/>
              <a:t>29.10.2025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88B4F53-AB2E-4235-9E07-0BE931B17636}" type="slidenum">
              <a:rPr lang="ru-RU" smtClean="0"/>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9"/>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9"/>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648FCA39-BB02-4A84-828F-19E249003005}" type="datetimeFigureOut">
              <a:rPr lang="ru-RU" smtClean="0"/>
              <a:pPr/>
              <a:t>29.10.2025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88B4F53-AB2E-4235-9E07-0BE931B17636}" type="slidenum">
              <a:rPr lang="ru-RU" smtClean="0"/>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6"/>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F84B13B6-8B4B-4B8B-859C-7705CA57E8DC}" type="datetimeFigureOut">
              <a:rPr lang="ru-RU" smtClean="0"/>
              <a:pPr/>
              <a:t>29.10.2025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8FD4772-0217-423D-8CE9-E68002E5E46E}" type="slidenum">
              <a:rPr lang="ru-RU" smtClean="0"/>
              <a:pPr/>
              <a:t>‹#›</a:t>
            </a:fld>
            <a:endParaRPr lang="ru-RU"/>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F84B13B6-8B4B-4B8B-859C-7705CA57E8DC}" type="datetimeFigureOut">
              <a:rPr lang="ru-RU" smtClean="0"/>
              <a:pPr/>
              <a:t>29.10.2025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8FD4772-0217-423D-8CE9-E68002E5E46E}" type="slidenum">
              <a:rPr lang="ru-RU" smtClean="0"/>
              <a:pPr/>
              <a:t>‹#›</a:t>
            </a:fld>
            <a:endParaRPr lang="ru-RU"/>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4"/>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F84B13B6-8B4B-4B8B-859C-7705CA57E8DC}" type="datetimeFigureOut">
              <a:rPr lang="ru-RU" smtClean="0"/>
              <a:pPr/>
              <a:t>29.10.2025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8FD4772-0217-423D-8CE9-E68002E5E46E}" type="slidenum">
              <a:rPr lang="ru-RU" smtClean="0"/>
              <a:pPr/>
              <a:t>‹#›</a:t>
            </a:fld>
            <a:endParaRPr lang="ru-RU"/>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F84B13B6-8B4B-4B8B-859C-7705CA57E8DC}" type="datetimeFigureOut">
              <a:rPr lang="ru-RU" smtClean="0"/>
              <a:pPr/>
              <a:t>29.10.2025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C8FD4772-0217-423D-8CE9-E68002E5E46E}" type="slidenum">
              <a:rPr lang="ru-RU" smtClean="0"/>
              <a:pPr/>
              <a:t>‹#›</a:t>
            </a:fld>
            <a:endParaRPr lang="ru-RU"/>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1"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1"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F84B13B6-8B4B-4B8B-859C-7705CA57E8DC}" type="datetimeFigureOut">
              <a:rPr lang="ru-RU" smtClean="0"/>
              <a:pPr/>
              <a:t>29.10.2025</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C8FD4772-0217-423D-8CE9-E68002E5E46E}" type="slidenum">
              <a:rPr lang="ru-RU" smtClean="0"/>
              <a:pPr/>
              <a:t>‹#›</a:t>
            </a:fld>
            <a:endParaRPr lang="ru-RU"/>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F84B13B6-8B4B-4B8B-859C-7705CA57E8DC}" type="datetimeFigureOut">
              <a:rPr lang="ru-RU" smtClean="0"/>
              <a:pPr/>
              <a:t>29.10.2025</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C8FD4772-0217-423D-8CE9-E68002E5E46E}" type="slidenum">
              <a:rPr lang="ru-RU" smtClean="0"/>
              <a:pPr/>
              <a:t>‹#›</a:t>
            </a:fld>
            <a:endParaRPr lang="ru-RU"/>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F84B13B6-8B4B-4B8B-859C-7705CA57E8DC}" type="datetimeFigureOut">
              <a:rPr lang="ru-RU" smtClean="0"/>
              <a:pPr/>
              <a:t>29.10.2025</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C8FD4772-0217-423D-8CE9-E68002E5E46E}" type="slidenum">
              <a:rPr lang="ru-RU" smtClean="0"/>
              <a:pPr/>
              <a:t>‹#›</a:t>
            </a:fld>
            <a:endParaRPr lang="ru-RU"/>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1"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1"/>
            <a:ext cx="511175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1" y="1435101"/>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F84B13B6-8B4B-4B8B-859C-7705CA57E8DC}" type="datetimeFigureOut">
              <a:rPr lang="ru-RU" smtClean="0"/>
              <a:pPr/>
              <a:t>29.10.2025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C8FD4772-0217-423D-8CE9-E68002E5E46E}" type="slidenum">
              <a:rPr lang="ru-RU" smtClean="0"/>
              <a:pPr/>
              <a:t>‹#›</a:t>
            </a:fld>
            <a:endParaRPr lang="ru-RU"/>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1"/>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9"/>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F84B13B6-8B4B-4B8B-859C-7705CA57E8DC}" type="datetimeFigureOut">
              <a:rPr lang="ru-RU" smtClean="0"/>
              <a:pPr/>
              <a:t>29.10.2025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C8FD4772-0217-423D-8CE9-E68002E5E46E}" type="slidenum">
              <a:rPr lang="ru-RU" smtClean="0"/>
              <a:pPr/>
              <a:t>‹#›</a:t>
            </a:fld>
            <a:endParaRPr lang="ru-RU"/>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F84B13B6-8B4B-4B8B-859C-7705CA57E8DC}" type="datetimeFigureOut">
              <a:rPr lang="ru-RU" smtClean="0"/>
              <a:pPr/>
              <a:t>29.10.2025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8FD4772-0217-423D-8CE9-E68002E5E46E}" type="slidenum">
              <a:rPr lang="ru-RU" smtClean="0"/>
              <a:pPr/>
              <a:t>‹#›</a:t>
            </a:fld>
            <a:endParaRPr lang="ru-RU"/>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9"/>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9"/>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F84B13B6-8B4B-4B8B-859C-7705CA57E8DC}" type="datetimeFigureOut">
              <a:rPr lang="ru-RU" smtClean="0"/>
              <a:pPr/>
              <a:t>29.10.2025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8FD4772-0217-423D-8CE9-E68002E5E46E}"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2" name="Заголовок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457200" y="6416676"/>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5B106E36-FD25-4E2D-B0AA-010F637433A0}" type="datetimeFigureOut">
              <a:rPr lang="ru-RU" smtClean="0"/>
              <a:pPr/>
              <a:t>29.10.2025</a:t>
            </a:fld>
            <a:endParaRPr lang="ru-RU"/>
          </a:p>
        </p:txBody>
      </p:sp>
      <p:sp>
        <p:nvSpPr>
          <p:cNvPr id="3" name="Нижний колонтитул 2"/>
          <p:cNvSpPr>
            <a:spLocks noGrp="1"/>
          </p:cNvSpPr>
          <p:nvPr>
            <p:ph type="ftr" sz="quarter" idx="3"/>
          </p:nvPr>
        </p:nvSpPr>
        <p:spPr>
          <a:xfrm>
            <a:off x="3124200" y="6416676"/>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ru-RU"/>
          </a:p>
        </p:txBody>
      </p:sp>
      <p:sp>
        <p:nvSpPr>
          <p:cNvPr id="23" name="Номер слайда 22"/>
          <p:cNvSpPr>
            <a:spLocks noGrp="1"/>
          </p:cNvSpPr>
          <p:nvPr>
            <p:ph type="sldNum" sz="quarter" idx="4"/>
          </p:nvPr>
        </p:nvSpPr>
        <p:spPr>
          <a:xfrm>
            <a:off x="7924800" y="6416676"/>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4"/>
            <a:endParaRPr lang="ru-RU" dirty="0"/>
          </a:p>
        </p:txBody>
      </p:sp>
      <p:sp>
        <p:nvSpPr>
          <p:cNvPr id="4" name="Дата 3"/>
          <p:cNvSpPr>
            <a:spLocks noGrp="1"/>
          </p:cNvSpPr>
          <p:nvPr>
            <p:ph type="dt" sz="half" idx="2"/>
          </p:nvPr>
        </p:nvSpPr>
        <p:spPr>
          <a:xfrm>
            <a:off x="500034" y="6356351"/>
            <a:ext cx="2090767"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8FCA39-BB02-4A84-828F-19E249003005}" type="datetimeFigureOut">
              <a:rPr lang="ru-RU" smtClean="0"/>
              <a:pPr/>
              <a:t>29.10.2025</a:t>
            </a:fld>
            <a:endParaRPr lang="ru-RU" dirty="0"/>
          </a:p>
        </p:txBody>
      </p:sp>
      <p:sp>
        <p:nvSpPr>
          <p:cNvPr id="5" name="Нижний колонтитул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8B4F53-AB2E-4235-9E07-0BE931B17636}" type="slidenum">
              <a:rPr lang="ru-RU" smtClean="0"/>
              <a:pPr/>
              <a:t>‹#›</a:t>
            </a:fld>
            <a:endParaRPr lang="ru-RU" dirty="0"/>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84B13B6-8B4B-4B8B-859C-7705CA57E8DC}" type="datetimeFigureOut">
              <a:rPr lang="ru-RU" smtClean="0"/>
              <a:pPr/>
              <a:t>29.10.2025</a:t>
            </a:fld>
            <a:endParaRPr lang="ru-RU"/>
          </a:p>
        </p:txBody>
      </p:sp>
      <p:sp>
        <p:nvSpPr>
          <p:cNvPr id="5" name="Нижний колонтитул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FD4772-0217-423D-8CE9-E68002E5E46E}"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2.jpeg"/><Relationship Id="rId1" Type="http://schemas.openxmlformats.org/officeDocument/2006/relationships/slideLayout" Target="../slideLayouts/slideLayout6.xml"/><Relationship Id="rId4" Type="http://schemas.openxmlformats.org/officeDocument/2006/relationships/image" Target="../media/image13.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Users\МУК\Downloads\411.jpg"/>
          <p:cNvPicPr>
            <a:picLocks noChangeAspect="1" noChangeArrowheads="1"/>
          </p:cNvPicPr>
          <p:nvPr/>
        </p:nvPicPr>
        <p:blipFill>
          <a:blip r:embed="rId3" cstate="print">
            <a:lum bright="70000" contrast="-70000"/>
          </a:blip>
          <a:stretch>
            <a:fillRect/>
          </a:stretch>
        </p:blipFill>
        <p:spPr bwMode="auto">
          <a:xfrm>
            <a:off x="0" y="0"/>
            <a:ext cx="13004800" cy="7124700"/>
          </a:xfrm>
          <a:prstGeom prst="rect">
            <a:avLst/>
          </a:prstGeom>
          <a:noFill/>
          <a:ln>
            <a:noFill/>
          </a:ln>
        </p:spPr>
      </p:pic>
      <p:sp>
        <p:nvSpPr>
          <p:cNvPr id="2" name="Заголовок 1"/>
          <p:cNvSpPr>
            <a:spLocks noGrp="1"/>
          </p:cNvSpPr>
          <p:nvPr>
            <p:ph type="ctrTitle"/>
          </p:nvPr>
        </p:nvSpPr>
        <p:spPr>
          <a:xfrm>
            <a:off x="1" y="0"/>
            <a:ext cx="7500959" cy="1500174"/>
          </a:xfrm>
        </p:spPr>
        <p:txBody>
          <a:bodyPr/>
          <a:lstStyle/>
          <a:p>
            <a:r>
              <a:rPr lang="ru-RU" sz="1800" dirty="0" smtClean="0">
                <a:solidFill>
                  <a:schemeClr val="tx1"/>
                </a:solidFill>
                <a:effectLst/>
                <a:latin typeface="+mn-lt"/>
              </a:rPr>
              <a:t>«</a:t>
            </a:r>
            <a:r>
              <a:rPr lang="en-US" sz="1800" dirty="0" err="1" smtClean="0">
                <a:solidFill>
                  <a:schemeClr val="tx1"/>
                </a:solidFill>
                <a:effectLst/>
                <a:latin typeface="+mn-lt"/>
              </a:rPr>
              <a:t>Тот</a:t>
            </a:r>
            <a:r>
              <a:rPr lang="en-US" sz="1800" dirty="0" smtClean="0">
                <a:solidFill>
                  <a:schemeClr val="tx1"/>
                </a:solidFill>
                <a:effectLst/>
                <a:latin typeface="+mn-lt"/>
              </a:rPr>
              <a:t>, </a:t>
            </a:r>
            <a:r>
              <a:rPr lang="en-US" sz="1800" dirty="0" err="1" smtClean="0">
                <a:solidFill>
                  <a:schemeClr val="tx1"/>
                </a:solidFill>
                <a:effectLst/>
                <a:latin typeface="+mn-lt"/>
              </a:rPr>
              <a:t>кто</a:t>
            </a:r>
            <a:r>
              <a:rPr lang="en-US" sz="1800" dirty="0" smtClean="0">
                <a:solidFill>
                  <a:schemeClr val="tx1"/>
                </a:solidFill>
                <a:effectLst/>
                <a:latin typeface="+mn-lt"/>
              </a:rPr>
              <a:t> </a:t>
            </a:r>
            <a:r>
              <a:rPr lang="en-US" sz="1800" dirty="0" err="1" smtClean="0">
                <a:solidFill>
                  <a:schemeClr val="tx1"/>
                </a:solidFill>
                <a:effectLst/>
                <a:latin typeface="+mn-lt"/>
              </a:rPr>
              <a:t>не</a:t>
            </a:r>
            <a:r>
              <a:rPr lang="en-US" sz="1800" dirty="0" smtClean="0">
                <a:solidFill>
                  <a:schemeClr val="tx1"/>
                </a:solidFill>
                <a:effectLst/>
                <a:latin typeface="+mn-lt"/>
              </a:rPr>
              <a:t> </a:t>
            </a:r>
            <a:r>
              <a:rPr lang="en-US" sz="1800" dirty="0" err="1" smtClean="0">
                <a:solidFill>
                  <a:schemeClr val="tx1"/>
                </a:solidFill>
                <a:effectLst/>
                <a:latin typeface="+mn-lt"/>
              </a:rPr>
              <a:t>помнит</a:t>
            </a:r>
            <a:r>
              <a:rPr lang="en-US" sz="1800" dirty="0" smtClean="0">
                <a:solidFill>
                  <a:schemeClr val="tx1"/>
                </a:solidFill>
                <a:effectLst/>
                <a:latin typeface="+mn-lt"/>
              </a:rPr>
              <a:t> </a:t>
            </a:r>
            <a:r>
              <a:rPr lang="en-US" sz="1800" dirty="0" err="1" smtClean="0">
                <a:solidFill>
                  <a:schemeClr val="tx1"/>
                </a:solidFill>
                <a:effectLst/>
                <a:latin typeface="+mn-lt"/>
              </a:rPr>
              <a:t>своих</a:t>
            </a:r>
            <a:r>
              <a:rPr lang="en-US" sz="1800" dirty="0" smtClean="0">
                <a:solidFill>
                  <a:schemeClr val="tx1"/>
                </a:solidFill>
                <a:effectLst/>
                <a:latin typeface="+mn-lt"/>
              </a:rPr>
              <a:t> </a:t>
            </a:r>
            <a:r>
              <a:rPr lang="en-US" sz="1800" dirty="0" err="1" smtClean="0">
                <a:solidFill>
                  <a:schemeClr val="tx1"/>
                </a:solidFill>
                <a:effectLst/>
                <a:latin typeface="+mn-lt"/>
              </a:rPr>
              <a:t>предков</a:t>
            </a:r>
            <a:r>
              <a:rPr lang="en-US" sz="1800" dirty="0" smtClean="0">
                <a:solidFill>
                  <a:schemeClr val="tx1"/>
                </a:solidFill>
                <a:effectLst/>
                <a:latin typeface="+mn-lt"/>
              </a:rPr>
              <a:t>, </a:t>
            </a:r>
            <a:r>
              <a:rPr lang="en-US" sz="1800" dirty="0" err="1" smtClean="0">
                <a:solidFill>
                  <a:schemeClr val="tx1"/>
                </a:solidFill>
                <a:effectLst/>
                <a:latin typeface="+mn-lt"/>
              </a:rPr>
              <a:t>не</a:t>
            </a:r>
            <a:r>
              <a:rPr lang="en-US" sz="1800" dirty="0" smtClean="0">
                <a:solidFill>
                  <a:schemeClr val="tx1"/>
                </a:solidFill>
                <a:effectLst/>
                <a:latin typeface="+mn-lt"/>
              </a:rPr>
              <a:t> </a:t>
            </a:r>
            <a:r>
              <a:rPr lang="en-US" sz="1800" dirty="0" err="1" smtClean="0">
                <a:solidFill>
                  <a:schemeClr val="tx1"/>
                </a:solidFill>
                <a:effectLst/>
                <a:latin typeface="+mn-lt"/>
              </a:rPr>
              <a:t>знает</a:t>
            </a:r>
            <a:r>
              <a:rPr lang="en-US" sz="1800" dirty="0" smtClean="0">
                <a:solidFill>
                  <a:schemeClr val="tx1"/>
                </a:solidFill>
                <a:effectLst/>
                <a:latin typeface="+mn-lt"/>
              </a:rPr>
              <a:t> </a:t>
            </a:r>
            <a:r>
              <a:rPr lang="en-US" sz="1800" dirty="0" err="1" smtClean="0">
                <a:solidFill>
                  <a:schemeClr val="tx1"/>
                </a:solidFill>
                <a:effectLst/>
                <a:latin typeface="+mn-lt"/>
              </a:rPr>
              <a:t>себя</a:t>
            </a:r>
            <a:r>
              <a:rPr lang="en-US" sz="1800" dirty="0" smtClean="0">
                <a:solidFill>
                  <a:schemeClr val="tx1"/>
                </a:solidFill>
                <a:effectLst/>
                <a:latin typeface="+mn-lt"/>
              </a:rPr>
              <a:t>...</a:t>
            </a:r>
            <a:r>
              <a:rPr lang="ru-RU" sz="1800" dirty="0" smtClean="0">
                <a:solidFill>
                  <a:schemeClr val="tx1"/>
                </a:solidFill>
                <a:effectLst/>
                <a:latin typeface="+mn-lt"/>
              </a:rPr>
              <a:t>»</a:t>
            </a:r>
            <a:r>
              <a:rPr lang="en-US" sz="1800" dirty="0" smtClean="0">
                <a:solidFill>
                  <a:schemeClr val="tx1"/>
                </a:solidFill>
                <a:effectLst/>
                <a:latin typeface="+mn-lt"/>
              </a:rPr>
              <a:t> А.И. </a:t>
            </a:r>
            <a:r>
              <a:rPr lang="en-US" sz="1800" dirty="0" err="1" smtClean="0">
                <a:solidFill>
                  <a:schemeClr val="tx1"/>
                </a:solidFill>
                <a:effectLst/>
                <a:latin typeface="+mn-lt"/>
              </a:rPr>
              <a:t>Никити</a:t>
            </a:r>
            <a:r>
              <a:rPr lang="ru-RU" sz="1800" dirty="0" err="1" smtClean="0">
                <a:solidFill>
                  <a:schemeClr val="tx1"/>
                </a:solidFill>
                <a:effectLst/>
                <a:latin typeface="+mn-lt"/>
              </a:rPr>
              <a:t>н</a:t>
            </a:r>
            <a:r>
              <a:rPr lang="en-US" dirty="0" smtClean="0">
                <a:solidFill>
                  <a:schemeClr val="tx1"/>
                </a:solidFill>
                <a:effectLst/>
                <a:latin typeface="+mn-lt"/>
              </a:rPr>
              <a:t> </a:t>
            </a:r>
            <a:endParaRPr lang="ru-RU" dirty="0">
              <a:solidFill>
                <a:schemeClr val="tx1"/>
              </a:solidFill>
              <a:effectLst/>
              <a:latin typeface="+mn-lt"/>
            </a:endParaRPr>
          </a:p>
        </p:txBody>
      </p:sp>
      <p:sp>
        <p:nvSpPr>
          <p:cNvPr id="12" name="Подзаголовок 11"/>
          <p:cNvSpPr>
            <a:spLocks noGrp="1"/>
          </p:cNvSpPr>
          <p:nvPr>
            <p:ph type="subTitle" idx="1"/>
          </p:nvPr>
        </p:nvSpPr>
        <p:spPr>
          <a:xfrm>
            <a:off x="1371600" y="3331698"/>
            <a:ext cx="3414715" cy="1752600"/>
          </a:xfrm>
        </p:spPr>
        <p:txBody>
          <a:bodyPr/>
          <a:lstStyle/>
          <a:p>
            <a:endParaRPr lang="ru-RU"/>
          </a:p>
        </p:txBody>
      </p:sp>
      <p:sp>
        <p:nvSpPr>
          <p:cNvPr id="6" name="Прямоугольник 5"/>
          <p:cNvSpPr/>
          <p:nvPr/>
        </p:nvSpPr>
        <p:spPr>
          <a:xfrm>
            <a:off x="5796136" y="3068960"/>
            <a:ext cx="3347864" cy="3046988"/>
          </a:xfrm>
          <a:prstGeom prst="rect">
            <a:avLst/>
          </a:prstGeom>
        </p:spPr>
        <p:txBody>
          <a:bodyPr wrap="square">
            <a:spAutoFit/>
          </a:bodyPr>
          <a:lstStyle/>
          <a:p>
            <a:pPr algn="just"/>
            <a:r>
              <a:rPr lang="ru-RU" sz="2400" b="1" dirty="0" smtClean="0"/>
              <a:t>С историей не спорят,</a:t>
            </a:r>
          </a:p>
          <a:p>
            <a:pPr algn="just"/>
            <a:r>
              <a:rPr lang="ru-RU" sz="2400" b="1" dirty="0" smtClean="0"/>
              <a:t>С историей живут,</a:t>
            </a:r>
          </a:p>
          <a:p>
            <a:pPr algn="just"/>
            <a:r>
              <a:rPr lang="ru-RU" sz="2400" b="1" dirty="0" smtClean="0"/>
              <a:t>Она объединяет</a:t>
            </a:r>
          </a:p>
          <a:p>
            <a:pPr algn="just"/>
            <a:r>
              <a:rPr lang="ru-RU" sz="2400" b="1" dirty="0" smtClean="0"/>
              <a:t>На подвиг и на труд!</a:t>
            </a:r>
          </a:p>
          <a:p>
            <a:pPr algn="just"/>
            <a:r>
              <a:rPr lang="ru-RU" sz="2400" b="1" dirty="0" smtClean="0"/>
              <a:t>Едино государство,</a:t>
            </a:r>
          </a:p>
          <a:p>
            <a:pPr algn="just"/>
            <a:r>
              <a:rPr lang="ru-RU" sz="2400" b="1" dirty="0" smtClean="0"/>
              <a:t>Когда един народ,</a:t>
            </a:r>
          </a:p>
          <a:p>
            <a:pPr algn="just"/>
            <a:r>
              <a:rPr lang="ru-RU" sz="2400" b="1" dirty="0" smtClean="0"/>
              <a:t>Когда великой силой</a:t>
            </a:r>
          </a:p>
          <a:p>
            <a:pPr algn="just"/>
            <a:r>
              <a:rPr lang="ru-RU" sz="2400" b="1" dirty="0" smtClean="0"/>
              <a:t>Он движется </a:t>
            </a:r>
            <a:r>
              <a:rPr lang="ru-RU" sz="2400" b="1" dirty="0" smtClean="0"/>
              <a:t>вперёд!</a:t>
            </a:r>
            <a:endParaRPr lang="ru-RU" sz="2400" b="1" dirty="0"/>
          </a:p>
        </p:txBody>
      </p:sp>
      <p:pic>
        <p:nvPicPr>
          <p:cNvPr id="8" name="Picture 2" descr="https://profnastilmoskva.ru/image/catalog/news/dennarodnogoedinstva/denne-2.jpg"/>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395536" y="2420888"/>
            <a:ext cx="4606817" cy="460851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xmlns="">
                <a:solidFill>
                  <a:srgbClr val="FFFFFF"/>
                </a:solidFill>
              </a14:hiddenFill>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МУК\Downloads\411.jpg"/>
          <p:cNvPicPr>
            <a:picLocks noChangeAspect="1" noChangeArrowheads="1"/>
          </p:cNvPicPr>
          <p:nvPr/>
        </p:nvPicPr>
        <p:blipFill>
          <a:blip r:embed="rId2" cstate="print">
            <a:lum bright="70000" contrast="-70000"/>
          </a:blip>
          <a:stretch>
            <a:fillRect/>
          </a:stretch>
        </p:blipFill>
        <p:spPr bwMode="auto">
          <a:xfrm>
            <a:off x="0" y="0"/>
            <a:ext cx="13004800" cy="7124700"/>
          </a:xfrm>
          <a:prstGeom prst="rect">
            <a:avLst/>
          </a:prstGeom>
          <a:noFill/>
          <a:ln>
            <a:noFill/>
          </a:ln>
        </p:spPr>
      </p:pic>
      <p:sp>
        <p:nvSpPr>
          <p:cNvPr id="2" name="Заголовок 1"/>
          <p:cNvSpPr>
            <a:spLocks noGrp="1"/>
          </p:cNvSpPr>
          <p:nvPr>
            <p:ph type="title"/>
          </p:nvPr>
        </p:nvSpPr>
        <p:spPr>
          <a:xfrm>
            <a:off x="1142977" y="285728"/>
            <a:ext cx="6429420" cy="1143000"/>
          </a:xfrm>
        </p:spPr>
        <p:txBody>
          <a:bodyPr>
            <a:noAutofit/>
          </a:bodyPr>
          <a:lstStyle/>
          <a:p>
            <a:r>
              <a:rPr lang="ru-RU" sz="2400" i="1" dirty="0" smtClean="0">
                <a:solidFill>
                  <a:srgbClr val="FF0000"/>
                </a:solidFill>
              </a:rPr>
              <a:t/>
            </a:r>
            <a:br>
              <a:rPr lang="ru-RU" sz="2400" i="1" dirty="0" smtClean="0">
                <a:solidFill>
                  <a:srgbClr val="FF0000"/>
                </a:solidFill>
              </a:rPr>
            </a:br>
            <a:endParaRPr lang="ru-RU" sz="2400" dirty="0">
              <a:solidFill>
                <a:srgbClr val="FF0000"/>
              </a:solidFill>
            </a:endParaRPr>
          </a:p>
        </p:txBody>
      </p:sp>
      <p:sp>
        <p:nvSpPr>
          <p:cNvPr id="3" name="Содержимое 2"/>
          <p:cNvSpPr>
            <a:spLocks noGrp="1"/>
          </p:cNvSpPr>
          <p:nvPr>
            <p:ph idx="1"/>
          </p:nvPr>
        </p:nvSpPr>
        <p:spPr>
          <a:xfrm>
            <a:off x="179512" y="4769728"/>
            <a:ext cx="8435280" cy="2088272"/>
          </a:xfrm>
        </p:spPr>
        <p:txBody>
          <a:bodyPr>
            <a:normAutofit fontScale="70000" lnSpcReduction="20000"/>
          </a:bodyPr>
          <a:lstStyle/>
          <a:p>
            <a:pPr algn="just">
              <a:lnSpc>
                <a:spcPct val="120000"/>
              </a:lnSpc>
              <a:buNone/>
            </a:pPr>
            <a:r>
              <a:rPr lang="ru-RU" dirty="0" smtClean="0"/>
              <a:t>		16 </a:t>
            </a:r>
            <a:r>
              <a:rPr lang="ru-RU" dirty="0" smtClean="0"/>
              <a:t>декабря 2004 Госдума РФ приняла одновременно в трех чтениях поправки в федеральный закон "О днях воинской славы" /Победных днях России/". Одной из поправок было введение нового праздника - День народного единства и фактическое перенесение государственного выходного дня с 7 ноября (День Согласия и Примирения) на 4 ноября. </a:t>
            </a:r>
          </a:p>
          <a:p>
            <a:endParaRPr lang="ru-RU" dirty="0"/>
          </a:p>
        </p:txBody>
      </p:sp>
      <p:sp>
        <p:nvSpPr>
          <p:cNvPr id="4" name="Прямоугольник 3"/>
          <p:cNvSpPr/>
          <p:nvPr/>
        </p:nvSpPr>
        <p:spPr>
          <a:xfrm>
            <a:off x="844549" y="2087682"/>
            <a:ext cx="1727187" cy="738664"/>
          </a:xfrm>
          <a:prstGeom prst="rect">
            <a:avLst/>
          </a:prstGeom>
        </p:spPr>
        <p:txBody>
          <a:bodyPr wrap="square">
            <a:spAutoFit/>
          </a:bodyPr>
          <a:lstStyle/>
          <a:p>
            <a:r>
              <a:rPr lang="ru-RU" sz="2400" b="1" i="1" dirty="0" smtClean="0">
                <a:ln w="6350">
                  <a:noFill/>
                </a:ln>
                <a:solidFill>
                  <a:srgbClr val="FF0000"/>
                </a:solidFill>
                <a:effectLst>
                  <a:outerShdw blurRad="114300" dist="101600" dir="2700000" algn="tl" rotWithShape="0">
                    <a:srgbClr val="000000">
                      <a:alpha val="40000"/>
                    </a:srgbClr>
                  </a:outerShdw>
                </a:effectLst>
                <a:latin typeface="Arial"/>
                <a:ea typeface="+mj-ea"/>
                <a:cs typeface="+mj-cs"/>
              </a:rPr>
              <a:t/>
            </a:r>
            <a:br>
              <a:rPr lang="ru-RU" sz="2400" b="1" i="1" dirty="0" smtClean="0">
                <a:ln w="6350">
                  <a:noFill/>
                </a:ln>
                <a:solidFill>
                  <a:srgbClr val="FF0000"/>
                </a:solidFill>
                <a:effectLst>
                  <a:outerShdw blurRad="114300" dist="101600" dir="2700000" algn="tl" rotWithShape="0">
                    <a:srgbClr val="000000">
                      <a:alpha val="40000"/>
                    </a:srgbClr>
                  </a:outerShdw>
                </a:effectLst>
                <a:latin typeface="Arial"/>
                <a:ea typeface="+mj-ea"/>
                <a:cs typeface="+mj-cs"/>
              </a:rPr>
            </a:br>
            <a:endParaRPr lang="ru-RU" dirty="0"/>
          </a:p>
        </p:txBody>
      </p:sp>
      <p:sp>
        <p:nvSpPr>
          <p:cNvPr id="5" name="Прямоугольник 4"/>
          <p:cNvSpPr/>
          <p:nvPr/>
        </p:nvSpPr>
        <p:spPr>
          <a:xfrm>
            <a:off x="2286000" y="2828836"/>
            <a:ext cx="4572000" cy="369332"/>
          </a:xfrm>
          <a:prstGeom prst="rect">
            <a:avLst/>
          </a:prstGeom>
        </p:spPr>
        <p:txBody>
          <a:bodyPr>
            <a:spAutoFit/>
          </a:bodyPr>
          <a:lstStyle/>
          <a:p>
            <a:pPr>
              <a:defRPr/>
            </a:pPr>
            <a:endParaRPr lang="ru-RU" dirty="0"/>
          </a:p>
        </p:txBody>
      </p:sp>
      <p:sp>
        <p:nvSpPr>
          <p:cNvPr id="6" name="Прямоугольник 5"/>
          <p:cNvSpPr/>
          <p:nvPr/>
        </p:nvSpPr>
        <p:spPr>
          <a:xfrm>
            <a:off x="4046313" y="3244334"/>
            <a:ext cx="184731" cy="369332"/>
          </a:xfrm>
          <a:prstGeom prst="rect">
            <a:avLst/>
          </a:prstGeom>
        </p:spPr>
        <p:txBody>
          <a:bodyPr wrap="none">
            <a:spAutoFit/>
          </a:bodyPr>
          <a:lstStyle/>
          <a:p>
            <a:pPr>
              <a:defRPr/>
            </a:pPr>
            <a:endParaRPr lang="ru-RU" dirty="0"/>
          </a:p>
        </p:txBody>
      </p:sp>
      <p:pic>
        <p:nvPicPr>
          <p:cNvPr id="9" name="Picture 2" descr="D:\Ирина\My Pictures\edinstvo.jpg"/>
          <p:cNvPicPr>
            <a:picLocks noChangeAspect="1" noChangeArrowheads="1"/>
          </p:cNvPicPr>
          <p:nvPr/>
        </p:nvPicPr>
        <p:blipFill>
          <a:blip r:embed="rId3" cstate="print"/>
          <a:srcRect/>
          <a:stretch>
            <a:fillRect/>
          </a:stretch>
        </p:blipFill>
        <p:spPr>
          <a:xfrm>
            <a:off x="5364088" y="-1"/>
            <a:ext cx="3779912" cy="4771379"/>
          </a:xfrm>
          <a:prstGeom prst="rect">
            <a:avLst/>
          </a:prstGeom>
          <a:effectLst>
            <a:outerShdw blurRad="190500" algn="tl" rotWithShape="0">
              <a:srgbClr val="000000">
                <a:alpha val="70000"/>
              </a:srgbClr>
            </a:outerShdw>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МУК\Downloads\411.jpg"/>
          <p:cNvPicPr>
            <a:picLocks noChangeAspect="1" noChangeArrowheads="1"/>
          </p:cNvPicPr>
          <p:nvPr/>
        </p:nvPicPr>
        <p:blipFill>
          <a:blip r:embed="rId2" cstate="print">
            <a:lum bright="70000" contrast="-70000"/>
          </a:blip>
          <a:stretch>
            <a:fillRect/>
          </a:stretch>
        </p:blipFill>
        <p:spPr bwMode="auto">
          <a:xfrm>
            <a:off x="0" y="0"/>
            <a:ext cx="13004800" cy="7124700"/>
          </a:xfrm>
          <a:prstGeom prst="rect">
            <a:avLst/>
          </a:prstGeom>
          <a:noFill/>
          <a:ln>
            <a:noFill/>
          </a:ln>
        </p:spPr>
      </p:pic>
      <p:sp>
        <p:nvSpPr>
          <p:cNvPr id="2" name="Заголовок 1"/>
          <p:cNvSpPr>
            <a:spLocks noGrp="1"/>
          </p:cNvSpPr>
          <p:nvPr>
            <p:ph type="title"/>
          </p:nvPr>
        </p:nvSpPr>
        <p:spPr>
          <a:xfrm>
            <a:off x="5436096" y="260648"/>
            <a:ext cx="4043363" cy="1143000"/>
          </a:xfrm>
        </p:spPr>
        <p:txBody>
          <a:bodyPr>
            <a:noAutofit/>
          </a:bodyPr>
          <a:lstStyle/>
          <a:p>
            <a:r>
              <a:rPr lang="ru-RU" sz="2800" dirty="0" smtClean="0">
                <a:solidFill>
                  <a:schemeClr val="tx1"/>
                </a:solidFill>
                <a:effectLst/>
                <a:latin typeface="+mn-lt"/>
              </a:rPr>
              <a:t>С   2005   года </a:t>
            </a:r>
            <a:r>
              <a:rPr lang="ru-RU" sz="4800" dirty="0" smtClean="0">
                <a:solidFill>
                  <a:schemeClr val="tx1"/>
                </a:solidFill>
                <a:effectLst/>
                <a:latin typeface="+mn-lt"/>
              </a:rPr>
              <a:t/>
            </a:r>
            <a:br>
              <a:rPr lang="ru-RU" sz="4800" dirty="0" smtClean="0">
                <a:solidFill>
                  <a:schemeClr val="tx1"/>
                </a:solidFill>
                <a:effectLst/>
                <a:latin typeface="+mn-lt"/>
              </a:rPr>
            </a:br>
            <a:r>
              <a:rPr lang="ru-RU" sz="1800" dirty="0" smtClean="0">
                <a:solidFill>
                  <a:schemeClr val="tx1"/>
                </a:solidFill>
                <a:effectLst/>
                <a:latin typeface="+mn-lt"/>
              </a:rPr>
              <a:t>4 ноября </a:t>
            </a:r>
            <a:r>
              <a:rPr lang="ru-RU" sz="1800" dirty="0" smtClean="0">
                <a:solidFill>
                  <a:schemeClr val="tx1"/>
                </a:solidFill>
                <a:effectLst/>
                <a:latin typeface="+mn-lt"/>
              </a:rPr>
              <a:t>– государственный праздник</a:t>
            </a:r>
            <a:br>
              <a:rPr lang="ru-RU" sz="1800" dirty="0" smtClean="0">
                <a:solidFill>
                  <a:schemeClr val="tx1"/>
                </a:solidFill>
                <a:effectLst/>
                <a:latin typeface="+mn-lt"/>
              </a:rPr>
            </a:br>
            <a:r>
              <a:rPr lang="ru-RU" sz="1800" dirty="0" smtClean="0">
                <a:solidFill>
                  <a:schemeClr val="tx1"/>
                </a:solidFill>
                <a:effectLst/>
                <a:latin typeface="+mn-lt"/>
              </a:rPr>
              <a:t/>
            </a:r>
            <a:br>
              <a:rPr lang="ru-RU" sz="1800" dirty="0" smtClean="0">
                <a:solidFill>
                  <a:schemeClr val="tx1"/>
                </a:solidFill>
                <a:effectLst/>
                <a:latin typeface="+mn-lt"/>
              </a:rPr>
            </a:br>
            <a:r>
              <a:rPr lang="ru-RU" sz="1800" dirty="0" smtClean="0">
                <a:solidFill>
                  <a:schemeClr val="tx1"/>
                </a:solidFill>
                <a:effectLst/>
                <a:latin typeface="+mn-lt"/>
              </a:rPr>
              <a:t>День народного единства</a:t>
            </a:r>
            <a:endParaRPr lang="ru-RU" sz="1800" dirty="0">
              <a:solidFill>
                <a:schemeClr val="tx1"/>
              </a:solidFill>
              <a:effectLst/>
              <a:latin typeface="+mn-lt"/>
            </a:endParaRPr>
          </a:p>
        </p:txBody>
      </p:sp>
      <p:sp>
        <p:nvSpPr>
          <p:cNvPr id="3" name="Содержимое 2"/>
          <p:cNvSpPr>
            <a:spLocks noGrp="1"/>
          </p:cNvSpPr>
          <p:nvPr>
            <p:ph idx="1"/>
          </p:nvPr>
        </p:nvSpPr>
        <p:spPr>
          <a:xfrm>
            <a:off x="0" y="620688"/>
            <a:ext cx="5076055" cy="6237312"/>
          </a:xfrm>
        </p:spPr>
        <p:txBody>
          <a:bodyPr>
            <a:normAutofit fontScale="70000" lnSpcReduction="20000"/>
          </a:bodyPr>
          <a:lstStyle/>
          <a:p>
            <a:pPr algn="just">
              <a:lnSpc>
                <a:spcPct val="120000"/>
              </a:lnSpc>
              <a:buNone/>
            </a:pPr>
            <a:r>
              <a:rPr lang="ru-RU" dirty="0" smtClean="0"/>
              <a:t>		По мнению митрополита Кирилла, историческая значимость этого дня состоит в том, что в 1612 году Россия могла бы прекратить свое существование как независимое православное государство, а «спасение пришло на волне духовного единения народа, главная идея которого была представлена православной верой». Этот праздник одинаково значим для представителей разных народов России, так как именно после победы 1612 года «Россия стала великой многонациональной державой». «Сегодня мы также нуждаемся, чтобы общество было сильным, для того, чтобы выйти из периода перемен великим государством» - отметил митрополит Кирилл. </a:t>
            </a:r>
            <a:endParaRPr lang="en-US" dirty="0" smtClean="0"/>
          </a:p>
          <a:p>
            <a:pPr algn="just">
              <a:lnSpc>
                <a:spcPct val="90000"/>
              </a:lnSpc>
              <a:buNone/>
            </a:pPr>
            <a:r>
              <a:rPr lang="ru-RU" dirty="0" smtClean="0"/>
              <a:t> </a:t>
            </a:r>
          </a:p>
          <a:p>
            <a:endParaRPr lang="ru-RU" dirty="0"/>
          </a:p>
        </p:txBody>
      </p:sp>
      <p:pic>
        <p:nvPicPr>
          <p:cNvPr id="5" name="Picture 2" descr="C:\Users\7\Desktop\oksana-koreneckaja7008659.jpg"/>
          <p:cNvPicPr>
            <a:picLocks noChangeAspect="1" noChangeArrowheads="1"/>
          </p:cNvPicPr>
          <p:nvPr/>
        </p:nvPicPr>
        <p:blipFill>
          <a:blip r:embed="rId3" cstate="print"/>
          <a:srcRect/>
          <a:stretch>
            <a:fillRect/>
          </a:stretch>
        </p:blipFill>
        <p:spPr bwMode="auto">
          <a:xfrm>
            <a:off x="5148064" y="2060848"/>
            <a:ext cx="3989152" cy="3960440"/>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МУК\Downloads\411.jpg"/>
          <p:cNvPicPr>
            <a:picLocks noChangeAspect="1" noChangeArrowheads="1"/>
          </p:cNvPicPr>
          <p:nvPr/>
        </p:nvPicPr>
        <p:blipFill>
          <a:blip r:embed="rId2" cstate="print">
            <a:lum bright="70000" contrast="-70000"/>
          </a:blip>
          <a:stretch>
            <a:fillRect/>
          </a:stretch>
        </p:blipFill>
        <p:spPr bwMode="auto">
          <a:xfrm>
            <a:off x="0" y="0"/>
            <a:ext cx="13004800" cy="7124700"/>
          </a:xfrm>
          <a:prstGeom prst="rect">
            <a:avLst/>
          </a:prstGeom>
          <a:noFill/>
          <a:ln>
            <a:noFill/>
          </a:ln>
        </p:spPr>
      </p:pic>
      <p:sp>
        <p:nvSpPr>
          <p:cNvPr id="2" name="Прямоугольник 1"/>
          <p:cNvSpPr/>
          <p:nvPr/>
        </p:nvSpPr>
        <p:spPr>
          <a:xfrm>
            <a:off x="251520" y="5085184"/>
            <a:ext cx="8568952" cy="1938992"/>
          </a:xfrm>
          <a:prstGeom prst="rect">
            <a:avLst/>
          </a:prstGeom>
        </p:spPr>
        <p:txBody>
          <a:bodyPr wrap="square">
            <a:spAutoFit/>
          </a:bodyPr>
          <a:lstStyle/>
          <a:p>
            <a:pPr algn="just"/>
            <a:r>
              <a:rPr lang="ru-RU" sz="2000" dirty="0" smtClean="0">
                <a:solidFill>
                  <a:srgbClr val="000000"/>
                </a:solidFill>
                <a:latin typeface="Times New Roman" panose="02020603050405020304" pitchFamily="18" charset="0"/>
              </a:rPr>
              <a:t>	Более </a:t>
            </a:r>
            <a:r>
              <a:rPr lang="ru-RU" sz="2000" dirty="0">
                <a:solidFill>
                  <a:srgbClr val="000000"/>
                </a:solidFill>
                <a:latin typeface="Times New Roman" panose="02020603050405020304" pitchFamily="18" charset="0"/>
              </a:rPr>
              <a:t>400 лет тому назад на долю российского государства выпало тяжелое испытание. </a:t>
            </a:r>
            <a:r>
              <a:rPr lang="ru-RU" sz="2000" dirty="0" smtClean="0">
                <a:solidFill>
                  <a:srgbClr val="000000"/>
                </a:solidFill>
                <a:latin typeface="Times New Roman" panose="02020603050405020304" pitchFamily="18" charset="0"/>
              </a:rPr>
              <a:t>Пришла </a:t>
            </a:r>
            <a:r>
              <a:rPr lang="ru-RU" sz="2000" dirty="0">
                <a:solidFill>
                  <a:srgbClr val="000000"/>
                </a:solidFill>
                <a:latin typeface="Times New Roman" panose="02020603050405020304" pitchFamily="18" charset="0"/>
              </a:rPr>
              <a:t>беда. </a:t>
            </a:r>
            <a:r>
              <a:rPr lang="ru-RU" sz="2000" dirty="0" smtClean="0">
                <a:solidFill>
                  <a:srgbClr val="000000"/>
                </a:solidFill>
                <a:latin typeface="Times New Roman" panose="02020603050405020304" pitchFamily="18" charset="0"/>
              </a:rPr>
              <a:t>Часть русских земель, в том числе Москву, захватили и разоряли враги – польское войско. В течение двух лет древняя Москва находилась в руках врагов. Вся страна подвергалась страшному опустошению. </a:t>
            </a:r>
            <a:endParaRPr lang="ru-RU" sz="2000" dirty="0" smtClean="0"/>
          </a:p>
          <a:p>
            <a:endParaRPr lang="ru-RU" sz="2000" dirty="0"/>
          </a:p>
        </p:txBody>
      </p:sp>
      <p:pic>
        <p:nvPicPr>
          <p:cNvPr id="3074" name="Picture 2" descr="https://xn--80arcobbnciffp.xn--p1ai/wp-content/uploads/2020/07/s1200.jpe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763688" y="0"/>
            <a:ext cx="5724637" cy="5088565"/>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8061541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МУК\Downloads\411.jpg"/>
          <p:cNvPicPr>
            <a:picLocks noChangeAspect="1" noChangeArrowheads="1"/>
          </p:cNvPicPr>
          <p:nvPr/>
        </p:nvPicPr>
        <p:blipFill>
          <a:blip r:embed="rId2" cstate="print">
            <a:lum bright="70000" contrast="-70000"/>
          </a:blip>
          <a:stretch>
            <a:fillRect/>
          </a:stretch>
        </p:blipFill>
        <p:spPr bwMode="auto">
          <a:xfrm>
            <a:off x="0" y="0"/>
            <a:ext cx="13004800" cy="7124700"/>
          </a:xfrm>
          <a:prstGeom prst="rect">
            <a:avLst/>
          </a:prstGeom>
          <a:noFill/>
          <a:ln>
            <a:noFill/>
          </a:ln>
        </p:spPr>
      </p:pic>
      <p:sp>
        <p:nvSpPr>
          <p:cNvPr id="3" name="Содержимое 2"/>
          <p:cNvSpPr>
            <a:spLocks noGrp="1"/>
          </p:cNvSpPr>
          <p:nvPr>
            <p:ph idx="4294967295"/>
          </p:nvPr>
        </p:nvSpPr>
        <p:spPr>
          <a:xfrm>
            <a:off x="395536" y="188640"/>
            <a:ext cx="8208912" cy="3456384"/>
          </a:xfrm>
        </p:spPr>
        <p:txBody>
          <a:bodyPr rtlCol="0">
            <a:normAutofit fontScale="77500" lnSpcReduction="20000"/>
          </a:bodyPr>
          <a:lstStyle/>
          <a:p>
            <a:pPr marL="0" indent="0" algn="just" eaLnBrk="1" fontAlgn="auto" hangingPunct="1">
              <a:lnSpc>
                <a:spcPct val="120000"/>
              </a:lnSpc>
              <a:spcAft>
                <a:spcPts val="0"/>
              </a:spcAft>
              <a:buFont typeface="Arial" pitchFamily="34" charset="0"/>
              <a:buNone/>
              <a:defRPr/>
            </a:pPr>
            <a:r>
              <a:rPr lang="ru-RU" dirty="0" smtClean="0">
                <a:cs typeface="Arial" pitchFamily="34" charset="0"/>
              </a:rPr>
              <a:t>	В начале 17 века в России началась Смута великая. Так называли тревожное время неурожаев, голода, беспорядков и восстаний.</a:t>
            </a:r>
            <a:r>
              <a:rPr lang="ru-RU" dirty="0" smtClean="0"/>
              <a:t> </a:t>
            </a:r>
          </a:p>
          <a:p>
            <a:pPr marL="0" indent="0" algn="just" eaLnBrk="1" fontAlgn="auto" hangingPunct="1">
              <a:lnSpc>
                <a:spcPct val="120000"/>
              </a:lnSpc>
              <a:spcAft>
                <a:spcPts val="0"/>
              </a:spcAft>
              <a:buFont typeface="Arial" pitchFamily="34" charset="0"/>
              <a:buNone/>
              <a:defRPr/>
            </a:pPr>
            <a:r>
              <a:rPr lang="ru-RU" dirty="0" smtClean="0">
                <a:cs typeface="Arial" pitchFamily="34" charset="0"/>
              </a:rPr>
              <a:t>	Умер царь. Без царя начались беспорядки. Сразу же два года подряд были неурожайные, в стране начался голод. Многие хотели в эти трудные для всех годы занять русский престол. Воспользовавшись этим, войска польского и шведского королей вторглись в русские земли. Над страной нависла смертельная опасность. </a:t>
            </a:r>
          </a:p>
          <a:p>
            <a:pPr eaLnBrk="1" fontAlgn="auto" hangingPunct="1">
              <a:lnSpc>
                <a:spcPct val="120000"/>
              </a:lnSpc>
              <a:spcAft>
                <a:spcPts val="0"/>
              </a:spcAft>
              <a:buFont typeface="Arial" pitchFamily="34" charset="0"/>
              <a:buNone/>
              <a:defRPr/>
            </a:pPr>
            <a:endParaRPr lang="ru-RU" dirty="0" smtClean="0"/>
          </a:p>
        </p:txBody>
      </p:sp>
      <p:pic>
        <p:nvPicPr>
          <p:cNvPr id="5" name="Picture 4" descr="http://itoc.su/wp-content/uploads/minin-novgorod-narod.jpg"/>
          <p:cNvPicPr>
            <a:picLocks noChangeAspect="1" noChangeArrowheads="1"/>
          </p:cNvPicPr>
          <p:nvPr/>
        </p:nvPicPr>
        <p:blipFill>
          <a:blip r:embed="rId3" cstate="print"/>
          <a:srcRect/>
          <a:stretch>
            <a:fillRect/>
          </a:stretch>
        </p:blipFill>
        <p:spPr bwMode="auto">
          <a:xfrm>
            <a:off x="2267744" y="3359828"/>
            <a:ext cx="4544194" cy="3498172"/>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Users\МУК\Downloads\411.jpg"/>
          <p:cNvPicPr>
            <a:picLocks noChangeAspect="1" noChangeArrowheads="1"/>
          </p:cNvPicPr>
          <p:nvPr/>
        </p:nvPicPr>
        <p:blipFill>
          <a:blip r:embed="rId2" cstate="print">
            <a:lum bright="70000" contrast="-70000"/>
          </a:blip>
          <a:stretch>
            <a:fillRect/>
          </a:stretch>
        </p:blipFill>
        <p:spPr bwMode="auto">
          <a:xfrm>
            <a:off x="0" y="0"/>
            <a:ext cx="13004800" cy="7124700"/>
          </a:xfrm>
          <a:prstGeom prst="rect">
            <a:avLst/>
          </a:prstGeom>
          <a:noFill/>
          <a:ln>
            <a:noFill/>
          </a:ln>
        </p:spPr>
      </p:pic>
      <p:sp>
        <p:nvSpPr>
          <p:cNvPr id="2" name="Заголовок 1"/>
          <p:cNvSpPr>
            <a:spLocks noGrp="1"/>
          </p:cNvSpPr>
          <p:nvPr>
            <p:ph type="title"/>
          </p:nvPr>
        </p:nvSpPr>
        <p:spPr>
          <a:xfrm>
            <a:off x="539552" y="0"/>
            <a:ext cx="8229600" cy="908720"/>
          </a:xfrm>
        </p:spPr>
        <p:txBody>
          <a:bodyPr/>
          <a:lstStyle/>
          <a:p>
            <a:r>
              <a:rPr lang="ru-RU" dirty="0" smtClean="0">
                <a:solidFill>
                  <a:schemeClr val="tx1"/>
                </a:solidFill>
                <a:effectLst/>
                <a:latin typeface="+mn-lt"/>
              </a:rPr>
              <a:t>Народное единство</a:t>
            </a:r>
            <a:endParaRPr lang="ru-RU" dirty="0">
              <a:solidFill>
                <a:schemeClr val="tx1"/>
              </a:solidFill>
              <a:effectLst/>
              <a:latin typeface="+mn-lt"/>
            </a:endParaRPr>
          </a:p>
        </p:txBody>
      </p:sp>
      <p:sp>
        <p:nvSpPr>
          <p:cNvPr id="3" name="Содержимое 2"/>
          <p:cNvSpPr>
            <a:spLocks noGrp="1"/>
          </p:cNvSpPr>
          <p:nvPr>
            <p:ph idx="1"/>
          </p:nvPr>
        </p:nvSpPr>
        <p:spPr>
          <a:xfrm>
            <a:off x="457200" y="1600200"/>
            <a:ext cx="8229600" cy="1328734"/>
          </a:xfrm>
        </p:spPr>
        <p:txBody>
          <a:bodyPr>
            <a:normAutofit/>
          </a:bodyPr>
          <a:lstStyle/>
          <a:p>
            <a:endParaRPr lang="ru-RU" dirty="0"/>
          </a:p>
        </p:txBody>
      </p:sp>
      <p:sp>
        <p:nvSpPr>
          <p:cNvPr id="4" name="Прямоугольник 3"/>
          <p:cNvSpPr/>
          <p:nvPr/>
        </p:nvSpPr>
        <p:spPr>
          <a:xfrm>
            <a:off x="5292080" y="1628800"/>
            <a:ext cx="3571868" cy="4401205"/>
          </a:xfrm>
          <a:prstGeom prst="rect">
            <a:avLst/>
          </a:prstGeom>
        </p:spPr>
        <p:txBody>
          <a:bodyPr wrap="square">
            <a:spAutoFit/>
          </a:bodyPr>
          <a:lstStyle/>
          <a:p>
            <a:pPr algn="just">
              <a:spcBef>
                <a:spcPct val="50000"/>
              </a:spcBef>
            </a:pPr>
            <a:r>
              <a:rPr lang="ru-RU" sz="2000" dirty="0" smtClean="0"/>
              <a:t>	4 </a:t>
            </a:r>
            <a:r>
              <a:rPr lang="ru-RU" sz="2000" dirty="0" smtClean="0"/>
              <a:t>ноября 1612 г. Воины народного ополчения под предводительством Кузьмы Минина и Дмитрия Пожарского штурмом взяли </a:t>
            </a:r>
            <a:r>
              <a:rPr lang="ru-RU" sz="2000" dirty="0" smtClean="0"/>
              <a:t>Китай-город</a:t>
            </a:r>
            <a:r>
              <a:rPr lang="ru-RU" sz="2000" dirty="0" smtClean="0"/>
              <a:t>, освободили Москву от польских интервентов и продемонстрировали образец героизма и сплоченности всего народа вне зависимости от происхождения, вероисповедания и положения в обществе</a:t>
            </a:r>
            <a:r>
              <a:rPr lang="ru-RU" sz="2000" dirty="0" smtClean="0"/>
              <a:t>».</a:t>
            </a:r>
            <a:endParaRPr lang="en-US" sz="2000" dirty="0"/>
          </a:p>
        </p:txBody>
      </p:sp>
      <p:pic>
        <p:nvPicPr>
          <p:cNvPr id="7" name="Picture 2" descr="http://img1.liveinternet.ru/images/attach/c/6/93/74/93074881_large_minin.jpg"/>
          <p:cNvPicPr>
            <a:picLocks noChangeAspect="1" noChangeArrowheads="1"/>
          </p:cNvPicPr>
          <p:nvPr/>
        </p:nvPicPr>
        <p:blipFill>
          <a:blip r:embed="rId3" cstate="print"/>
          <a:srcRect/>
          <a:stretch>
            <a:fillRect/>
          </a:stretch>
        </p:blipFill>
        <p:spPr bwMode="auto">
          <a:xfrm>
            <a:off x="467544" y="1484784"/>
            <a:ext cx="4420406" cy="47958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МУК\Downloads\411.jpg"/>
          <p:cNvPicPr>
            <a:picLocks noChangeAspect="1" noChangeArrowheads="1"/>
          </p:cNvPicPr>
          <p:nvPr/>
        </p:nvPicPr>
        <p:blipFill>
          <a:blip r:embed="rId2" cstate="print">
            <a:lum bright="70000" contrast="-70000"/>
          </a:blip>
          <a:stretch>
            <a:fillRect/>
          </a:stretch>
        </p:blipFill>
        <p:spPr bwMode="auto">
          <a:xfrm>
            <a:off x="0" y="0"/>
            <a:ext cx="13004800" cy="7124700"/>
          </a:xfrm>
          <a:prstGeom prst="rect">
            <a:avLst/>
          </a:prstGeom>
          <a:noFill/>
          <a:ln>
            <a:noFill/>
          </a:ln>
        </p:spPr>
      </p:pic>
      <p:sp>
        <p:nvSpPr>
          <p:cNvPr id="2" name="Прямоугольник 1"/>
          <p:cNvSpPr/>
          <p:nvPr/>
        </p:nvSpPr>
        <p:spPr>
          <a:xfrm>
            <a:off x="251520" y="4725144"/>
            <a:ext cx="8640960" cy="1938992"/>
          </a:xfrm>
          <a:prstGeom prst="rect">
            <a:avLst/>
          </a:prstGeom>
        </p:spPr>
        <p:txBody>
          <a:bodyPr wrap="square">
            <a:spAutoFit/>
          </a:bodyPr>
          <a:lstStyle/>
          <a:p>
            <a:pPr algn="just"/>
            <a:r>
              <a:rPr lang="ru-RU" sz="2400" dirty="0" smtClean="0">
                <a:solidFill>
                  <a:srgbClr val="000000"/>
                </a:solidFill>
                <a:latin typeface="Times New Roman" panose="02020603050405020304" pitchFamily="18" charset="0"/>
              </a:rPr>
              <a:t>	Освобождение </a:t>
            </a:r>
            <a:r>
              <a:rPr lang="ru-RU" sz="2400" dirty="0">
                <a:solidFill>
                  <a:srgbClr val="000000"/>
                </a:solidFill>
                <a:latin typeface="Times New Roman" panose="02020603050405020304" pitchFamily="18" charset="0"/>
              </a:rPr>
              <a:t>Москвы от врагов произошло именно 4 ноября. Победить врага получилось только благодаря тому, что люди объединились и все вместе встали на защиту своей Родины. Поэтому праздник называется «День народного единства» и отмечается 4 ноября. </a:t>
            </a:r>
            <a:endParaRPr lang="ru-RU" sz="2400" dirty="0"/>
          </a:p>
        </p:txBody>
      </p:sp>
      <p:pic>
        <p:nvPicPr>
          <p:cNvPr id="3" name="Рисунок 2"/>
          <p:cNvPicPr>
            <a:picLocks noChangeAspect="1"/>
          </p:cNvPicPr>
          <p:nvPr/>
        </p:nvPicPr>
        <p:blipFill>
          <a:blip r:embed="rId3" cstate="print"/>
          <a:stretch>
            <a:fillRect/>
          </a:stretch>
        </p:blipFill>
        <p:spPr>
          <a:xfrm>
            <a:off x="1547664" y="116632"/>
            <a:ext cx="5439172" cy="4506482"/>
          </a:xfrm>
          <a:prstGeom prst="rect">
            <a:avLst/>
          </a:prstGeom>
        </p:spPr>
      </p:pic>
    </p:spTree>
    <p:extLst>
      <p:ext uri="{BB962C8B-B14F-4D97-AF65-F5344CB8AC3E}">
        <p14:creationId xmlns:p14="http://schemas.microsoft.com/office/powerpoint/2010/main" xmlns="" val="295604810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МУК\Downloads\411.jpg"/>
          <p:cNvPicPr>
            <a:picLocks noChangeAspect="1" noChangeArrowheads="1"/>
          </p:cNvPicPr>
          <p:nvPr/>
        </p:nvPicPr>
        <p:blipFill>
          <a:blip r:embed="rId2" cstate="print">
            <a:lum bright="70000" contrast="-70000"/>
          </a:blip>
          <a:stretch>
            <a:fillRect/>
          </a:stretch>
        </p:blipFill>
        <p:spPr bwMode="auto">
          <a:xfrm>
            <a:off x="0" y="0"/>
            <a:ext cx="13004800" cy="7124700"/>
          </a:xfrm>
          <a:prstGeom prst="rect">
            <a:avLst/>
          </a:prstGeom>
          <a:noFill/>
          <a:ln>
            <a:noFill/>
          </a:ln>
        </p:spPr>
      </p:pic>
      <p:sp>
        <p:nvSpPr>
          <p:cNvPr id="2" name="Заголовок 1"/>
          <p:cNvSpPr>
            <a:spLocks noGrp="1"/>
          </p:cNvSpPr>
          <p:nvPr>
            <p:ph type="title"/>
          </p:nvPr>
        </p:nvSpPr>
        <p:spPr/>
        <p:txBody>
          <a:bodyPr>
            <a:noAutofit/>
          </a:bodyPr>
          <a:lstStyle/>
          <a:p>
            <a:r>
              <a:rPr lang="ru-RU" sz="3200" dirty="0" smtClean="0">
                <a:solidFill>
                  <a:schemeClr val="tx1"/>
                </a:solidFill>
                <a:effectLst/>
                <a:latin typeface="+mn-lt"/>
              </a:rPr>
              <a:t>22 октября  (4 ноября по новому стилю) 1612 года, была спасена </a:t>
            </a:r>
            <a:r>
              <a:rPr lang="ru-RU" sz="3200" dirty="0" smtClean="0">
                <a:solidFill>
                  <a:schemeClr val="tx1"/>
                </a:solidFill>
                <a:effectLst/>
                <a:latin typeface="+mn-lt"/>
              </a:rPr>
              <a:t>Россия</a:t>
            </a:r>
            <a:endParaRPr lang="ru-RU" sz="3200" dirty="0">
              <a:solidFill>
                <a:schemeClr val="tx1"/>
              </a:solidFill>
              <a:effectLst/>
              <a:latin typeface="+mn-lt"/>
            </a:endParaRPr>
          </a:p>
        </p:txBody>
      </p:sp>
      <p:sp>
        <p:nvSpPr>
          <p:cNvPr id="3" name="Содержимое 2"/>
          <p:cNvSpPr>
            <a:spLocks noGrp="1"/>
          </p:cNvSpPr>
          <p:nvPr>
            <p:ph idx="1"/>
          </p:nvPr>
        </p:nvSpPr>
        <p:spPr>
          <a:xfrm>
            <a:off x="179512" y="1600200"/>
            <a:ext cx="8640960" cy="4709160"/>
          </a:xfrm>
        </p:spPr>
        <p:txBody>
          <a:bodyPr/>
          <a:lstStyle/>
          <a:p>
            <a:pPr algn="just">
              <a:buFont typeface="Wingdings" pitchFamily="2" charset="2"/>
              <a:buNone/>
            </a:pPr>
            <a:r>
              <a:rPr lang="ru-RU" dirty="0" smtClean="0"/>
              <a:t>		Добровольчество и самопожертвование – вот что характерно для этого дня. </a:t>
            </a:r>
          </a:p>
          <a:p>
            <a:pPr algn="just">
              <a:buFont typeface="Wingdings" pitchFamily="2" charset="2"/>
              <a:buNone/>
            </a:pPr>
            <a:r>
              <a:rPr lang="en-US" dirty="0" smtClean="0"/>
              <a:t>      </a:t>
            </a:r>
            <a:r>
              <a:rPr lang="ru-RU" dirty="0" smtClean="0"/>
              <a:t>	Россия спасена людьми, вставшими, не смотря на сословную принадлежность, под один стяг. Впервые вышло народное ополчение, которое возглавляли представители разных сословий, культурно – социальных слоев, уровня воспитания, образа </a:t>
            </a:r>
            <a:r>
              <a:rPr lang="ru-RU" dirty="0" smtClean="0"/>
              <a:t>мышления.</a:t>
            </a:r>
            <a:endParaRPr lang="ru-RU" dirty="0" smtClean="0"/>
          </a:p>
          <a:p>
            <a:pPr algn="just"/>
            <a:endParaRPr lang="ru-RU"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МУК\Downloads\411.jpg"/>
          <p:cNvPicPr>
            <a:picLocks noChangeAspect="1" noChangeArrowheads="1"/>
          </p:cNvPicPr>
          <p:nvPr/>
        </p:nvPicPr>
        <p:blipFill>
          <a:blip r:embed="rId2" cstate="print">
            <a:lum bright="70000" contrast="-70000"/>
          </a:blip>
          <a:stretch>
            <a:fillRect/>
          </a:stretch>
        </p:blipFill>
        <p:spPr bwMode="auto">
          <a:xfrm>
            <a:off x="0" y="0"/>
            <a:ext cx="13004800" cy="7124700"/>
          </a:xfrm>
          <a:prstGeom prst="rect">
            <a:avLst/>
          </a:prstGeom>
          <a:noFill/>
          <a:ln>
            <a:noFill/>
          </a:ln>
        </p:spPr>
      </p:pic>
      <p:sp>
        <p:nvSpPr>
          <p:cNvPr id="18434" name="Содержимое 2"/>
          <p:cNvSpPr>
            <a:spLocks noGrp="1"/>
          </p:cNvSpPr>
          <p:nvPr>
            <p:ph idx="4294967295"/>
          </p:nvPr>
        </p:nvSpPr>
        <p:spPr>
          <a:xfrm>
            <a:off x="0" y="4929188"/>
            <a:ext cx="9144000" cy="1928812"/>
          </a:xfrm>
        </p:spPr>
        <p:txBody>
          <a:bodyPr/>
          <a:lstStyle/>
          <a:p>
            <a:pPr marL="0" indent="0" algn="ctr" eaLnBrk="1" hangingPunct="1">
              <a:buFont typeface="Arial" charset="0"/>
              <a:buNone/>
            </a:pPr>
            <a:r>
              <a:rPr lang="ru-RU" sz="2800" dirty="0" smtClean="0">
                <a:cs typeface="Arial" charset="0"/>
              </a:rPr>
              <a:t>В память освобождения Москвы от поляков в Москве был построен на деньги Д. Пожарского Казанский собор, в честь Казанской иконы Божией Матери.</a:t>
            </a:r>
          </a:p>
        </p:txBody>
      </p:sp>
      <p:pic>
        <p:nvPicPr>
          <p:cNvPr id="18435" name="Picture 2" descr="http://upload.wikimedia.org/wikipedia/commons/thumb/c/c7/The_Kazan_Cathedral.jpg/800px-The_Kazan_Cathedral.jpg"/>
          <p:cNvPicPr>
            <a:picLocks noChangeAspect="1" noChangeArrowheads="1"/>
          </p:cNvPicPr>
          <p:nvPr/>
        </p:nvPicPr>
        <p:blipFill>
          <a:blip r:embed="rId3" cstate="print"/>
          <a:srcRect/>
          <a:stretch>
            <a:fillRect/>
          </a:stretch>
        </p:blipFill>
        <p:spPr bwMode="auto">
          <a:xfrm>
            <a:off x="1676400" y="221787"/>
            <a:ext cx="6076950" cy="4564526"/>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МУК\Downloads\411.jpg"/>
          <p:cNvPicPr>
            <a:picLocks noChangeAspect="1" noChangeArrowheads="1"/>
          </p:cNvPicPr>
          <p:nvPr/>
        </p:nvPicPr>
        <p:blipFill>
          <a:blip r:embed="rId2" cstate="print">
            <a:lum bright="70000" contrast="-70000"/>
          </a:blip>
          <a:stretch>
            <a:fillRect/>
          </a:stretch>
        </p:blipFill>
        <p:spPr bwMode="auto">
          <a:xfrm>
            <a:off x="0" y="0"/>
            <a:ext cx="13004800" cy="7124700"/>
          </a:xfrm>
          <a:prstGeom prst="rect">
            <a:avLst/>
          </a:prstGeom>
          <a:noFill/>
          <a:ln>
            <a:noFill/>
          </a:ln>
        </p:spPr>
      </p:pic>
      <p:pic>
        <p:nvPicPr>
          <p:cNvPr id="20483" name="Picture 4" descr="400px-Monument_to_Minin_and_Pozharsky_and_St_Basils_Cthedral2"/>
          <p:cNvPicPr>
            <a:picLocks noGrp="1" noChangeAspect="1" noChangeArrowheads="1"/>
          </p:cNvPicPr>
          <p:nvPr>
            <p:ph type="title"/>
          </p:nvPr>
        </p:nvPicPr>
        <p:blipFill>
          <a:blip r:embed="rId3" cstate="print"/>
          <a:srcRect/>
          <a:stretch>
            <a:fillRect/>
          </a:stretch>
        </p:blipFill>
        <p:spPr>
          <a:xfrm>
            <a:off x="357188" y="285750"/>
            <a:ext cx="4286250" cy="6186488"/>
          </a:xfrm>
          <a:noFill/>
        </p:spPr>
      </p:pic>
      <p:sp>
        <p:nvSpPr>
          <p:cNvPr id="20482" name="Rectangle 3"/>
          <p:cNvSpPr>
            <a:spLocks noGrp="1" noChangeArrowheads="1"/>
          </p:cNvSpPr>
          <p:nvPr>
            <p:ph sz="quarter" idx="1"/>
          </p:nvPr>
        </p:nvSpPr>
        <p:spPr>
          <a:xfrm>
            <a:off x="4572000" y="1285875"/>
            <a:ext cx="4176464" cy="5383213"/>
          </a:xfrm>
        </p:spPr>
        <p:txBody>
          <a:bodyPr/>
          <a:lstStyle/>
          <a:p>
            <a:pPr eaLnBrk="1" hangingPunct="1">
              <a:lnSpc>
                <a:spcPct val="80000"/>
              </a:lnSpc>
              <a:buFont typeface="Wingdings" pitchFamily="2" charset="2"/>
              <a:buNone/>
            </a:pPr>
            <a:r>
              <a:rPr lang="ru-RU" sz="1200" dirty="0" smtClean="0"/>
              <a:t> </a:t>
            </a:r>
          </a:p>
          <a:p>
            <a:pPr algn="ctr" eaLnBrk="1" hangingPunct="1">
              <a:buFont typeface="Wingdings" pitchFamily="2" charset="2"/>
              <a:buNone/>
            </a:pPr>
            <a:r>
              <a:rPr lang="ru-RU" sz="3000" dirty="0" smtClean="0">
                <a:latin typeface="Georgia" pitchFamily="18" charset="0"/>
              </a:rPr>
              <a:t>           </a:t>
            </a:r>
            <a:r>
              <a:rPr lang="ru-RU" sz="3600" dirty="0" smtClean="0">
                <a:latin typeface="Georgia" pitchFamily="18" charset="0"/>
              </a:rPr>
              <a:t>«Гражданину Минину и князю Пожарскому </a:t>
            </a:r>
          </a:p>
          <a:p>
            <a:pPr algn="ctr" eaLnBrk="1" hangingPunct="1">
              <a:buFont typeface="Wingdings" pitchFamily="2" charset="2"/>
              <a:buNone/>
            </a:pPr>
            <a:r>
              <a:rPr lang="ru-RU" sz="3600" dirty="0" smtClean="0">
                <a:latin typeface="Georgia" pitchFamily="18" charset="0"/>
              </a:rPr>
              <a:t>        благодарная Россия</a:t>
            </a:r>
            <a:r>
              <a:rPr lang="ru-RU" sz="3600" dirty="0" smtClean="0">
                <a:latin typeface="Georgia" pitchFamily="18" charset="0"/>
              </a:rPr>
              <a:t>». </a:t>
            </a:r>
            <a:endParaRPr lang="ru-RU" sz="3600" dirty="0" smtClean="0">
              <a:latin typeface="Georgia" pitchFamily="18" charset="0"/>
            </a:endParaRPr>
          </a:p>
          <a:p>
            <a:pPr eaLnBrk="1" hangingPunct="1">
              <a:buFont typeface="Wingdings" pitchFamily="2" charset="2"/>
              <a:buNone/>
            </a:pPr>
            <a:r>
              <a:rPr lang="ru-RU" sz="3600" b="1" dirty="0" smtClean="0">
                <a:solidFill>
                  <a:srgbClr val="800000"/>
                </a:solidFill>
                <a:latin typeface="Georgia" pitchFamily="18" charset="0"/>
              </a:rPr>
              <a:t>  </a:t>
            </a:r>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Users\МУК\Downloads\411.jpg"/>
          <p:cNvPicPr>
            <a:picLocks noChangeAspect="1" noChangeArrowheads="1"/>
          </p:cNvPicPr>
          <p:nvPr/>
        </p:nvPicPr>
        <p:blipFill>
          <a:blip r:embed="rId2" cstate="print">
            <a:lum bright="70000" contrast="-70000"/>
          </a:blip>
          <a:stretch>
            <a:fillRect/>
          </a:stretch>
        </p:blipFill>
        <p:spPr bwMode="auto">
          <a:xfrm>
            <a:off x="0" y="0"/>
            <a:ext cx="13004800" cy="7124700"/>
          </a:xfrm>
          <a:prstGeom prst="rect">
            <a:avLst/>
          </a:prstGeom>
          <a:noFill/>
          <a:ln>
            <a:noFill/>
          </a:ln>
        </p:spPr>
      </p:pic>
      <p:sp>
        <p:nvSpPr>
          <p:cNvPr id="65540" name="Rectangle 4"/>
          <p:cNvSpPr>
            <a:spLocks noGrp="1" noChangeArrowheads="1"/>
          </p:cNvSpPr>
          <p:nvPr>
            <p:ph type="title"/>
          </p:nvPr>
        </p:nvSpPr>
        <p:spPr>
          <a:xfrm>
            <a:off x="1357313" y="304800"/>
            <a:ext cx="7558087" cy="5943600"/>
          </a:xfrm>
        </p:spPr>
        <p:txBody>
          <a:bodyPr rtlCol="0">
            <a:normAutofit fontScale="90000"/>
          </a:bodyPr>
          <a:lstStyle/>
          <a:p>
            <a:pPr eaLnBrk="1" fontAlgn="auto" hangingPunct="1">
              <a:spcAft>
                <a:spcPts val="0"/>
              </a:spcAft>
              <a:defRPr/>
            </a:pPr>
            <a:r>
              <a:rPr lang="ru-RU" sz="2000" b="1" dirty="0" smtClean="0"/>
              <a:t/>
            </a:r>
            <a:br>
              <a:rPr lang="ru-RU" sz="2000" b="1" dirty="0" smtClean="0"/>
            </a:br>
            <a:r>
              <a:rPr lang="ru-RU" sz="3200" b="1" dirty="0" smtClean="0">
                <a:latin typeface="Georgia" pitchFamily="18" charset="0"/>
              </a:rPr>
              <a:t>   </a:t>
            </a:r>
            <a:r>
              <a:rPr lang="ru-RU" sz="3200" b="1" dirty="0" smtClean="0">
                <a:solidFill>
                  <a:srgbClr val="800000"/>
                </a:solidFill>
                <a:latin typeface="Georgia" pitchFamily="18" charset="0"/>
              </a:rPr>
              <a:t>4 ноября </a:t>
            </a:r>
            <a:r>
              <a:rPr lang="ru-RU" sz="3200" b="1" dirty="0" smtClean="0">
                <a:solidFill>
                  <a:schemeClr val="tx1"/>
                </a:solidFill>
                <a:latin typeface="Georgia" pitchFamily="18" charset="0"/>
              </a:rPr>
              <a:t>– это день единства всех российских народов;</a:t>
            </a:r>
            <a:r>
              <a:rPr lang="ru-RU" sz="3200" b="1" dirty="0" smtClean="0">
                <a:solidFill>
                  <a:srgbClr val="002060"/>
                </a:solidFill>
                <a:latin typeface="Georgia" pitchFamily="18" charset="0"/>
              </a:rPr>
              <a:t/>
            </a:r>
            <a:br>
              <a:rPr lang="ru-RU" sz="3200" b="1" dirty="0" smtClean="0">
                <a:solidFill>
                  <a:srgbClr val="002060"/>
                </a:solidFill>
                <a:latin typeface="Georgia" pitchFamily="18" charset="0"/>
              </a:rPr>
            </a:br>
            <a:r>
              <a:rPr lang="ru-RU" sz="3200" b="1" dirty="0" smtClean="0">
                <a:solidFill>
                  <a:srgbClr val="002060"/>
                </a:solidFill>
                <a:latin typeface="Georgia" pitchFamily="18" charset="0"/>
              </a:rPr>
              <a:t/>
            </a:r>
            <a:br>
              <a:rPr lang="ru-RU" sz="3200" b="1" dirty="0" smtClean="0">
                <a:solidFill>
                  <a:srgbClr val="002060"/>
                </a:solidFill>
                <a:latin typeface="Georgia" pitchFamily="18" charset="0"/>
              </a:rPr>
            </a:br>
            <a:r>
              <a:rPr lang="ru-RU" sz="3200" b="1" dirty="0" smtClean="0">
                <a:solidFill>
                  <a:srgbClr val="002060"/>
                </a:solidFill>
                <a:latin typeface="Georgia" pitchFamily="18" charset="0"/>
              </a:rPr>
              <a:t>    </a:t>
            </a:r>
            <a:r>
              <a:rPr lang="ru-RU" sz="3200" b="1" dirty="0" smtClean="0">
                <a:solidFill>
                  <a:srgbClr val="800000"/>
                </a:solidFill>
                <a:latin typeface="Georgia" pitchFamily="18" charset="0"/>
              </a:rPr>
              <a:t>4 ноября </a:t>
            </a:r>
            <a:r>
              <a:rPr lang="ru-RU" sz="3200" b="1" dirty="0" smtClean="0">
                <a:solidFill>
                  <a:schemeClr val="tx1"/>
                </a:solidFill>
                <a:latin typeface="Georgia" pitchFamily="18" charset="0"/>
              </a:rPr>
              <a:t>– это день спасения России от самой большой опасности, которая когда-либо ей грозила;</a:t>
            </a:r>
            <a:r>
              <a:rPr lang="ru-RU" sz="3200" b="1" dirty="0" smtClean="0">
                <a:solidFill>
                  <a:srgbClr val="002060"/>
                </a:solidFill>
                <a:latin typeface="Georgia" pitchFamily="18" charset="0"/>
              </a:rPr>
              <a:t/>
            </a:r>
            <a:br>
              <a:rPr lang="ru-RU" sz="3200" b="1" dirty="0" smtClean="0">
                <a:solidFill>
                  <a:srgbClr val="002060"/>
                </a:solidFill>
                <a:latin typeface="Georgia" pitchFamily="18" charset="0"/>
              </a:rPr>
            </a:br>
            <a:r>
              <a:rPr lang="ru-RU" sz="3200" b="1" dirty="0" smtClean="0">
                <a:solidFill>
                  <a:srgbClr val="002060"/>
                </a:solidFill>
                <a:latin typeface="Georgia" pitchFamily="18" charset="0"/>
              </a:rPr>
              <a:t/>
            </a:r>
            <a:br>
              <a:rPr lang="ru-RU" sz="3200" b="1" dirty="0" smtClean="0">
                <a:solidFill>
                  <a:srgbClr val="002060"/>
                </a:solidFill>
                <a:latin typeface="Georgia" pitchFamily="18" charset="0"/>
              </a:rPr>
            </a:br>
            <a:r>
              <a:rPr lang="ru-RU" sz="3200" b="1" dirty="0" smtClean="0">
                <a:solidFill>
                  <a:srgbClr val="800000"/>
                </a:solidFill>
                <a:latin typeface="Georgia" pitchFamily="18" charset="0"/>
              </a:rPr>
              <a:t>4 ноября</a:t>
            </a:r>
            <a:r>
              <a:rPr lang="ru-RU" sz="3200" dirty="0" smtClean="0">
                <a:solidFill>
                  <a:srgbClr val="800000"/>
                </a:solidFill>
                <a:latin typeface="Georgia" pitchFamily="18" charset="0"/>
              </a:rPr>
              <a:t> </a:t>
            </a:r>
            <a:r>
              <a:rPr lang="ru-RU" sz="3200" dirty="0" smtClean="0">
                <a:solidFill>
                  <a:schemeClr val="tx1"/>
                </a:solidFill>
                <a:latin typeface="Georgia" pitchFamily="18" charset="0"/>
              </a:rPr>
              <a:t>– </a:t>
            </a:r>
            <a:r>
              <a:rPr lang="ru-RU" sz="3200" b="1" dirty="0" smtClean="0">
                <a:solidFill>
                  <a:schemeClr val="tx1"/>
                </a:solidFill>
                <a:latin typeface="Georgia" pitchFamily="18" charset="0"/>
              </a:rPr>
              <a:t>это возрождённый праздник со своей историей.</a:t>
            </a:r>
            <a:r>
              <a:rPr lang="ru-RU" sz="3200" dirty="0" smtClean="0">
                <a:solidFill>
                  <a:srgbClr val="002060"/>
                </a:solidFill>
                <a:latin typeface="Georgia" pitchFamily="18" charset="0"/>
              </a:rPr>
              <a:t/>
            </a:r>
            <a:br>
              <a:rPr lang="ru-RU" sz="3200" dirty="0" smtClean="0">
                <a:solidFill>
                  <a:srgbClr val="002060"/>
                </a:solidFill>
                <a:latin typeface="Georgia" pitchFamily="18" charset="0"/>
              </a:rPr>
            </a:br>
            <a:r>
              <a:rPr lang="ru-RU" sz="3200" dirty="0" smtClean="0">
                <a:solidFill>
                  <a:srgbClr val="002060"/>
                </a:solidFill>
                <a:latin typeface="Georgia" pitchFamily="18" charset="0"/>
              </a:rPr>
              <a:t/>
            </a:r>
            <a:br>
              <a:rPr lang="ru-RU" sz="3200" dirty="0" smtClean="0">
                <a:solidFill>
                  <a:srgbClr val="002060"/>
                </a:solidFill>
                <a:latin typeface="Georgia" pitchFamily="18" charset="0"/>
              </a:rPr>
            </a:br>
            <a:r>
              <a:rPr lang="ru-RU" sz="3200" b="1" dirty="0" smtClean="0">
                <a:solidFill>
                  <a:srgbClr val="800000"/>
                </a:solidFill>
                <a:latin typeface="Georgia" pitchFamily="18" charset="0"/>
              </a:rPr>
              <a:t>4 ноября</a:t>
            </a:r>
            <a:r>
              <a:rPr lang="ru-RU" sz="3200" dirty="0" smtClean="0">
                <a:solidFill>
                  <a:srgbClr val="800000"/>
                </a:solidFill>
                <a:latin typeface="Georgia" pitchFamily="18" charset="0"/>
              </a:rPr>
              <a:t> </a:t>
            </a:r>
            <a:r>
              <a:rPr lang="ru-RU" sz="3200" b="1" dirty="0" smtClean="0">
                <a:solidFill>
                  <a:schemeClr val="tx1"/>
                </a:solidFill>
                <a:latin typeface="Georgia" pitchFamily="18" charset="0"/>
              </a:rPr>
              <a:t>– это день памяти Казанской иконы Божией Матери</a:t>
            </a:r>
            <a:r>
              <a:rPr lang="ru-RU" sz="3200" dirty="0" smtClean="0">
                <a:solidFill>
                  <a:schemeClr val="tx1"/>
                </a:solidFill>
                <a:latin typeface="Georgia" pitchFamily="18" charset="0"/>
              </a:rPr>
              <a:t>.</a:t>
            </a:r>
          </a:p>
        </p:txBody>
      </p:sp>
      <p:pic>
        <p:nvPicPr>
          <p:cNvPr id="21507" name="Picture 2" descr="http://www.mydmitrov.ru/image/pic/2008/236.jpg"/>
          <p:cNvPicPr>
            <a:picLocks noChangeAspect="1" noChangeArrowheads="1"/>
          </p:cNvPicPr>
          <p:nvPr/>
        </p:nvPicPr>
        <p:blipFill>
          <a:blip r:embed="rId3" cstate="print"/>
          <a:srcRect/>
          <a:stretch>
            <a:fillRect/>
          </a:stretch>
        </p:blipFill>
        <p:spPr bwMode="auto">
          <a:xfrm>
            <a:off x="1" y="4936931"/>
            <a:ext cx="1447799" cy="1492444"/>
          </a:xfrm>
          <a:prstGeom prst="rect">
            <a:avLst/>
          </a:prstGeom>
          <a:noFill/>
          <a:ln w="9525">
            <a:noFill/>
            <a:miter lim="800000"/>
            <a:headEnd/>
            <a:tailEnd/>
          </a:ln>
        </p:spPr>
      </p:pic>
      <p:pic>
        <p:nvPicPr>
          <p:cNvPr id="21508" name="Picture 6" descr="http://m.kavicom.ru/uploads/account/avatars/d2d62bd207dc3917ae73f6efa2db027d.gif"/>
          <p:cNvPicPr>
            <a:picLocks noChangeAspect="1" noChangeArrowheads="1" noCrop="1"/>
          </p:cNvPicPr>
          <p:nvPr/>
        </p:nvPicPr>
        <p:blipFill>
          <a:blip r:embed="rId4" cstate="print"/>
          <a:srcRect/>
          <a:stretch>
            <a:fillRect/>
          </a:stretch>
        </p:blipFill>
        <p:spPr bwMode="auto">
          <a:xfrm>
            <a:off x="0" y="0"/>
            <a:ext cx="1357313" cy="1071563"/>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Апекс">
  <a:themeElements>
    <a:clrScheme name="Апекс">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Апекс">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Апекс">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2.xml><?xml version="1.0" encoding="utf-8"?>
<a:theme xmlns:a="http://schemas.openxmlformats.org/drawingml/2006/main" name="Специальное оформление">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Специальное оформление">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4161</TotalTime>
  <Words>108</Words>
  <Application>Microsoft Office PowerPoint</Application>
  <PresentationFormat>Экран (4:3)</PresentationFormat>
  <Paragraphs>31</Paragraphs>
  <Slides>11</Slides>
  <Notes>1</Notes>
  <HiddenSlides>0</HiddenSlides>
  <MMClips>0</MMClips>
  <ScaleCrop>false</ScaleCrop>
  <HeadingPairs>
    <vt:vector size="4" baseType="variant">
      <vt:variant>
        <vt:lpstr>Тема</vt:lpstr>
      </vt:variant>
      <vt:variant>
        <vt:i4>3</vt:i4>
      </vt:variant>
      <vt:variant>
        <vt:lpstr>Заголовки слайдов</vt:lpstr>
      </vt:variant>
      <vt:variant>
        <vt:i4>11</vt:i4>
      </vt:variant>
    </vt:vector>
  </HeadingPairs>
  <TitlesOfParts>
    <vt:vector size="14" baseType="lpstr">
      <vt:lpstr>Апекс</vt:lpstr>
      <vt:lpstr>Специальное оформление</vt:lpstr>
      <vt:lpstr>1_Специальное оформление</vt:lpstr>
      <vt:lpstr>«Тот, кто не помнит своих предков, не знает себя...» А.И. Никитин </vt:lpstr>
      <vt:lpstr> </vt:lpstr>
      <vt:lpstr>С   2005   года  4 ноября – государственный праздник  День народного единства</vt:lpstr>
      <vt:lpstr>Слайд 4</vt:lpstr>
      <vt:lpstr>Слайд 5</vt:lpstr>
      <vt:lpstr>Народное единство</vt:lpstr>
      <vt:lpstr>Слайд 7</vt:lpstr>
      <vt:lpstr>22 октября  (4 ноября по новому стилю) 1612 года, была спасена Россия</vt:lpstr>
      <vt:lpstr>Слайд 9</vt:lpstr>
      <vt:lpstr>Слайд 10</vt:lpstr>
      <vt:lpstr>    4 ноября – это день единства всех российских народов;      4 ноября – это день спасения России от самой большой опасности, которая когда-либо ей грозила;  4 ноября – это возрождённый праздник со своей историей.  4 ноября – это день памяти Казанской иконы Божией Матери.</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«Тот, кто не помнит своих предков, не знает себя...» А.И. Никитин</dc:title>
  <dc:creator>Admin</dc:creator>
  <cp:lastModifiedBy>МУК</cp:lastModifiedBy>
  <cp:revision>208</cp:revision>
  <dcterms:created xsi:type="dcterms:W3CDTF">2011-10-03T14:47:47Z</dcterms:created>
  <dcterms:modified xsi:type="dcterms:W3CDTF">2025-10-29T06:40:49Z</dcterms:modified>
</cp:coreProperties>
</file>