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9" r:id="rId4"/>
    <p:sldId id="283" r:id="rId5"/>
    <p:sldId id="282" r:id="rId6"/>
    <p:sldId id="289" r:id="rId7"/>
    <p:sldId id="286" r:id="rId8"/>
    <p:sldId id="288" r:id="rId9"/>
    <p:sldId id="265" r:id="rId10"/>
    <p:sldId id="287" r:id="rId11"/>
    <p:sldId id="290" r:id="rId12"/>
    <p:sldId id="266" r:id="rId13"/>
    <p:sldId id="291" r:id="rId14"/>
    <p:sldId id="294" r:id="rId15"/>
    <p:sldId id="268" r:id="rId16"/>
    <p:sldId id="292" r:id="rId17"/>
    <p:sldId id="298" r:id="rId18"/>
    <p:sldId id="293" r:id="rId19"/>
    <p:sldId id="295" r:id="rId20"/>
    <p:sldId id="296" r:id="rId21"/>
    <p:sldId id="267" r:id="rId22"/>
    <p:sldId id="297" r:id="rId23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979"/>
    <a:srgbClr val="F24D89"/>
    <a:srgbClr val="FED394"/>
    <a:srgbClr val="F14C88"/>
    <a:srgbClr val="E0794C"/>
    <a:srgbClr val="D2B58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651"/>
  </p:normalViewPr>
  <p:slideViewPr>
    <p:cSldViewPr snapToGrid="0">
      <p:cViewPr varScale="1">
        <p:scale>
          <a:sx n="84" d="100"/>
          <a:sy n="84" d="100"/>
        </p:scale>
        <p:origin x="-547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DAA7C876-2B4A-295A-5976-3206AB53E9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7B0874B-98BE-0779-D242-60EE9ABDB9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7836" y="2456867"/>
            <a:ext cx="8599055" cy="2805984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bg1"/>
                </a:solidFill>
                <a:latin typeface="Arial Rounded MT "/>
              </a:defRPr>
            </a:lvl1pPr>
          </a:lstStyle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AF72763-EC44-A36A-1CF2-DF508AAB8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836" y="5344459"/>
            <a:ext cx="8599056" cy="74829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FED39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x-none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7DB55C2-2DAD-C0C2-6A01-593A1EB10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7881DAA-4EF7-33D9-F6DD-9BB534390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4100C3B-4E7D-B890-1C14-BEACCF44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848899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541401-74A6-29DD-ADD2-FF69E756F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82" y="337416"/>
            <a:ext cx="10515600" cy="466147"/>
          </a:xfrm>
        </p:spPr>
        <p:txBody>
          <a:bodyPr/>
          <a:lstStyle>
            <a:lvl1pPr>
              <a:defRPr>
                <a:solidFill>
                  <a:srgbClr val="FEC979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EEA0DBE-4218-F654-C0D1-84A926466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78C5B92-0A6E-32D0-7ED4-8B2969BBC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5CF5247-673E-73E4-711F-7DE722072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8674DDA-57E1-FC51-091C-89D62CBA6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447100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520CC75-9695-73BC-6E28-09C10E1F8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3D891EA-7D7A-0857-A0A6-053835EDD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2785B67-5034-8F6B-A217-1C74B1A67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C5EB6D1-CAE3-66F6-9638-35937DA89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38EB4BF-AB26-BF62-A28B-FF068F56F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4294673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C69D39-E506-C90E-FBD1-9978A3794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52A405B-A06C-84F0-0064-FD5CF4E4C5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F4F63EB-49E6-AD45-5467-C0A41B9B24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2828D98-05D5-6F61-BC07-D37818647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4D402FD-FE0E-F2D4-6493-3683E1AF9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948BB24-9257-972F-DD84-45CABC7B2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523103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157141-A6D3-081A-E48D-30E6822AD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8B62840-F7E5-CF13-34E0-7D3D4AC78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8E65D1C-9751-46C5-7706-654632077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3FDC1C1-5EFF-7F12-800E-787CB56DBD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F74BA9B-4E7F-04FB-F5AD-225FE49C5D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6FC3F660-8DA5-849A-59AC-CF4D8ECC8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A2D1A45-B5EF-BBB0-1BE0-4E4533053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5A4B1B6F-B03F-6098-DAD6-23D21D6C5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4027852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D327B6A-F3A7-CBE0-186D-2C4301AB4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D7F0131-4FEF-2E64-AAC3-8A3EDC9C5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A35F04BE-F1CE-7642-3800-94CEB826B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AFA0767-A577-3B30-359C-A45EF005F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69057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6CA3692D-C5C5-0D09-4269-6D0712C5C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B76AD36C-C1CE-F83B-0ED7-A96652B03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487F1F2-600F-B5DB-4363-15142CB4A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505552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FF664DF-D58E-2429-FAFA-D1081950D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4B2B941-C467-5350-2C89-5C25008A8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A79522F1-E07B-20CA-8CF8-2FC624D831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9D4FEAD-97AE-4A0A-758C-8FB85B4F6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7920EFC-73A5-8B4D-3DB0-2D584B2EE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0F5F890-FDC5-8226-F461-0FF2A2F3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408786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2D0CB06-2A05-151F-5265-D21248838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62E35116-3770-C9DB-EF77-F29A1ACE8C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7A0B709-92F8-E5BC-D018-ACC5EAA6E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1B2621C-66EC-42CB-AEE6-44354D7D3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8802685-6165-1609-C68A-8E61002EF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7A72E2C-8F20-8DF5-A962-ED33EF591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650567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3CD8853-E83C-5C97-8935-4AFAB9619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F8D790B7-B13C-1D33-23CE-738F66835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0D48214-C2B7-3CB6-577E-F5F1CB5EF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F9E855-8982-286D-0C78-57FE890A5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8BEDF36-E374-5434-BD4D-DE9C77B1F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59091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A94826C-40A0-7336-C05D-F3C5CABC91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7F695AB-9030-60A1-0AB9-67A2A35566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E62A526-FEF2-A3C2-0217-B679CB709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7974985-1F3D-6C3D-E5C1-7FC440409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B38BBB5-BD64-9537-6037-B19C73A43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288914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6EDC6D5-0422-7B05-BBC5-F3417C53506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A3C26E6-CB3B-8E15-527F-A4C5BC94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61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9A2B7F0-3D0F-CCF0-B1F9-4019F4255B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78E71D5-DB9F-350B-7CA0-46E196D65F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51C9F-1067-4C5E-A98F-5BA5A40399C0}" type="datetimeFigureOut">
              <a:rPr lang="x-none" smtClean="0"/>
              <a:pPr/>
              <a:t>20.04.2025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7581A79-A98D-AFE5-E044-85B407E46C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87514FF-2FB0-C836-705B-F7278B69E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35547-96F7-4EE4-A538-AEA6DAF6FE62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614762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ED394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5B88C8-8A34-8577-6BA8-ABAE56740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7837" y="1647731"/>
            <a:ext cx="6470781" cy="2815627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FFC000"/>
                </a:solidFill>
              </a:rPr>
              <a:t>Роль музея в образовательном процессе</a:t>
            </a:r>
            <a:endParaRPr lang="x-none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072C99B-9788-9240-1E3F-A3C0DDEB31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22622" y="4988459"/>
            <a:ext cx="4916031" cy="1457608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</a:pPr>
            <a:r>
              <a:rPr lang="ru-RU" sz="1800" dirty="0" err="1" smtClean="0">
                <a:solidFill>
                  <a:schemeClr val="bg1"/>
                </a:solidFill>
                <a:latin typeface="Arial Rounded MT "/>
                <a:ea typeface="+mj-ea"/>
                <a:cs typeface="+mj-cs"/>
              </a:rPr>
              <a:t>Дейнега</a:t>
            </a:r>
            <a:r>
              <a:rPr lang="ru-RU" sz="1800" dirty="0" smtClean="0">
                <a:solidFill>
                  <a:schemeClr val="bg1"/>
                </a:solidFill>
                <a:latin typeface="Arial Rounded MT "/>
                <a:ea typeface="+mj-ea"/>
                <a:cs typeface="+mj-cs"/>
              </a:rPr>
              <a:t> Елена Ивановна,</a:t>
            </a:r>
          </a:p>
          <a:p>
            <a:pPr algn="ctr">
              <a:spcBef>
                <a:spcPct val="0"/>
              </a:spcBef>
            </a:pPr>
            <a:r>
              <a:rPr lang="ru-RU" sz="1800" dirty="0" smtClean="0">
                <a:solidFill>
                  <a:schemeClr val="bg1"/>
                </a:solidFill>
                <a:latin typeface="Arial Rounded MT "/>
                <a:ea typeface="+mj-ea"/>
                <a:cs typeface="+mj-cs"/>
              </a:rPr>
              <a:t> заместитель директора </a:t>
            </a:r>
          </a:p>
          <a:p>
            <a:pPr algn="ctr">
              <a:spcBef>
                <a:spcPct val="0"/>
              </a:spcBef>
            </a:pPr>
            <a:r>
              <a:rPr lang="ru-RU" sz="1800" dirty="0" smtClean="0">
                <a:solidFill>
                  <a:schemeClr val="bg1"/>
                </a:solidFill>
                <a:latin typeface="Arial Rounded MT "/>
                <a:ea typeface="+mj-ea"/>
                <a:cs typeface="+mj-cs"/>
              </a:rPr>
              <a:t>МОАУ «ООШ № 2»</a:t>
            </a:r>
            <a:endParaRPr lang="x-none" sz="1800" dirty="0">
              <a:solidFill>
                <a:schemeClr val="bg1"/>
              </a:solidFill>
              <a:latin typeface="Arial Rounded MT 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445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270" y="337415"/>
            <a:ext cx="10270311" cy="1482331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Школьный музей – это не просто хранилище старых вещей, а живой организм, интегрированный в образовательный процесс</a:t>
            </a:r>
            <a:r>
              <a:rPr lang="ru-RU" sz="2800" b="1" dirty="0" smtClean="0"/>
              <a:t>.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86004"/>
            <a:ext cx="10515600" cy="258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 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9913" y="1865014"/>
            <a:ext cx="106559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Какими бы ни были музеи по тематике, все они решают одну задачу – воспитание юного гражданина патриотом своего Отечества, любящего и уважающего историю своего поселка, города и своей страны. </a:t>
            </a:r>
          </a:p>
        </p:txBody>
      </p:sp>
      <p:pic>
        <p:nvPicPr>
          <p:cNvPr id="6" name="Picture 2" descr="C:\Users\Elena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2548" y="3232087"/>
            <a:ext cx="4888727" cy="3051018"/>
          </a:xfrm>
          <a:prstGeom prst="rect">
            <a:avLst/>
          </a:prstGeom>
          <a:noFill/>
        </p:spPr>
      </p:pic>
      <p:pic>
        <p:nvPicPr>
          <p:cNvPr id="2050" name="Picture 2" descr="C:\Users\Elena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0572" y="3241141"/>
            <a:ext cx="4615884" cy="3041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61F102-B500-044D-B150-F1882D7D6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484" y="337416"/>
            <a:ext cx="10234097" cy="703733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Школа № 2 поселка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Аккермановка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основана в 1938 году и является одним из старейших учебных заведений города Новотроицк</a:t>
            </a:r>
            <a:endParaRPr lang="x-none" sz="2400" dirty="0">
              <a:solidFill>
                <a:schemeClr val="bg1"/>
              </a:solidFill>
            </a:endParaRPr>
          </a:p>
        </p:txBody>
      </p:sp>
      <p:grpSp>
        <p:nvGrpSpPr>
          <p:cNvPr id="20" name="Group 21">
            <a:extLst>
              <a:ext uri="{FF2B5EF4-FFF2-40B4-BE49-F238E27FC236}">
                <a16:creationId xmlns="" xmlns:a16="http://schemas.microsoft.com/office/drawing/2014/main" id="{B0FBDEA9-9723-5946-8C32-D2266FA37501}"/>
              </a:ext>
            </a:extLst>
          </p:cNvPr>
          <p:cNvGrpSpPr/>
          <p:nvPr/>
        </p:nvGrpSpPr>
        <p:grpSpPr>
          <a:xfrm>
            <a:off x="6155267" y="1594153"/>
            <a:ext cx="1049867" cy="1049867"/>
            <a:chOff x="4178300" y="1689100"/>
            <a:chExt cx="787400" cy="787400"/>
          </a:xfrm>
        </p:grpSpPr>
        <p:grpSp>
          <p:nvGrpSpPr>
            <p:cNvPr id="21" name="Group 22">
              <a:extLst>
                <a:ext uri="{FF2B5EF4-FFF2-40B4-BE49-F238E27FC236}">
                  <a16:creationId xmlns="" xmlns:a16="http://schemas.microsoft.com/office/drawing/2014/main" id="{AE067047-17ED-0042-B3CD-4755C1B36047}"/>
                </a:ext>
              </a:extLst>
            </p:cNvPr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23" name="Oval 24">
                <a:extLst>
                  <a:ext uri="{FF2B5EF4-FFF2-40B4-BE49-F238E27FC236}">
                    <a16:creationId xmlns="" xmlns:a16="http://schemas.microsoft.com/office/drawing/2014/main" id="{4A2A5270-29A5-2D4C-A1D7-1C41B419E977}"/>
                  </a:ext>
                </a:extLst>
              </p:cNvPr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Oval 25">
                <a:extLst>
                  <a:ext uri="{FF2B5EF4-FFF2-40B4-BE49-F238E27FC236}">
                    <a16:creationId xmlns="" xmlns:a16="http://schemas.microsoft.com/office/drawing/2014/main" id="{4D0E82FC-FDAA-5D4B-8E33-4F761C2A0DE1}"/>
                  </a:ext>
                </a:extLst>
              </p:cNvPr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23">
              <a:extLst>
                <a:ext uri="{FF2B5EF4-FFF2-40B4-BE49-F238E27FC236}">
                  <a16:creationId xmlns="" xmlns:a16="http://schemas.microsoft.com/office/drawing/2014/main" id="{02282448-A85A-9940-A4D3-13BC01695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26">
            <a:extLst>
              <a:ext uri="{FF2B5EF4-FFF2-40B4-BE49-F238E27FC236}">
                <a16:creationId xmlns="" xmlns:a16="http://schemas.microsoft.com/office/drawing/2014/main" id="{AA51DE34-B574-204E-A4F5-DF0421DDFD28}"/>
              </a:ext>
            </a:extLst>
          </p:cNvPr>
          <p:cNvGrpSpPr/>
          <p:nvPr/>
        </p:nvGrpSpPr>
        <p:grpSpPr>
          <a:xfrm>
            <a:off x="5906571" y="2618620"/>
            <a:ext cx="1547259" cy="1949967"/>
            <a:chOff x="1388111" y="2459015"/>
            <a:chExt cx="1219200" cy="1536522"/>
          </a:xfrm>
        </p:grpSpPr>
        <p:sp>
          <p:nvSpPr>
            <p:cNvPr id="26" name="Freeform: Shape 27">
              <a:extLst>
                <a:ext uri="{FF2B5EF4-FFF2-40B4-BE49-F238E27FC236}">
                  <a16:creationId xmlns="" xmlns:a16="http://schemas.microsoft.com/office/drawing/2014/main" id="{F3DF0746-20EF-E149-AC81-64E68D38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: Shape 28">
              <a:extLst>
                <a:ext uri="{FF2B5EF4-FFF2-40B4-BE49-F238E27FC236}">
                  <a16:creationId xmlns="" xmlns:a16="http://schemas.microsoft.com/office/drawing/2014/main" id="{227E1181-394E-B348-B948-D79DB938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30">
            <a:extLst>
              <a:ext uri="{FF2B5EF4-FFF2-40B4-BE49-F238E27FC236}">
                <a16:creationId xmlns="" xmlns:a16="http://schemas.microsoft.com/office/drawing/2014/main" id="{466CEC11-56CE-2A41-9A7A-E51575734232}"/>
              </a:ext>
            </a:extLst>
          </p:cNvPr>
          <p:cNvGrpSpPr/>
          <p:nvPr/>
        </p:nvGrpSpPr>
        <p:grpSpPr>
          <a:xfrm>
            <a:off x="8262941" y="1594153"/>
            <a:ext cx="1049867" cy="1049867"/>
            <a:chOff x="5759450" y="1689100"/>
            <a:chExt cx="787400" cy="787400"/>
          </a:xfrm>
        </p:grpSpPr>
        <p:grpSp>
          <p:nvGrpSpPr>
            <p:cNvPr id="29" name="Group 31">
              <a:extLst>
                <a:ext uri="{FF2B5EF4-FFF2-40B4-BE49-F238E27FC236}">
                  <a16:creationId xmlns="" xmlns:a16="http://schemas.microsoft.com/office/drawing/2014/main" id="{118E5217-E072-2C4C-AD2C-3D4AB135F5CA}"/>
                </a:ext>
              </a:extLst>
            </p:cNvPr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31" name="Oval 33">
                <a:extLst>
                  <a:ext uri="{FF2B5EF4-FFF2-40B4-BE49-F238E27FC236}">
                    <a16:creationId xmlns="" xmlns:a16="http://schemas.microsoft.com/office/drawing/2014/main" id="{DC91552F-6EE7-7740-9AD6-26F10564EB4A}"/>
                  </a:ext>
                </a:extLst>
              </p:cNvPr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Oval 34">
                <a:extLst>
                  <a:ext uri="{FF2B5EF4-FFF2-40B4-BE49-F238E27FC236}">
                    <a16:creationId xmlns="" xmlns:a16="http://schemas.microsoft.com/office/drawing/2014/main" id="{61BF5840-CEC1-A445-8403-669B37DA9F6B}"/>
                  </a:ext>
                </a:extLst>
              </p:cNvPr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0" name="Freeform: Shape 32">
              <a:extLst>
                <a:ext uri="{FF2B5EF4-FFF2-40B4-BE49-F238E27FC236}">
                  <a16:creationId xmlns="" xmlns:a16="http://schemas.microsoft.com/office/drawing/2014/main" id="{F7424034-6CC0-4246-A1F2-C2B7CDAA9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Group 35">
            <a:extLst>
              <a:ext uri="{FF2B5EF4-FFF2-40B4-BE49-F238E27FC236}">
                <a16:creationId xmlns="" xmlns:a16="http://schemas.microsoft.com/office/drawing/2014/main" id="{16491007-AE5E-B648-B1BE-703B3DC69790}"/>
              </a:ext>
            </a:extLst>
          </p:cNvPr>
          <p:cNvGrpSpPr/>
          <p:nvPr/>
        </p:nvGrpSpPr>
        <p:grpSpPr>
          <a:xfrm flipH="1">
            <a:off x="8014245" y="2618620"/>
            <a:ext cx="1547259" cy="1949967"/>
            <a:chOff x="3171825" y="2459015"/>
            <a:chExt cx="1219200" cy="1536522"/>
          </a:xfrm>
        </p:grpSpPr>
        <p:sp>
          <p:nvSpPr>
            <p:cNvPr id="34" name="Freeform: Shape 36">
              <a:extLst>
                <a:ext uri="{FF2B5EF4-FFF2-40B4-BE49-F238E27FC236}">
                  <a16:creationId xmlns="" xmlns:a16="http://schemas.microsoft.com/office/drawing/2014/main" id="{5EC93C6A-B1DE-6649-A624-2C5A85FB1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: Shape 37">
              <a:extLst>
                <a:ext uri="{FF2B5EF4-FFF2-40B4-BE49-F238E27FC236}">
                  <a16:creationId xmlns="" xmlns:a16="http://schemas.microsoft.com/office/drawing/2014/main" id="{4CDE7535-9041-CE48-94F6-862A62FC6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TextBox 50">
            <a:extLst>
              <a:ext uri="{FF2B5EF4-FFF2-40B4-BE49-F238E27FC236}">
                <a16:creationId xmlns="" xmlns:a16="http://schemas.microsoft.com/office/drawing/2014/main" id="{21FF1077-D325-3143-9932-3FC53AE9DC34}"/>
              </a:ext>
            </a:extLst>
          </p:cNvPr>
          <p:cNvSpPr txBox="1">
            <a:spLocks/>
          </p:cNvSpPr>
          <p:nvPr/>
        </p:nvSpPr>
        <p:spPr>
          <a:xfrm>
            <a:off x="1648535" y="5036517"/>
            <a:ext cx="1620033" cy="586008"/>
          </a:xfrm>
          <a:prstGeom prst="rect">
            <a:avLst/>
          </a:prstGeom>
        </p:spPr>
        <p:txBody>
          <a:bodyPr vert="horz" wrap="square" lIns="0" tIns="0" rIns="0" bIns="0" anchor="ctr" anchorCtr="1">
            <a:noAutofit/>
          </a:bodyPr>
          <a:lstStyle/>
          <a:p>
            <a:pPr>
              <a:lnSpc>
                <a:spcPct val="120000"/>
              </a:lnSpc>
            </a:pPr>
            <a:endParaRPr lang="zh-CN" altLang="en-US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8" name="TextBox 52">
            <a:extLst>
              <a:ext uri="{FF2B5EF4-FFF2-40B4-BE49-F238E27FC236}">
                <a16:creationId xmlns="" xmlns:a16="http://schemas.microsoft.com/office/drawing/2014/main" id="{C7F2AE0E-136B-DB49-981C-B5DAA42D8145}"/>
              </a:ext>
            </a:extLst>
          </p:cNvPr>
          <p:cNvSpPr txBox="1"/>
          <p:nvPr/>
        </p:nvSpPr>
        <p:spPr>
          <a:xfrm>
            <a:off x="3869331" y="4606294"/>
            <a:ext cx="1632628" cy="467931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0" name="Group 69">
            <a:extLst>
              <a:ext uri="{FF2B5EF4-FFF2-40B4-BE49-F238E27FC236}">
                <a16:creationId xmlns="" xmlns:a16="http://schemas.microsoft.com/office/drawing/2014/main" id="{C77AF43E-E00B-C14E-808B-CF65F354E918}"/>
              </a:ext>
            </a:extLst>
          </p:cNvPr>
          <p:cNvGrpSpPr/>
          <p:nvPr/>
        </p:nvGrpSpPr>
        <p:grpSpPr>
          <a:xfrm>
            <a:off x="5863885" y="4568587"/>
            <a:ext cx="1632628" cy="1053938"/>
            <a:chOff x="5279685" y="4682887"/>
            <a:chExt cx="1632628" cy="1053938"/>
          </a:xfrm>
        </p:grpSpPr>
        <p:sp>
          <p:nvSpPr>
            <p:cNvPr id="51" name="TextBox 55">
              <a:extLst>
                <a:ext uri="{FF2B5EF4-FFF2-40B4-BE49-F238E27FC236}">
                  <a16:creationId xmlns="" xmlns:a16="http://schemas.microsoft.com/office/drawing/2014/main" id="{08524556-A9A8-D142-A96A-DAFF189696AF}"/>
                </a:ext>
              </a:extLst>
            </p:cNvPr>
            <p:cNvSpPr txBox="1"/>
            <p:nvPr/>
          </p:nvSpPr>
          <p:spPr>
            <a:xfrm>
              <a:off x="5279685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Add title text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2" name="TextBox 56">
              <a:extLst>
                <a:ext uri="{FF2B5EF4-FFF2-40B4-BE49-F238E27FC236}">
                  <a16:creationId xmlns="" xmlns:a16="http://schemas.microsoft.com/office/drawing/2014/main" id="{72C33E5D-0FB5-C34F-8C2B-111D8A825F55}"/>
                </a:ext>
              </a:extLst>
            </p:cNvPr>
            <p:cNvSpPr txBox="1">
              <a:spLocks/>
            </p:cNvSpPr>
            <p:nvPr/>
          </p:nvSpPr>
          <p:spPr>
            <a:xfrm>
              <a:off x="5279685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Click here to add content, content to match the title. </a:t>
              </a: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3" name="Group 70">
            <a:extLst>
              <a:ext uri="{FF2B5EF4-FFF2-40B4-BE49-F238E27FC236}">
                <a16:creationId xmlns="" xmlns:a16="http://schemas.microsoft.com/office/drawing/2014/main" id="{B0C06BF2-1255-0640-AE98-8814456087D8}"/>
              </a:ext>
            </a:extLst>
          </p:cNvPr>
          <p:cNvGrpSpPr/>
          <p:nvPr/>
        </p:nvGrpSpPr>
        <p:grpSpPr>
          <a:xfrm>
            <a:off x="7958965" y="4568587"/>
            <a:ext cx="1632628" cy="1053938"/>
            <a:chOff x="7374765" y="4682887"/>
            <a:chExt cx="1632628" cy="1053938"/>
          </a:xfrm>
        </p:grpSpPr>
        <p:sp>
          <p:nvSpPr>
            <p:cNvPr id="54" name="TextBox 58">
              <a:extLst>
                <a:ext uri="{FF2B5EF4-FFF2-40B4-BE49-F238E27FC236}">
                  <a16:creationId xmlns="" xmlns:a16="http://schemas.microsoft.com/office/drawing/2014/main" id="{6A3C9776-F048-A347-8734-ACABE80368DE}"/>
                </a:ext>
              </a:extLst>
            </p:cNvPr>
            <p:cNvSpPr txBox="1"/>
            <p:nvPr/>
          </p:nvSpPr>
          <p:spPr>
            <a:xfrm>
              <a:off x="7374765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Add title text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TextBox 59">
              <a:extLst>
                <a:ext uri="{FF2B5EF4-FFF2-40B4-BE49-F238E27FC236}">
                  <a16:creationId xmlns="" xmlns:a16="http://schemas.microsoft.com/office/drawing/2014/main" id="{E4BE603C-8EEE-4845-B407-B24440F17CF0}"/>
                </a:ext>
              </a:extLst>
            </p:cNvPr>
            <p:cNvSpPr txBox="1">
              <a:spLocks/>
            </p:cNvSpPr>
            <p:nvPr/>
          </p:nvSpPr>
          <p:spPr>
            <a:xfrm>
              <a:off x="7374765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Click here to add content, content to match the title. </a:t>
              </a: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Group 71">
            <a:extLst>
              <a:ext uri="{FF2B5EF4-FFF2-40B4-BE49-F238E27FC236}">
                <a16:creationId xmlns="" xmlns:a16="http://schemas.microsoft.com/office/drawing/2014/main" id="{76E9CCD1-30C2-1142-A1DE-54F744E6997E}"/>
              </a:ext>
            </a:extLst>
          </p:cNvPr>
          <p:cNvGrpSpPr/>
          <p:nvPr/>
        </p:nvGrpSpPr>
        <p:grpSpPr>
          <a:xfrm>
            <a:off x="10079234" y="4568587"/>
            <a:ext cx="1620033" cy="1053938"/>
            <a:chOff x="9495034" y="4682887"/>
            <a:chExt cx="1620033" cy="1053938"/>
          </a:xfrm>
        </p:grpSpPr>
        <p:sp>
          <p:nvSpPr>
            <p:cNvPr id="57" name="TextBox 61">
              <a:extLst>
                <a:ext uri="{FF2B5EF4-FFF2-40B4-BE49-F238E27FC236}">
                  <a16:creationId xmlns="" xmlns:a16="http://schemas.microsoft.com/office/drawing/2014/main" id="{6376FAB9-E5FA-8349-B718-276D0FF70620}"/>
                </a:ext>
              </a:extLst>
            </p:cNvPr>
            <p:cNvSpPr txBox="1"/>
            <p:nvPr/>
          </p:nvSpPr>
          <p:spPr>
            <a:xfrm>
              <a:off x="9495034" y="4682887"/>
              <a:ext cx="938833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cs typeface="+mn-ea"/>
                  <a:sym typeface="+mn-lt"/>
                </a:rPr>
                <a:t>Add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8" name="TextBox 62">
              <a:extLst>
                <a:ext uri="{FF2B5EF4-FFF2-40B4-BE49-F238E27FC236}">
                  <a16:creationId xmlns="" xmlns:a16="http://schemas.microsoft.com/office/drawing/2014/main" id="{C2F93BB6-35BE-B24B-BC2B-AD8D7F53E6E7}"/>
                </a:ext>
              </a:extLst>
            </p:cNvPr>
            <p:cNvSpPr txBox="1">
              <a:spLocks/>
            </p:cNvSpPr>
            <p:nvPr/>
          </p:nvSpPr>
          <p:spPr>
            <a:xfrm>
              <a:off x="9495034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5694" y="1412881"/>
            <a:ext cx="8926716" cy="4773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51440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8822" y="434566"/>
            <a:ext cx="10515600" cy="506994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Музей кино «Не хлебом единым…»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13576"/>
            <a:ext cx="10515600" cy="90534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5180" y="914007"/>
            <a:ext cx="5241957" cy="309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1430" y="4110273"/>
            <a:ext cx="4991124" cy="2620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4031" y="4129603"/>
            <a:ext cx="5024674" cy="261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8205" y="914399"/>
            <a:ext cx="5069941" cy="308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362139"/>
            <a:ext cx="10515600" cy="2091350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ru-RU" dirty="0" smtClean="0"/>
              <a:t>Создание музея кино стало возможным, благодаря участию проекта школы в программе развития моногорода «Пять шагов благоустройства повседневности» и </a:t>
            </a:r>
            <a:r>
              <a:rPr lang="ru-RU" dirty="0" err="1" smtClean="0"/>
              <a:t>Грантовом</a:t>
            </a:r>
            <a:r>
              <a:rPr lang="ru-RU" dirty="0" smtClean="0"/>
              <a:t> конкурсе </a:t>
            </a:r>
            <a:r>
              <a:rPr lang="ru-RU" dirty="0" err="1" smtClean="0"/>
              <a:t>Металлоинвеста</a:t>
            </a:r>
            <a:r>
              <a:rPr lang="ru-RU" dirty="0" smtClean="0"/>
              <a:t> «Сделаем вместе». Созданный нами проект музея стал победителем в номинации «Развитие культуры и народных традиций, краеведение»</a:t>
            </a:r>
          </a:p>
          <a:p>
            <a:endParaRPr lang="ru-RU" dirty="0"/>
          </a:p>
        </p:txBody>
      </p:sp>
      <p:pic>
        <p:nvPicPr>
          <p:cNvPr id="36867" name="Picture 3" descr="C:\Users\Elena\Desktop\госвеб\фото на сайт\паспорт музе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957" y="2169032"/>
            <a:ext cx="3215490" cy="4544113"/>
          </a:xfrm>
          <a:prstGeom prst="rect">
            <a:avLst/>
          </a:prstGeom>
          <a:noFill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1905" y="2625113"/>
            <a:ext cx="4545232" cy="3408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5982" y="660902"/>
            <a:ext cx="10515600" cy="588475"/>
          </a:xfrm>
        </p:spPr>
        <p:txBody>
          <a:bodyPr>
            <a:noAutofit/>
          </a:bodyPr>
          <a:lstStyle/>
          <a:p>
            <a:r>
              <a:rPr lang="ru-RU" sz="3200" dirty="0" smtClean="0"/>
              <a:t>Съёмки фильма Станислава Говорухина </a:t>
            </a:r>
            <a:br>
              <a:rPr lang="ru-RU" sz="3200" dirty="0" smtClean="0"/>
            </a:br>
            <a:r>
              <a:rPr lang="ru-RU" sz="3200" dirty="0" smtClean="0"/>
              <a:t>«Не хлебом единым» </a:t>
            </a:r>
            <a:endParaRPr lang="ru-RU" sz="3200" dirty="0"/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21" y="1530375"/>
            <a:ext cx="3984279" cy="2700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8" name="Picture 4" descr="https://shkola2-museum.okis.ru/img/shkola2-museum/KIN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5526" y="1532042"/>
            <a:ext cx="3794681" cy="2587283"/>
          </a:xfrm>
          <a:prstGeom prst="rect">
            <a:avLst/>
          </a:prstGeom>
          <a:noFill/>
        </p:spPr>
      </p:pic>
      <p:pic>
        <p:nvPicPr>
          <p:cNvPr id="41990" name="Picture 6" descr="https://shkola2-museum.okis.ru/img/shkola2-museum/6a9f6617e49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629" y="4335441"/>
            <a:ext cx="4026526" cy="2432023"/>
          </a:xfrm>
          <a:prstGeom prst="rect">
            <a:avLst/>
          </a:prstGeom>
          <a:noFill/>
        </p:spPr>
      </p:pic>
      <p:pic>
        <p:nvPicPr>
          <p:cNvPr id="41992" name="Picture 8" descr="https://shkola2-museum.okis.ru/img/shkola2-museum/44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9224" y="2335795"/>
            <a:ext cx="3185153" cy="3349782"/>
          </a:xfrm>
          <a:prstGeom prst="rect">
            <a:avLst/>
          </a:prstGeom>
          <a:noFill/>
        </p:spPr>
      </p:pic>
      <p:pic>
        <p:nvPicPr>
          <p:cNvPr id="41994" name="Picture 10" descr="https://shkola2-museum.okis.ru/img/shkola2-museum/11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13966" y="4247409"/>
            <a:ext cx="3865829" cy="24974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538" y="497941"/>
            <a:ext cx="10225043" cy="30562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в 2017 году Музей кино «Не хлебом единым» распахнул свои двери. </a:t>
            </a:r>
            <a:endParaRPr lang="ru-RU" sz="3600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9607" y="1309578"/>
            <a:ext cx="4395436" cy="292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6198" y="4481465"/>
            <a:ext cx="3684760" cy="2376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426" y="4467887"/>
            <a:ext cx="3775686" cy="239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4483" y="1303307"/>
            <a:ext cx="4418483" cy="294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01223" y="4454305"/>
            <a:ext cx="3506472" cy="2403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Экспозиции музея</a:t>
            </a:r>
            <a:endParaRPr lang="ru-RU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6" y="4255129"/>
            <a:ext cx="3494638" cy="2467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9030" y="1032095"/>
            <a:ext cx="4730165" cy="308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8" name="Picture 8" descr="https://sun9-49.userapi.com/s/v1/ig2/Mvm7aw38fdZzeniUim9kn2JL7T9soot7vC2zoIcHWIYbJbs15S6i_OVCmMLGLHkghteABFj4RFruihYCtmx2YEZr.jpg?quality=95&amp;as=32x24,48x36,72x54,108x81,160x120,240x180,360x270,480x360,540x405,640x480,720x540,1080x810,1280x960,1440x1080,2560x1920&amp;from=bu&amp;u=g1_R8IUNelMAI0YRU8LfOoqouYniXo7j9aQd6FGkJDc&amp;cs=2560x19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6128" y="1068309"/>
            <a:ext cx="4771176" cy="3074688"/>
          </a:xfrm>
          <a:prstGeom prst="rect">
            <a:avLst/>
          </a:prstGeom>
          <a:noFill/>
        </p:spPr>
      </p:pic>
      <p:pic>
        <p:nvPicPr>
          <p:cNvPr id="14340" name="Picture 4" descr="https://sun9-71.userapi.com/s/v1/ig2/cNoXJ2jB9wtCi62_NQLyzjzQxoVTTqUYSTjgjBgYET0H9bIE7PE6Mhe4e7Qyix4oLbcVMvyT1UzgjROUiLWAY0f2.jpg?quality=95&amp;as=32x24,48x36,72x54,108x81,160x120,240x180,360x270,480x360,540x405,640x480,720x540,1080x810,1280x960,1440x1080,2560x1920&amp;from=bu&amp;u=8fMbiU_Q0uxP27zTYfC42jNVUJn7wn2WZqjocpGlqNs&amp;cs=2560x19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5663" y="4264183"/>
            <a:ext cx="3548958" cy="2476122"/>
          </a:xfrm>
          <a:prstGeom prst="rect">
            <a:avLst/>
          </a:prstGeom>
          <a:noFill/>
        </p:spPr>
      </p:pic>
      <p:pic>
        <p:nvPicPr>
          <p:cNvPr id="14342" name="Picture 6" descr="https://sun9-7.userapi.com/s/v1/ig2/th00YPUB_Hz5gfb5xXMej4tFKMeot5r0kzxqGuaGGKN7XI6xA49ltWF3Hi5TPLLGoDeghr_-Jv37mDtjWWBcxnS_.jpg?quality=95&amp;as=32x24,48x36,72x54,108x81,160x120,240x180,360x270,480x360,540x405,640x480,720x540,1080x810,1280x960,1440x1080,2560x1920&amp;from=bu&amp;u=dDOhFLWR9PuoKPrwLohXWs06ZwfPLh8b5NEsgr8C_VE&amp;cs=2560x19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8887" y="4255128"/>
            <a:ext cx="3705885" cy="2494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7196" y="380246"/>
            <a:ext cx="9944386" cy="73333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Главные направления работы музея: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58844"/>
            <a:ext cx="8595511" cy="50181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solidFill>
                  <a:srgbClr val="FFC000"/>
                </a:solidFill>
              </a:rPr>
              <a:t>    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9F605A6-5FD6-46EB-9BA2-2C53BCD92321}"/>
              </a:ext>
            </a:extLst>
          </p:cNvPr>
          <p:cNvSpPr/>
          <p:nvPr/>
        </p:nvSpPr>
        <p:spPr>
          <a:xfrm>
            <a:off x="1110814" y="2305549"/>
            <a:ext cx="2972299" cy="1641762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Воспитание гражданственности и патриотизма.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B4D6B27-1F84-4F0A-BC16-FA2220618B28}"/>
              </a:ext>
            </a:extLst>
          </p:cNvPr>
          <p:cNvSpPr/>
          <p:nvPr/>
        </p:nvSpPr>
        <p:spPr>
          <a:xfrm>
            <a:off x="4656268" y="2272419"/>
            <a:ext cx="3102551" cy="162962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Визуализация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учебного материала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D6C368CA-F7F1-489A-8907-C82389F81415}"/>
              </a:ext>
            </a:extLst>
          </p:cNvPr>
          <p:cNvSpPr txBox="1">
            <a:spLocks/>
          </p:cNvSpPr>
          <p:nvPr/>
        </p:nvSpPr>
        <p:spPr>
          <a:xfrm>
            <a:off x="4493304" y="230913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6DE02F95-F773-49D8-A864-31044D32EA86}"/>
              </a:ext>
            </a:extLst>
          </p:cNvPr>
          <p:cNvSpPr/>
          <p:nvPr/>
        </p:nvSpPr>
        <p:spPr>
          <a:xfrm>
            <a:off x="8370218" y="2308634"/>
            <a:ext cx="2886075" cy="161151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Исследовательская работа обучающихся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D4FE817F-D590-4C1A-B45B-8307B1332944}"/>
              </a:ext>
            </a:extLst>
          </p:cNvPr>
          <p:cNvSpPr txBox="1">
            <a:spLocks/>
          </p:cNvSpPr>
          <p:nvPr/>
        </p:nvSpPr>
        <p:spPr>
          <a:xfrm>
            <a:off x="7917543" y="2309133"/>
            <a:ext cx="2809876" cy="151143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0217FD6A-396F-4867-9F8E-3F97F04CCAB7}"/>
              </a:ext>
            </a:extLst>
          </p:cNvPr>
          <p:cNvSpPr txBox="1">
            <a:spLocks/>
          </p:cNvSpPr>
          <p:nvPr/>
        </p:nvSpPr>
        <p:spPr>
          <a:xfrm>
            <a:off x="1145264" y="230913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2159507" y="1719804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1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5851813" y="1736403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2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9464145" y="1781669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3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9F605A6-5FD6-46EB-9BA2-2C53BCD92321}"/>
              </a:ext>
            </a:extLst>
          </p:cNvPr>
          <p:cNvSpPr/>
          <p:nvPr/>
        </p:nvSpPr>
        <p:spPr>
          <a:xfrm>
            <a:off x="2874730" y="4888871"/>
            <a:ext cx="3109609" cy="1682136"/>
          </a:xfrm>
          <a:prstGeom prst="rect">
            <a:avLst/>
          </a:prstGeom>
          <a:solidFill>
            <a:srgbClr val="FEC979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Экскурсионно-массовая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4130145" y="4251756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4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09F605A6-5FD6-46EB-9BA2-2C53BCD92321}"/>
              </a:ext>
            </a:extLst>
          </p:cNvPr>
          <p:cNvSpPr/>
          <p:nvPr/>
        </p:nvSpPr>
        <p:spPr>
          <a:xfrm>
            <a:off x="7019709" y="4878308"/>
            <a:ext cx="3109609" cy="16821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Неформальное общение участников образовательного процесса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xmlns="" id="{2531C2C1-51E4-446E-B533-1B43F1B040C0}"/>
              </a:ext>
            </a:extLst>
          </p:cNvPr>
          <p:cNvSpPr/>
          <p:nvPr/>
        </p:nvSpPr>
        <p:spPr>
          <a:xfrm>
            <a:off x="8238910" y="4277408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5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C000"/>
                </a:solidFill>
              </a:rPr>
              <a:t>1. </a:t>
            </a:r>
            <a:r>
              <a:rPr lang="ru-RU" sz="3600" b="1" dirty="0" smtClean="0"/>
              <a:t>Воспитание гражданственности и патриотизма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49790"/>
            <a:ext cx="10515600" cy="724277"/>
          </a:xfrm>
        </p:spPr>
        <p:txBody>
          <a:bodyPr/>
          <a:lstStyle/>
          <a:p>
            <a:pPr algn="ctr">
              <a:buFont typeface="Wingdings" pitchFamily="2" charset="2"/>
              <a:buChar char="v"/>
            </a:pPr>
            <a:r>
              <a:rPr lang="ru-RU" b="1" dirty="0" smtClean="0"/>
              <a:t>Воспитывать памятью, средствами музейной педагогики.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9938" name="Picture 2" descr="https://sun9-45.userapi.com/s/v1/ig2/B97gVtajaJYnq5Pdsdy8ytbDOn5d2tzlxRmr10rtEOPnoaDbywo0kS3XP6vTIXXBMxTJV7E_9EiaiiVZBD2Fp3l8.jpg?quality=95&amp;as=32x43,48x64,72x96,108x144,160x213,240x320,360x480,480x640,540x720,640x853,720x960,1080x1440,1280x1707,1440x1920,1920x2560&amp;from=bu&amp;u=O1l0JYiyXRxjDXrGwVOY5osx5IZJ6CQsURAL3lZX3Uk&amp;cs=1620x21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5667" y="2902813"/>
            <a:ext cx="2426577" cy="3235436"/>
          </a:xfrm>
          <a:prstGeom prst="rect">
            <a:avLst/>
          </a:prstGeom>
          <a:noFill/>
        </p:spPr>
      </p:pic>
      <p:pic>
        <p:nvPicPr>
          <p:cNvPr id="39942" name="Picture 6" descr="https://sun9-77.userapi.com/s/v1/ig2/0H0RdVFEf9UBhkhjjz_n3JOmfdm-3Aj0RpGig6Kzfz8yFXbDcAqqtWgjpxiLC4ClKSGKRhyENWcJekU3iaTBkI5U.jpg?quality=95&amp;as=32x43,48x64,72x96,108x144,160x213,240x320,360x480,480x640,540x720,640x853,720x960,1080x1440,1280x1707,1440x1920,1920x2560&amp;from=bu&amp;u=yxHiodcjtKEIvDLKMa7YAMvV6FOeEjpICic-6JTPuiU&amp;cs=1620x21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749" y="1859000"/>
            <a:ext cx="2272404" cy="3029872"/>
          </a:xfrm>
          <a:prstGeom prst="rect">
            <a:avLst/>
          </a:prstGeom>
          <a:noFill/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8127" y="1716520"/>
            <a:ext cx="4567422" cy="2497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6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50585" y="2835597"/>
            <a:ext cx="2255718" cy="3071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7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15620" y="4318502"/>
            <a:ext cx="4581053" cy="2426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Клуб «Поиск»</a:t>
            </a:r>
            <a:endParaRPr lang="ru-RU" dirty="0"/>
          </a:p>
        </p:txBody>
      </p:sp>
      <p:pic>
        <p:nvPicPr>
          <p:cNvPr id="4" name="Picture 10" descr="https://shkola2-museum.okis.ru/img/shkola2-museum/PAMYTNIK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22590" y="685382"/>
            <a:ext cx="3077782" cy="2863577"/>
          </a:xfrm>
          <a:prstGeom prst="rect">
            <a:avLst/>
          </a:prstGeom>
          <a:noFill/>
        </p:spPr>
      </p:pic>
      <p:pic>
        <p:nvPicPr>
          <p:cNvPr id="43010" name="Picture 2" descr="https://shkola2-museum.okis.ru/img/shkola2-museum/img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3664" y="298764"/>
            <a:ext cx="2859229" cy="3856775"/>
          </a:xfrm>
          <a:prstGeom prst="rect">
            <a:avLst/>
          </a:prstGeom>
          <a:noFill/>
        </p:spPr>
      </p:pic>
      <p:pic>
        <p:nvPicPr>
          <p:cNvPr id="43012" name="Picture 4" descr="https://shkola2-museum.okis.ru/img/shkola2-museum/img0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0634" y="3748135"/>
            <a:ext cx="2319959" cy="3109865"/>
          </a:xfrm>
          <a:prstGeom prst="rect">
            <a:avLst/>
          </a:prstGeom>
          <a:noFill/>
        </p:spPr>
      </p:pic>
      <p:pic>
        <p:nvPicPr>
          <p:cNvPr id="43014" name="Picture 6" descr="https://shkola2-museum.okis.ru/img/shkola2-museum/img0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17680" y="3767419"/>
            <a:ext cx="2478984" cy="3090581"/>
          </a:xfrm>
          <a:prstGeom prst="rect">
            <a:avLst/>
          </a:prstGeom>
          <a:noFill/>
        </p:spPr>
      </p:pic>
      <p:pic>
        <p:nvPicPr>
          <p:cNvPr id="43016" name="Picture 8" descr="https://shkola2-museum.okis.ru/img/shkola2-museum/img0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9853" y="927979"/>
            <a:ext cx="3420543" cy="4196282"/>
          </a:xfrm>
          <a:prstGeom prst="rect">
            <a:avLst/>
          </a:prstGeom>
          <a:noFill/>
        </p:spPr>
      </p:pic>
      <p:pic>
        <p:nvPicPr>
          <p:cNvPr id="43018" name="Picture 10" descr="https://shkola2-museum.okis.ru/img/shkola2-museum/img06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62949" y="4300396"/>
            <a:ext cx="1929323" cy="25576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5180" y="337416"/>
            <a:ext cx="10116402" cy="466147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C000"/>
                </a:solidFill>
              </a:rPr>
              <a:t>1</a:t>
            </a:r>
            <a:r>
              <a:rPr lang="ru-RU" sz="3600" dirty="0" smtClean="0">
                <a:solidFill>
                  <a:srgbClr val="FFC000"/>
                </a:solidFill>
              </a:rPr>
              <a:t>. </a:t>
            </a:r>
            <a:r>
              <a:rPr lang="ru-RU" sz="3600" dirty="0" smtClean="0"/>
              <a:t>Воспитание гражданственности и патриотизма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5210" y="996275"/>
            <a:ext cx="4100630" cy="273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803" y="3974471"/>
            <a:ext cx="3802456" cy="2498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0808" y="3929204"/>
            <a:ext cx="3974472" cy="254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74455" y="3965418"/>
            <a:ext cx="3657600" cy="2485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2" name="Picture 12" descr="https://shkola2-museum.okis.ru/img/shkola2-museum/PAM_76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0308" y="1034537"/>
            <a:ext cx="3882270" cy="2686438"/>
          </a:xfrm>
          <a:prstGeom prst="rect">
            <a:avLst/>
          </a:prstGeom>
          <a:noFill/>
        </p:spPr>
      </p:pic>
      <p:pic>
        <p:nvPicPr>
          <p:cNvPr id="5134" name="Picture 14" descr="https://shkola2-museum.okis.ru/img/shkola2-museum/VETERAN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58015" y="1023043"/>
            <a:ext cx="3692148" cy="27250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5982" y="434566"/>
            <a:ext cx="10515600" cy="905347"/>
          </a:xfrm>
        </p:spPr>
        <p:txBody>
          <a:bodyPr>
            <a:noAutofit/>
          </a:bodyPr>
          <a:lstStyle/>
          <a:p>
            <a:r>
              <a:rPr lang="ru-RU" sz="3200" dirty="0" smtClean="0"/>
              <a:t>Клуб «Поиск» - работа с ветеранами Великой Отечественной войны и ветеранами труда.</a:t>
            </a:r>
            <a:endParaRPr lang="ru-RU" sz="32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9274" y="2803971"/>
            <a:ext cx="5088049" cy="3909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89252"/>
            <a:ext cx="4639751" cy="286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9591" y="1570778"/>
            <a:ext cx="4025775" cy="268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/>
              <a:t>2. Визуализация учебного материала</a:t>
            </a:r>
            <a:endParaRPr lang="ru-RU" sz="2800" b="1" dirty="0"/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9150" y="1028921"/>
            <a:ext cx="4036533" cy="252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4" descr="https://shkola2-museum.okis.ru/img/shkola2-museum/DPYG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86427" y="4291342"/>
            <a:ext cx="3050528" cy="2353901"/>
          </a:xfrm>
          <a:prstGeom prst="rect">
            <a:avLst/>
          </a:prstGeom>
          <a:noFill/>
        </p:spPr>
      </p:pic>
      <p:pic>
        <p:nvPicPr>
          <p:cNvPr id="47110" name="Picture 6" descr="https://shkola2-museum.okis.ru/img/shkola2-museum/img0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97137" y="1466661"/>
            <a:ext cx="2418796" cy="3331675"/>
          </a:xfrm>
          <a:prstGeom prst="rect">
            <a:avLst/>
          </a:prstGeom>
          <a:noFill/>
        </p:spPr>
      </p:pic>
      <p:pic>
        <p:nvPicPr>
          <p:cNvPr id="47112" name="Picture 8" descr="https://shkola2-museum.okis.ru/img/shkola2-museum/img1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8855" y="1018514"/>
            <a:ext cx="2234540" cy="3077879"/>
          </a:xfrm>
          <a:prstGeom prst="rect">
            <a:avLst/>
          </a:prstGeom>
          <a:noFill/>
        </p:spPr>
      </p:pic>
      <p:pic>
        <p:nvPicPr>
          <p:cNvPr id="4711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52380" y="3704971"/>
            <a:ext cx="2596008" cy="315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95534" y="3696484"/>
            <a:ext cx="2164093" cy="3161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2. Визуализация учебного материала</a:t>
            </a:r>
            <a:endParaRPr lang="ru-RU" sz="3200" b="1" dirty="0"/>
          </a:p>
        </p:txBody>
      </p:sp>
      <p:pic>
        <p:nvPicPr>
          <p:cNvPr id="7171" name="Picture 3" descr="C:\Users\Elena\Desktop\k6swjDgUogC9EqBFoVpPiSr-oUzp3CPoFWL7Kw0XLwsPisW549rbPWFxMMHAcPzVbAZB6eiqpo-wSSyGs1Zn7q5_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4878" y="1092295"/>
            <a:ext cx="3176876" cy="4235833"/>
          </a:xfrm>
          <a:prstGeom prst="rect">
            <a:avLst/>
          </a:prstGeom>
          <a:noFill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6523" y="1184956"/>
            <a:ext cx="4906978" cy="2845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 descr="https://sun9-16.userapi.com/s/v1/ig2/3j9Gb7xI2dS1oz-f93UIIMge1Whi30dQQrZruxwvAaVIg4x7dPXNgzqBJ5Qbp8X-5NljmTpq0Zu8ldzA8gV91Emx.jpg?quality=95&amp;as=32x24,48x36,72x54,108x81,160x120,240x180,360x270,480x360,540x405,640x480,720x540,1080x810,1280x960,1440x1080,1600x1200&amp;from=bu&amp;u=8LNKgX8Pz343AWJ_v-8hf8BED66NJLN4yB3itChMYDs&amp;cs=1600x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66227" y="4229031"/>
            <a:ext cx="3883936" cy="2502222"/>
          </a:xfrm>
          <a:prstGeom prst="rect">
            <a:avLst/>
          </a:prstGeom>
          <a:noFill/>
        </p:spPr>
      </p:pic>
      <p:pic>
        <p:nvPicPr>
          <p:cNvPr id="7180" name="Picture 12" descr="https://sun9-55.userapi.com/s/v1/ig2/joPgcx9q-3Hm7ZTsPzdl-3nUyU3qfD-Vgxl8PYU3TeSUx6gPgCVv6yQrWrytWVGeY0in5obR16HZNSFgU90dQKNO.jpg?quality=95&amp;as=32x24,48x36,72x54,108x81,160x120,240x181,360x271,480x361,540x406,640x482,720x542,1080x813,1280x963,1440x1084,2560x1927&amp;from=bu&amp;u=XJytCd-LrEhw6gx_qfRbpryvlwcDEAyJsI8-nKw6gtw&amp;cs=2560x19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5664" y="4209860"/>
            <a:ext cx="3711920" cy="2534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2. Визуализация учебного материала</a:t>
            </a:r>
            <a:endParaRPr lang="ru-RU" sz="3600" b="1" dirty="0"/>
          </a:p>
        </p:txBody>
      </p:sp>
      <p:pic>
        <p:nvPicPr>
          <p:cNvPr id="4" name="Picture 10" descr="https://sun9-11.userapi.com/s/v1/ig2/DeeXHs8wuZgGuw01VJEozMbVZSPzHxn45B-gqNxY6r_6RKH6OKFBU8o0GyezSbjTQRlZagFqcrORcYBc5Eh9tek-.jpg?quality=95&amp;as=32x24,48x36,72x54,108x81,160x120,240x181,360x271,480x361,540x406,640x482,720x542,1080x813,1280x963,1440x1084,2560x1927&amp;from=bu&amp;u=fexUSipIq1VeBoWjeNSEv0RJ3KeWjU4fFdKlZi78msQ&amp;cs=2560x192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375" y="1047027"/>
            <a:ext cx="4073342" cy="2809749"/>
          </a:xfrm>
          <a:prstGeom prst="rect">
            <a:avLst/>
          </a:prstGeom>
          <a:noFill/>
        </p:spPr>
      </p:pic>
      <p:pic>
        <p:nvPicPr>
          <p:cNvPr id="5" name="Picture 8" descr="https://sun9-27.userapi.com/s/v1/ig2/5fbRrpOQR13_0oaOpICEhNY8r6pARQk2XG0WIhQgFS1Ty8tLmJEiloin2ZkLyv4nJjGU2gwx02UcGa2RJBQgURSz.jpg?quality=95&amp;as=32x24,48x36,72x54,108x81,160x120,240x180,360x270,480x360,540x405,640x480,720x540,1080x810,1280x960,1440x1080,1600x1200&amp;from=bu&amp;u=J1jXqJhqJBKMC-xhYtSik1DD20SFB1msSdlaw_yTSE4&amp;cs=1600x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7707" y="4126116"/>
            <a:ext cx="3449370" cy="2587028"/>
          </a:xfrm>
          <a:prstGeom prst="rect">
            <a:avLst/>
          </a:prstGeom>
          <a:noFill/>
        </p:spPr>
      </p:pic>
      <p:pic>
        <p:nvPicPr>
          <p:cNvPr id="45058" name="Picture 2" descr="https://sun9-47.userapi.com/s/v1/ig2/dFc8wzkLMsdBdYEASu8y11RNEgIODvMKV4c9MFTsfddeRyAlI69ihczYp3BIoO_eLLJJ1eHchVO8mdb9Pag_5wqZ.jpg?quality=95&amp;as=32x43,48x64,72x96,108x143,160x213,240x319,360x478,480x638,540x717,640x850,720x957,1080x1435,1280x1700,1440x1913,1927x2560&amp;from=bu&amp;u=jbgRiwzS4B_a_XtxJNrFKzD2RSFR1Z3dZ3UzBwDOPAI&amp;cs=1626x216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3475" y="1367073"/>
            <a:ext cx="3291766" cy="4372824"/>
          </a:xfrm>
          <a:prstGeom prst="rect">
            <a:avLst/>
          </a:prstGeom>
          <a:noFill/>
        </p:spPr>
      </p:pic>
      <p:pic>
        <p:nvPicPr>
          <p:cNvPr id="45060" name="Picture 4" descr="https://sun9-29.userapi.com/s/v1/ig2/n6zfjATDc1MfqLPnhApOFBzCKheJB7wKXHAFrSxErUjmclzA6eBP-G5rYZoRAH23uvBIm4WYcV1KWkk3uPtCoHKA.jpg?quality=95&amp;as=32x43,48x64,72x96,108x143,160x213,240x319,360x478,480x638,540x717,640x850,720x957,1080x1435,1280x1700,1440x1913,1927x2560&amp;from=bu&amp;u=gnZZ1CBravuOAIKLxMvN2SNUhL-RbIqNzi64CQQLSQI&amp;cs=1626x216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81862" y="887241"/>
            <a:ext cx="2408221" cy="3041964"/>
          </a:xfrm>
          <a:prstGeom prst="rect">
            <a:avLst/>
          </a:prstGeom>
          <a:noFill/>
        </p:spPr>
      </p:pic>
      <p:pic>
        <p:nvPicPr>
          <p:cNvPr id="45064" name="Picture 8" descr="https://sun9-46.userapi.com/s/v1/ig2/k4Px7OCOST5rI-3FNzSnofzPRckzSOXpnSdc1yT3wIaMxlg6NrtnZ1DdCPEfr63PmAu96lKzlRF-tdMuc34E8AS1.jpg?quality=95&amp;as=32x18,48x27,72x40,108x61,160x90,240x135,360x202,480x270,540x304,640x360,720x405,1080x607,1280x720,1440x810,1600x900&amp;from=bu&amp;u=zUXBin0kz-FGKzZudxcmizvtYE6e-8mTCbH-bedVhv4&amp;cs=1600x9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389" y="3956365"/>
            <a:ext cx="4164593" cy="27613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/>
              <a:t>2. Визуализация учебного материала</a:t>
            </a:r>
            <a:endParaRPr lang="ru-RU" sz="36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99" y="875012"/>
            <a:ext cx="2334903" cy="311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https://sun9-76.userapi.com/s/v1/ig2/tUPW9z3bjg4-WHaUJdfF25Ph2OukY6PWbjDhXbysCFm56J7UizbwSimACaaieUa7vcun1M88vOSarqdg7rIbmacv.jpg?quality=95&amp;as=32x24,48x36,72x54,108x81,160x120,240x180,360x270,480x360,540x405,640x480,720x540,1080x810,1280x960,1440x1080,2560x1920&amp;from=bu&amp;u=pIdmUAhqeiT5MeX1f4tP2YNm663xYg9C-7QAsWXMmmM&amp;cs=2560x19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9035" y="3801661"/>
            <a:ext cx="3458425" cy="2593819"/>
          </a:xfrm>
          <a:prstGeom prst="rect">
            <a:avLst/>
          </a:prstGeom>
          <a:noFill/>
        </p:spPr>
      </p:pic>
      <p:pic>
        <p:nvPicPr>
          <p:cNvPr id="1030" name="Picture 6" descr="https://sun9-20.userapi.com/s/v1/ig2/LkrnuDCY6VqjX-zl7REO6-xHNHrkTOtM3bSWGlEZKOexd3P9nJH5BjyVFFNEYfE0hw6vXdwxy7nVxxWO0QHgbPq5.jpg?quality=95&amp;as=32x24,48x36,72x54,108x81,160x120,240x180,360x270,480x360,540x405,640x480,720x540,1080x810,1280x960,1440x1080,2560x1920&amp;from=bu&amp;u=WzdjRH5XqZPo4DF4M15JI8WuBx0Ew_rSDep-Ej7nrh4&amp;cs=2560x19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5102" y="4182701"/>
            <a:ext cx="3567065" cy="2675299"/>
          </a:xfrm>
          <a:prstGeom prst="rect">
            <a:avLst/>
          </a:prstGeom>
          <a:noFill/>
        </p:spPr>
      </p:pic>
      <p:pic>
        <p:nvPicPr>
          <p:cNvPr id="1032" name="Picture 8" descr="https://sun9-55.userapi.com/s/v1/ig2/8x23Ao1-fVPLPtSV-tLQLROH-NLxtAi_W7nNO3AdE4y-0Q3ajYMvMB95VcXsuCksZguN0AnxT8Mf5Jg6l8QyIfEC.jpg?quality=95&amp;as=32x43,48x64,72x96,108x144,160x213,240x320,360x480,480x640,540x720,640x853,720x960,1080x1440,1280x1707,1440x1920,1920x2560&amp;from=bu&amp;u=3SikBLlfWpgyVb_a3xQ9sVd6_Pf1WXIV4dACj5LkNw8&amp;cs=1620x216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11012" y="914400"/>
            <a:ext cx="2163293" cy="3123446"/>
          </a:xfrm>
          <a:prstGeom prst="rect">
            <a:avLst/>
          </a:prstGeom>
          <a:noFill/>
        </p:spPr>
      </p:pic>
      <p:pic>
        <p:nvPicPr>
          <p:cNvPr id="1034" name="Picture 10" descr="https://sun9-79.userapi.com/s/v1/ig2/lGQlqJ5zs0Eo_vSh8TU4vqe8LsokH_K1_JVvpLZYTjmGpagqoyOMRYuQ3WgXEfucp0QzPLVz7ALAo5D8ZpUeUIK-.jpg?quality=95&amp;as=32x24,48x36,72x54,108x81,160x120,240x180,360x270,480x360,540x405,640x480,720x540,1080x810,1280x960,1440x1080,2560x1920&amp;from=bu&amp;u=aRVhG1LisGYOk2tTuyrZoWlOzS_howxBQtdxkEUFS7U&amp;cs=2560x19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34531" y="973341"/>
            <a:ext cx="3470371" cy="2602778"/>
          </a:xfrm>
          <a:prstGeom prst="rect">
            <a:avLst/>
          </a:prstGeom>
          <a:noFill/>
        </p:spPr>
      </p:pic>
      <p:pic>
        <p:nvPicPr>
          <p:cNvPr id="1036" name="Picture 12" descr="https://sun9-22.userapi.com/s/v1/ig2/GeBl2O-l_8qt01w8MZ1sdjEcrW40jT_dKS3TEzoYVz_27EibTXP9XrlSB0DwxEFgowx1Jduk-aCluq21wXU0VEt-.jpg?quality=95&amp;as=32x24,48x36,72x54,108x81,160x120,240x180,360x270,480x360,540x405,640x480,720x540,1080x810,1280x960,1440x1080,2560x1920&amp;from=bu&amp;u=84DbZ01PCPK2psfB3hZRiGFAuqnZeIuS-KreIiJm5aU&amp;cs=2560x19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6994" y="4095201"/>
            <a:ext cx="3683732" cy="2762799"/>
          </a:xfrm>
          <a:prstGeom prst="rect">
            <a:avLst/>
          </a:prstGeom>
          <a:noFill/>
        </p:spPr>
      </p:pic>
      <p:pic>
        <p:nvPicPr>
          <p:cNvPr id="1038" name="Picture 14" descr="https://sun9-59.userapi.com/s/v1/ig2/WuSfKJLwbdjhWrH02bqCDtfWvdn6X9hS2H3j74dSmDGyXCZqoBpyr-U1RKviUgJ3-SwbKWluzvO7y9w-j4zcgdt2.jpg?quality=95&amp;as=32x24,48x36,72x54,108x81,160x120,240x180,360x270,480x360,540x405,640x480,720x540,1080x810,1280x960,1440x1080,2560x1920&amp;from=bu&amp;u=gweo9mmsq9Q7bv94wBVt1d0Ww_ca6J487JkbqHKIi14&amp;cs=2560x19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79825" y="952225"/>
            <a:ext cx="3503691" cy="2627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3. Исследовательская работа обучающихся</a:t>
            </a:r>
            <a:endParaRPr lang="ru-RU" sz="3200" b="1" dirty="0"/>
          </a:p>
        </p:txBody>
      </p:sp>
      <p:pic>
        <p:nvPicPr>
          <p:cNvPr id="46081" name="Picture 1" descr="C:\Users\Elena\Desktop\госвеб\фото на сайт\город Я познаю мир Осипова А. 2 мест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856" y="995880"/>
            <a:ext cx="2778974" cy="3934830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8057" y="1009461"/>
            <a:ext cx="4499967" cy="291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1291" y="4028793"/>
            <a:ext cx="4531061" cy="2684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46899" y="2057269"/>
            <a:ext cx="2897109" cy="396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4. Экскурсионно-массовая работа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950615"/>
            <a:ext cx="10515600" cy="443619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Объединение «Я поведу тебя в музей»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8309" y="1475714"/>
            <a:ext cx="807569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Тематические экскурсии: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«Знакомство с музеем кино» (обзорная экскурсия);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«Жизнь и творчество С. Говорухина»;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«История кино в городе, области, стране, мире»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«История нашей школы», </a:t>
            </a:r>
          </a:p>
          <a:p>
            <a:pPr>
              <a:buFont typeface="Symbol"/>
              <a:buChar char="-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«Школа – родной и добрый дом для детей» - экскурсия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ветеранах педагогического труда;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«О пионерской организации школы»;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«Секреты бабушкиного сундука»;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«Знакомые незнакомцы» (мир старинных вещей).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Elena\Desktop\школа\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3383" y="3828862"/>
            <a:ext cx="3890979" cy="29182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4. Экскурсионно-массовая работа</a:t>
            </a:r>
            <a:endParaRPr lang="ru-RU" sz="3200" dirty="0"/>
          </a:p>
        </p:txBody>
      </p:sp>
      <p:pic>
        <p:nvPicPr>
          <p:cNvPr id="48130" name="Picture 2" descr="C:\Users\Elena\Desktop\госвеб\фото на сайт\Дейнега Евгений грамота экскурсовод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246" y="1128509"/>
            <a:ext cx="4372823" cy="2999871"/>
          </a:xfrm>
          <a:prstGeom prst="rect">
            <a:avLst/>
          </a:prstGeom>
          <a:noFill/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015" y="1289994"/>
            <a:ext cx="2932675" cy="5022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37437" y="2489738"/>
            <a:ext cx="3295853" cy="422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5982" y="190123"/>
            <a:ext cx="10515600" cy="2154726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Музей – это место, где происходит неформальное общение, где ученики, учителя и родители могут вместе заниматься творчеством, проводить экскурсии, организовывать тематические вечера.</a:t>
            </a:r>
            <a:endParaRPr lang="ru-RU" sz="2800" dirty="0"/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5652" y="3413157"/>
            <a:ext cx="6075334" cy="344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298" y="4513387"/>
            <a:ext cx="3489719" cy="2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3339" y="2156686"/>
            <a:ext cx="3833649" cy="219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1682" y="715223"/>
            <a:ext cx="10222117" cy="5703684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«Музей есть собрание всего отжившего, мёртвого, негодного для употребления, но именно потому - то он и есть надежда века, ибо существование музея показывает, что нет дел конченных... Для музея нет ничего безнадежного, «отпетого», то есть такого, что воскресить и оживить невозможно... Музей есть высшая инстанция, которая должна и может возвращать жизнь...»</a:t>
            </a:r>
          </a:p>
          <a:p>
            <a:pPr algn="r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Н.Ф. Федоров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Custom 4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24C89"/>
      </a:accent1>
      <a:accent2>
        <a:srgbClr val="3EBEB2"/>
      </a:accent2>
      <a:accent3>
        <a:srgbClr val="A5A5A5"/>
      </a:accent3>
      <a:accent4>
        <a:srgbClr val="FFC000"/>
      </a:accent4>
      <a:accent5>
        <a:srgbClr val="B1CAE7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481</Words>
  <Application>Microsoft Office PowerPoint</Application>
  <PresentationFormat>Произвольный</PresentationFormat>
  <Paragraphs>59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Роль музея в образовательном процессе</vt:lpstr>
      <vt:lpstr>Школьный музей – это не просто хранилище старых вещей, а живой организм, интегрированный в образовательный процесс. </vt:lpstr>
      <vt:lpstr>Школа № 2 поселка Аккермановка основана в 1938 году и является одним из старейших учебных заведений города Новотроицк</vt:lpstr>
      <vt:lpstr>Музей кино «Не хлебом единым…»  </vt:lpstr>
      <vt:lpstr>Слайд 5</vt:lpstr>
      <vt:lpstr>Съёмки фильма Станислава Говорухина  «Не хлебом единым» </vt:lpstr>
      <vt:lpstr>в 2017 году Музей кино «Не хлебом единым» распахнул свои двери. </vt:lpstr>
      <vt:lpstr>Экспозиции музея</vt:lpstr>
      <vt:lpstr>Главные направления работы музея:</vt:lpstr>
      <vt:lpstr>1. Воспитание гражданственности и патриотизма</vt:lpstr>
      <vt:lpstr>Клуб «Поиск»</vt:lpstr>
      <vt:lpstr>1. Воспитание гражданственности и патриотизма.</vt:lpstr>
      <vt:lpstr>Клуб «Поиск» - работа с ветеранами Великой Отечественной войны и ветеранами труда.</vt:lpstr>
      <vt:lpstr>2. Визуализация учебного материала</vt:lpstr>
      <vt:lpstr>2. Визуализация учебного материала</vt:lpstr>
      <vt:lpstr>2. Визуализация учебного материала</vt:lpstr>
      <vt:lpstr>2. Визуализация учебного материала</vt:lpstr>
      <vt:lpstr>3. Исследовательская работа обучающихся</vt:lpstr>
      <vt:lpstr>4. Экскурсионно-массовая работа</vt:lpstr>
      <vt:lpstr>4. Экскурсионно-массовая работа</vt:lpstr>
      <vt:lpstr>Музей – это место, где происходит неформальное общение, где ученики, учителя и родители могут вместе заниматься творчеством, проводить экскурсии, организовывать тематические вечера.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Elena</cp:lastModifiedBy>
  <cp:revision>100</cp:revision>
  <dcterms:created xsi:type="dcterms:W3CDTF">2023-02-07T21:46:51Z</dcterms:created>
  <dcterms:modified xsi:type="dcterms:W3CDTF">2025-04-20T13:18:59Z</dcterms:modified>
</cp:coreProperties>
</file>