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4" r:id="rId3"/>
    <p:sldId id="257" r:id="rId4"/>
    <p:sldId id="259" r:id="rId5"/>
    <p:sldId id="262" r:id="rId6"/>
    <p:sldId id="260" r:id="rId7"/>
    <p:sldId id="258" r:id="rId8"/>
    <p:sldId id="261" r:id="rId9"/>
    <p:sldId id="263" r:id="rId10"/>
    <p:sldId id="264" r:id="rId11"/>
    <p:sldId id="265" r:id="rId12"/>
    <p:sldId id="267" r:id="rId13"/>
    <p:sldId id="266" r:id="rId14"/>
    <p:sldId id="272" r:id="rId15"/>
    <p:sldId id="269" r:id="rId16"/>
    <p:sldId id="270" r:id="rId17"/>
    <p:sldId id="273" r:id="rId18"/>
    <p:sldId id="271" r:id="rId19"/>
    <p:sldId id="27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Роман Ахметзянов" initials="РА" lastIdx="1" clrIdx="0">
    <p:extLst>
      <p:ext uri="{19B8F6BF-5375-455C-9EA6-DF929625EA0E}">
        <p15:presenceInfo xmlns:p15="http://schemas.microsoft.com/office/powerpoint/2012/main" userId="490ec2102d07ca5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0" autoAdjust="0"/>
    <p:restoredTop sz="95256" autoAdjust="0"/>
  </p:normalViewPr>
  <p:slideViewPr>
    <p:cSldViewPr snapToGrid="0">
      <p:cViewPr varScale="1">
        <p:scale>
          <a:sx n="78" d="100"/>
          <a:sy n="78" d="100"/>
        </p:scale>
        <p:origin x="101" y="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DAA893-24DF-AEC1-2276-9B5780E92A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74D3764-FF30-BADF-B87A-328DF24834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2CFE2C1-6DC3-C5DB-4B84-52C0E3BB1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13A452-FA0C-B526-2427-8682B92B6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6C2895-0F92-3D3C-AA32-AC1E81C43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898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A19B48-F82F-4283-5DAC-1827601A3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1DF066-72C7-C316-6FF9-64D9329295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C2BAB7A-E723-5A2A-48CB-BA676BB34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39D7F3B-9842-70CF-C780-45F224630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638C51-7704-7F5B-3CA3-67DA1250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120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EDD27-9F9F-BE79-83C3-6A070EBEA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21EB72-A234-1771-BAD7-0F85D042AC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0AE379-9D1B-C242-74E5-CA0170849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E55870-638B-2A89-7858-B3AC170BB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D5AF45-FF56-DA81-BD96-3DE57A99A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613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E89913-9A35-7744-FB27-336EF78A9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7E668A-EDB9-26C8-04C0-5701060F9B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8477CFB-A511-26AC-7CBD-01CED124AE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44640B-12A9-A840-3ADC-1CFB9E326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6B35B93-111D-98DC-70D2-EB6327878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F768D4-5C01-CB78-9DBD-5EC0A70E6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674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853A7E-11B1-0896-5FAB-F2CAD9A4B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0069397-A63F-F8B2-737D-D6FBADCB9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5A1DACB-6DFB-4C7C-391E-54F176F92F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8E25B71-5BD5-9360-B8DB-9D3233C1FD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63286AE-0EF7-576F-2B45-A74B53A841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8F3471B-51CC-010D-30A9-436C51AC6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0B593B8-8482-2639-6F71-FE9A30D1F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5298CB9-3F95-13C2-01D3-AE0ED679A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697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3A6B46-3272-191F-0886-B107B6DCE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47971A-A6DD-E978-3A15-3A44F88F5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7E37DF3-E280-C572-8816-49B38963D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4B068C6-56E0-1124-9C57-1C63E0AF6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536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39C1FA1-4173-610D-4AC5-D1081315E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EFBBA32-7F0A-7186-3F5F-36C41D5D9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1E6BAE7-5E33-1FE1-2AFD-738FF5E92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275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9E8554-9278-E187-401F-E22FA6EF6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18D909-F2A8-CE87-BE7E-65ADC12AC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18E6684-CCE9-E333-3938-37DB96D5E2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0A745F0-AC58-132C-5317-38977540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3B31801-37A8-4AF0-9F24-33ABFC8BF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6E79E1-1448-F47D-7F7E-D26571B6F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216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76D940-B228-3459-22F5-BC0D9B91C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6BC1DE2-7DAC-4064-A1D5-D6EB50B676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C84E34F-1F03-D678-6A7D-13C9E4D943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ECFF65-37D9-4058-C805-C4C575EDE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F6DA8A2-5BB2-7D3B-51F5-BE1962DE2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84281BC-9466-066F-086D-42F6B5CE2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905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5BE37A-CFA7-8FAD-B7B1-32E3F96FB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4779052-0462-FF43-ECEF-11D1203561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364B8E-060E-D9C7-C71B-56914A62F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4E911F-A3F4-44B6-9086-C4956BAD3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E3499F4-CF22-0205-8490-43D9CD585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402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86A35BD-92D9-A942-43EC-4A8718E6F5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5559D37-A0B9-B259-69E5-40F65FEDA3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27E054-835E-7F9C-61DC-839C246D7B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63F546-FFB8-C5F0-B5C2-5AB702C4C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787416-367F-9307-271E-4AF59FA51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843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B33FBE-982F-DAA5-8F67-4B324BA3F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FB35173-1C37-3326-DF09-1DC5B9183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3475CC-25C3-C827-251B-094E2A5F67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CD408-D916-FB44-B745-2698232ACDAD}" type="datetimeFigureOut">
              <a:rPr lang="ru-RU" smtClean="0"/>
              <a:t>20.01.2026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FB601F-7C08-82A5-713B-15C87F364D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A0601F-0AC0-E245-140D-969E5CF1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14206-400B-5A4B-B264-2644D03C09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917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3.jpeg"/><Relationship Id="rId7" Type="http://schemas.openxmlformats.org/officeDocument/2006/relationships/slide" Target="slide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" Type="http://schemas.openxmlformats.org/officeDocument/2006/relationships/image" Target="../media/image2.png"/><Relationship Id="rId16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10" Type="http://schemas.openxmlformats.org/officeDocument/2006/relationships/image" Target="../media/image7.jpeg"/><Relationship Id="rId4" Type="http://schemas.openxmlformats.org/officeDocument/2006/relationships/image" Target="../media/image15.jpeg"/><Relationship Id="rId9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" Target="slide1.xml"/><Relationship Id="rId7" Type="http://schemas.openxmlformats.org/officeDocument/2006/relationships/image" Target="../media/image34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93FE3CC1-6F23-542A-D277-93157DC21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8613" y="-1798954"/>
            <a:ext cx="13087351" cy="917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7E930D-D0EE-0FCE-167A-60CB0E806F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634" y="585787"/>
            <a:ext cx="5088731" cy="1158559"/>
          </a:xfr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+mn-lt"/>
              </a:rPr>
              <a:t>Я ЗНАЮ ПДД</a:t>
            </a:r>
            <a:endParaRPr lang="ru-RU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Скругленный прямоугольник 3">
            <a:hlinkClick r:id="rId3" action="ppaction://hlinksldjump"/>
            <a:extLst>
              <a:ext uri="{FF2B5EF4-FFF2-40B4-BE49-F238E27FC236}">
                <a16:creationId xmlns:a16="http://schemas.microsoft.com/office/drawing/2014/main" id="{AC353215-DB71-56B7-E550-4129CEC34EAB}"/>
              </a:ext>
            </a:extLst>
          </p:cNvPr>
          <p:cNvSpPr/>
          <p:nvPr/>
        </p:nvSpPr>
        <p:spPr>
          <a:xfrm>
            <a:off x="6215062" y="2124075"/>
            <a:ext cx="3719514" cy="13258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ИГРАТЬ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0F1F53-7D15-A338-6421-1EC721D9A75D}"/>
              </a:ext>
            </a:extLst>
          </p:cNvPr>
          <p:cNvSpPr txBox="1"/>
          <p:nvPr/>
        </p:nvSpPr>
        <p:spPr>
          <a:xfrm>
            <a:off x="3362960" y="3829684"/>
            <a:ext cx="54387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</a:rPr>
              <a:t>Выполнила 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</a:rPr>
              <a:t>Учитель физической культуры:</a:t>
            </a:r>
          </a:p>
          <a:p>
            <a:pPr algn="ctr"/>
            <a:r>
              <a:rPr lang="ru-RU" sz="2400" dirty="0">
                <a:solidFill>
                  <a:srgbClr val="002060"/>
                </a:solidFill>
              </a:rPr>
              <a:t>Ткаченко Ирина Николаевна</a:t>
            </a:r>
          </a:p>
        </p:txBody>
      </p:sp>
      <p:sp>
        <p:nvSpPr>
          <p:cNvPr id="6" name="Скругленный 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3DBE7E43-3975-97F7-F7B4-3ED9E6BA4AB2}"/>
              </a:ext>
            </a:extLst>
          </p:cNvPr>
          <p:cNvSpPr/>
          <p:nvPr/>
        </p:nvSpPr>
        <p:spPr>
          <a:xfrm>
            <a:off x="2106215" y="2124075"/>
            <a:ext cx="3719514" cy="1325880"/>
          </a:xfrm>
          <a:prstGeom prst="roundRect">
            <a:avLst/>
          </a:prstGeom>
          <a:solidFill>
            <a:schemeClr val="accent1">
              <a:lumMod val="50000"/>
            </a:schemeClr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/>
              <a:t>РАЗМИНКА</a:t>
            </a:r>
          </a:p>
        </p:txBody>
      </p:sp>
    </p:spTree>
    <p:extLst>
      <p:ext uri="{BB962C8B-B14F-4D97-AF65-F5344CB8AC3E}">
        <p14:creationId xmlns:p14="http://schemas.microsoft.com/office/powerpoint/2010/main" val="3772117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icture background">
            <a:extLst>
              <a:ext uri="{FF2B5EF4-FFF2-40B4-BE49-F238E27FC236}">
                <a16:creationId xmlns:a16="http://schemas.microsoft.com/office/drawing/2014/main" id="{DC3DCCA0-B781-630F-B21D-198B46AA6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9" y="0"/>
            <a:ext cx="12203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Picture background">
            <a:extLst>
              <a:ext uri="{FF2B5EF4-FFF2-40B4-BE49-F238E27FC236}">
                <a16:creationId xmlns:a16="http://schemas.microsoft.com/office/drawing/2014/main" id="{F8FEC0D5-46A8-A1F0-37EA-B02DAA186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88" y="728134"/>
            <a:ext cx="4573555" cy="311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Picture background">
            <a:extLst>
              <a:ext uri="{FF2B5EF4-FFF2-40B4-BE49-F238E27FC236}">
                <a16:creationId xmlns:a16="http://schemas.microsoft.com/office/drawing/2014/main" id="{7536DEE6-89BA-D2BC-D681-471A34988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975" y="728134"/>
            <a:ext cx="4984237" cy="3394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Picture background">
            <a:extLst>
              <a:ext uri="{FF2B5EF4-FFF2-40B4-BE49-F238E27FC236}">
                <a16:creationId xmlns:a16="http://schemas.microsoft.com/office/drawing/2014/main" id="{37BE9932-29EC-8AE2-88C6-AA5A814A99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974" y="3429000"/>
            <a:ext cx="4984238" cy="248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Picture background">
            <a:extLst>
              <a:ext uri="{FF2B5EF4-FFF2-40B4-BE49-F238E27FC236}">
                <a16:creationId xmlns:a16="http://schemas.microsoft.com/office/drawing/2014/main" id="{CC3E1379-DF39-CFAA-A844-BC5531C5CB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787" y="3099861"/>
            <a:ext cx="4984237" cy="294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Picture background">
            <a:hlinkClick r:id="rId7" action="ppaction://hlinksldjump"/>
            <a:extLst>
              <a:ext uri="{FF2B5EF4-FFF2-40B4-BE49-F238E27FC236}">
                <a16:creationId xmlns:a16="http://schemas.microsoft.com/office/drawing/2014/main" id="{6D5DD3DF-C64E-13FB-73CB-77728B20C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103" y="5294796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6775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icture background">
            <a:extLst>
              <a:ext uri="{FF2B5EF4-FFF2-40B4-BE49-F238E27FC236}">
                <a16:creationId xmlns:a16="http://schemas.microsoft.com/office/drawing/2014/main" id="{C86EA982-31BF-4668-D318-3154B53264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39" y="0"/>
            <a:ext cx="12203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533EBE8C-7E57-ED76-533A-8BD42561CD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783988"/>
              </p:ext>
            </p:extLst>
          </p:nvPr>
        </p:nvGraphicFramePr>
        <p:xfrm>
          <a:off x="1060979" y="887942"/>
          <a:ext cx="10058401" cy="511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2029">
                  <a:extLst>
                    <a:ext uri="{9D8B030D-6E8A-4147-A177-3AD203B41FA5}">
                      <a16:colId xmlns:a16="http://schemas.microsoft.com/office/drawing/2014/main" val="3048251011"/>
                    </a:ext>
                  </a:extLst>
                </a:gridCol>
                <a:gridCol w="1500109">
                  <a:extLst>
                    <a:ext uri="{9D8B030D-6E8A-4147-A177-3AD203B41FA5}">
                      <a16:colId xmlns:a16="http://schemas.microsoft.com/office/drawing/2014/main" val="1103699254"/>
                    </a:ext>
                  </a:extLst>
                </a:gridCol>
                <a:gridCol w="1526677">
                  <a:extLst>
                    <a:ext uri="{9D8B030D-6E8A-4147-A177-3AD203B41FA5}">
                      <a16:colId xmlns:a16="http://schemas.microsoft.com/office/drawing/2014/main" val="257942835"/>
                    </a:ext>
                  </a:extLst>
                </a:gridCol>
                <a:gridCol w="1552120">
                  <a:extLst>
                    <a:ext uri="{9D8B030D-6E8A-4147-A177-3AD203B41FA5}">
                      <a16:colId xmlns:a16="http://schemas.microsoft.com/office/drawing/2014/main" val="238571220"/>
                    </a:ext>
                  </a:extLst>
                </a:gridCol>
                <a:gridCol w="1628458">
                  <a:extLst>
                    <a:ext uri="{9D8B030D-6E8A-4147-A177-3AD203B41FA5}">
                      <a16:colId xmlns:a16="http://schemas.microsoft.com/office/drawing/2014/main" val="2908535582"/>
                    </a:ext>
                  </a:extLst>
                </a:gridCol>
                <a:gridCol w="1509008">
                  <a:extLst>
                    <a:ext uri="{9D8B030D-6E8A-4147-A177-3AD203B41FA5}">
                      <a16:colId xmlns:a16="http://schemas.microsoft.com/office/drawing/2014/main" val="2642631180"/>
                    </a:ext>
                  </a:extLst>
                </a:gridCol>
              </a:tblGrid>
              <a:tr h="1704975"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  <a:p>
                      <a:pPr algn="ctr"/>
                      <a:endParaRPr lang="ru-RU" sz="800" b="1" dirty="0"/>
                    </a:p>
                    <a:p>
                      <a:pPr algn="ctr"/>
                      <a:r>
                        <a:rPr lang="ru-RU" sz="2800" b="1" dirty="0"/>
                        <a:t>Светофор</a:t>
                      </a:r>
                      <a:endParaRPr lang="ru-RU" sz="3200" b="1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 marL="9000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6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513289"/>
                  </a:ext>
                </a:extLst>
              </a:tr>
              <a:tr h="1704975"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  <a:p>
                      <a:pPr algn="ctr"/>
                      <a:r>
                        <a:rPr lang="ru-RU" sz="3200" b="1" dirty="0"/>
                        <a:t>Дорожные знаки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3625853"/>
                  </a:ext>
                </a:extLst>
              </a:tr>
              <a:tr h="1704975">
                <a:tc>
                  <a:txBody>
                    <a:bodyPr/>
                    <a:lstStyle/>
                    <a:p>
                      <a:pPr algn="ctr"/>
                      <a:endParaRPr lang="ru-RU" sz="900" b="1" dirty="0">
                        <a:solidFill>
                          <a:schemeClr val="dk1"/>
                        </a:solidFill>
                      </a:endParaRPr>
                    </a:p>
                    <a:p>
                      <a:pPr algn="ctr"/>
                      <a:endParaRPr lang="ru-RU" sz="900" b="1" dirty="0">
                        <a:solidFill>
                          <a:schemeClr val="dk1"/>
                        </a:solidFill>
                      </a:endParaRPr>
                    </a:p>
                    <a:p>
                      <a:pPr algn="ctr"/>
                      <a:r>
                        <a:rPr lang="ru-RU" sz="2800" b="1" dirty="0">
                          <a:solidFill>
                            <a:schemeClr val="bg1"/>
                          </a:solidFill>
                        </a:rPr>
                        <a:t>Дорожные ситуации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800" b="1" dirty="0"/>
                    </a:p>
                    <a:p>
                      <a:pPr algn="ctr"/>
                      <a:endParaRPr lang="ru-RU" sz="8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1940501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2D697A7-B07C-9DAF-1F93-994A8FA1D436}"/>
              </a:ext>
            </a:extLst>
          </p:cNvPr>
          <p:cNvSpPr/>
          <p:nvPr/>
        </p:nvSpPr>
        <p:spPr>
          <a:xfrm>
            <a:off x="3280772" y="873040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A0BF0FB-8C4B-FF4C-EE1E-E4D2253534EF}"/>
              </a:ext>
            </a:extLst>
          </p:cNvPr>
          <p:cNvSpPr/>
          <p:nvPr/>
        </p:nvSpPr>
        <p:spPr>
          <a:xfrm>
            <a:off x="4876797" y="840433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65E3381-A1A6-FFB4-55E4-31B14F28055A}"/>
              </a:ext>
            </a:extLst>
          </p:cNvPr>
          <p:cNvSpPr/>
          <p:nvPr/>
        </p:nvSpPr>
        <p:spPr>
          <a:xfrm>
            <a:off x="6389154" y="862723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DAFD4B6-1296-502C-0A4D-5CE8FAC89581}"/>
              </a:ext>
            </a:extLst>
          </p:cNvPr>
          <p:cNvSpPr/>
          <p:nvPr/>
        </p:nvSpPr>
        <p:spPr>
          <a:xfrm>
            <a:off x="7921181" y="862723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2CE3B61-2125-DB0D-E0A9-16201CC23051}"/>
              </a:ext>
            </a:extLst>
          </p:cNvPr>
          <p:cNvSpPr/>
          <p:nvPr/>
        </p:nvSpPr>
        <p:spPr>
          <a:xfrm>
            <a:off x="9520281" y="832905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0F1FD55-AC13-969C-83E6-28B3D9955891}"/>
              </a:ext>
            </a:extLst>
          </p:cNvPr>
          <p:cNvSpPr/>
          <p:nvPr/>
        </p:nvSpPr>
        <p:spPr>
          <a:xfrm>
            <a:off x="3250546" y="2539281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002060"/>
                </a:solidFill>
                <a:hlinkClick r:id="rId8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989984B-3A0F-E962-F35D-BE4CF9F1359F}"/>
              </a:ext>
            </a:extLst>
          </p:cNvPr>
          <p:cNvSpPr/>
          <p:nvPr/>
        </p:nvSpPr>
        <p:spPr>
          <a:xfrm>
            <a:off x="4871866" y="2541148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002060"/>
                </a:solidFill>
                <a:hlinkClick r:id="rId9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30DF06F-E7DF-89B9-676D-BB0DE061E274}"/>
              </a:ext>
            </a:extLst>
          </p:cNvPr>
          <p:cNvSpPr/>
          <p:nvPr/>
        </p:nvSpPr>
        <p:spPr>
          <a:xfrm>
            <a:off x="6364282" y="2570160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002060"/>
                </a:solidFill>
                <a:hlinkClick r:id="rId10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30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0DD6D39B-BE5F-7F74-2374-6880087B45A9}"/>
              </a:ext>
            </a:extLst>
          </p:cNvPr>
          <p:cNvSpPr/>
          <p:nvPr/>
        </p:nvSpPr>
        <p:spPr>
          <a:xfrm>
            <a:off x="7943489" y="2570160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002060"/>
                </a:solidFill>
                <a:hlinkClick r:id="rId11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40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AD308E1-CFCA-BF16-BD7E-1FD40C4AF507}"/>
              </a:ext>
            </a:extLst>
          </p:cNvPr>
          <p:cNvSpPr/>
          <p:nvPr/>
        </p:nvSpPr>
        <p:spPr>
          <a:xfrm>
            <a:off x="9576670" y="2579501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rgbClr val="002060"/>
                </a:solidFill>
                <a:hlinkClick r:id="rId1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50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006DF21-9250-C459-0EFF-D3505D16CB5B}"/>
              </a:ext>
            </a:extLst>
          </p:cNvPr>
          <p:cNvSpPr/>
          <p:nvPr/>
        </p:nvSpPr>
        <p:spPr>
          <a:xfrm>
            <a:off x="3235596" y="4284833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13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E1056CE-1A19-0228-AF0E-C529C6CCC8E9}"/>
              </a:ext>
            </a:extLst>
          </p:cNvPr>
          <p:cNvSpPr/>
          <p:nvPr/>
        </p:nvSpPr>
        <p:spPr>
          <a:xfrm>
            <a:off x="4885049" y="4320192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14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20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49842C4-AE34-8A44-F31C-69FADE01C74A}"/>
              </a:ext>
            </a:extLst>
          </p:cNvPr>
          <p:cNvSpPr/>
          <p:nvPr/>
        </p:nvSpPr>
        <p:spPr>
          <a:xfrm>
            <a:off x="6379232" y="4311697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15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30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A5FCB44-45D8-FD65-E033-6ACB944C07F6}"/>
              </a:ext>
            </a:extLst>
          </p:cNvPr>
          <p:cNvSpPr/>
          <p:nvPr/>
        </p:nvSpPr>
        <p:spPr>
          <a:xfrm>
            <a:off x="7998785" y="4300566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16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40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616CDBD2-FE8C-CAA4-6C0C-AF23C08393FF}"/>
              </a:ext>
            </a:extLst>
          </p:cNvPr>
          <p:cNvSpPr/>
          <p:nvPr/>
        </p:nvSpPr>
        <p:spPr>
          <a:xfrm>
            <a:off x="9551798" y="4300552"/>
            <a:ext cx="1693333" cy="18372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bg1"/>
                </a:solidFill>
                <a:hlinkClick r:id="rId17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50</a:t>
            </a:r>
            <a:endParaRPr lang="ru-RU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0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E60F9240-9B89-D34E-4868-E614E2BBD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16" y="-17855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7512" y="365126"/>
            <a:ext cx="8358187" cy="1181499"/>
          </a:xfrm>
          <a:solidFill>
            <a:schemeClr val="accent1">
              <a:lumMod val="75000"/>
            </a:schemeClr>
          </a:solidFill>
          <a:ln w="762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ru-RU" altLang="ru-RU" sz="3200" b="1" dirty="0">
                <a:solidFill>
                  <a:schemeClr val="bg1"/>
                </a:solidFill>
                <a:latin typeface="+mn-lt"/>
              </a:rPr>
              <a:t>Перечислите значения поочередно загорающихся сигналов светофора.</a:t>
            </a:r>
            <a:endParaRPr lang="en-US" altLang="ru-RU" sz="32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BBB57A-BE09-E8AB-3F79-27FFA0A0BAE9}"/>
              </a:ext>
            </a:extLst>
          </p:cNvPr>
          <p:cNvSpPr txBox="1"/>
          <p:nvPr/>
        </p:nvSpPr>
        <p:spPr>
          <a:xfrm>
            <a:off x="4257889" y="1841117"/>
            <a:ext cx="5757431" cy="954107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800" b="1" dirty="0">
                <a:cs typeface="Arial" charset="0"/>
              </a:rPr>
              <a:t>- запрещает движение, в том числе и мигающий.</a:t>
            </a:r>
            <a:endParaRPr lang="ru-RU" sz="2800" b="1" dirty="0">
              <a:solidFill>
                <a:srgbClr val="001C74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47321E2-00F8-E26F-53FF-2BBBCCCA9413}"/>
              </a:ext>
            </a:extLst>
          </p:cNvPr>
          <p:cNvSpPr txBox="1"/>
          <p:nvPr/>
        </p:nvSpPr>
        <p:spPr>
          <a:xfrm>
            <a:off x="4257889" y="2905743"/>
            <a:ext cx="5757431" cy="1384995"/>
          </a:xfrm>
          <a:prstGeom prst="rect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cs typeface="Arial" charset="0"/>
              </a:rPr>
              <a:t>- запрещает движение, желтый мигающий разрешает движение и предупреждает об опасности</a:t>
            </a: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E00082-B6FC-5867-F030-B6609F537AED}"/>
              </a:ext>
            </a:extLst>
          </p:cNvPr>
          <p:cNvSpPr txBox="1"/>
          <p:nvPr/>
        </p:nvSpPr>
        <p:spPr>
          <a:xfrm>
            <a:off x="4257889" y="4450985"/>
            <a:ext cx="5757431" cy="2246769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800" b="1" dirty="0">
                <a:cs typeface="Arial" charset="0"/>
              </a:rPr>
              <a:t>- разрешает движение, зеленый мигающий разрешает движение и информирует, что время его действия истекает и вскоре будет включен запрещающий сигнал</a:t>
            </a:r>
            <a:endParaRPr lang="ru-RU" sz="2800" b="1" dirty="0">
              <a:solidFill>
                <a:srgbClr val="001C74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pic>
        <p:nvPicPr>
          <p:cNvPr id="13" name="Picture 12" descr="Picture background">
            <a:hlinkClick r:id="rId3" action="ppaction://hlinksldjump"/>
            <a:extLst>
              <a:ext uri="{FF2B5EF4-FFF2-40B4-BE49-F238E27FC236}">
                <a16:creationId xmlns:a16="http://schemas.microsoft.com/office/drawing/2014/main" id="{79C41DF0-CE1C-ADDC-7B9D-DA3786BA4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3999" y="5094335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80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9AFCF23A-F147-188F-4BAF-2AC96EA55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16" y="-17855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6106" y="365126"/>
            <a:ext cx="8708231" cy="1071562"/>
          </a:xfrm>
          <a:solidFill>
            <a:schemeClr val="accent1">
              <a:lumMod val="75000"/>
            </a:schemeClr>
          </a:solidFill>
          <a:ln w="762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dirty="0">
                <a:solidFill>
                  <a:schemeClr val="bg1"/>
                </a:solidFill>
              </a:rPr>
              <a:t>Назовите виды дорожных светофоров</a:t>
            </a:r>
          </a:p>
        </p:txBody>
      </p:sp>
      <p:pic>
        <p:nvPicPr>
          <p:cNvPr id="8" name="Picture 20" descr="http://xn--80aaagl8ahknbd5b5e.xn--p1ai/images/stories/theme_6/tema06.00_im02.jpg">
            <a:extLst>
              <a:ext uri="{FF2B5EF4-FFF2-40B4-BE49-F238E27FC236}">
                <a16:creationId xmlns:a16="http://schemas.microsoft.com/office/drawing/2014/main" id="{F02C1761-7E80-3E52-5BA7-5C4490D36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181" y="1895475"/>
            <a:ext cx="3895725" cy="153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2" descr="http://xn--80aaagl8ahknbd5b5e.xn--p1ai/images/stories/theme_6/tema06.00_im10.jpg">
            <a:extLst>
              <a:ext uri="{FF2B5EF4-FFF2-40B4-BE49-F238E27FC236}">
                <a16:creationId xmlns:a16="http://schemas.microsoft.com/office/drawing/2014/main" id="{E81F873D-14C4-ED99-5957-B9860F9561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317" y="1819669"/>
            <a:ext cx="2072216" cy="1706531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4" descr="http://xn--80aaagl8ahknbd5b5e.xn--p1ai/images/stories/theme_6/tema06.00_im11.jpg">
            <a:extLst>
              <a:ext uri="{FF2B5EF4-FFF2-40B4-BE49-F238E27FC236}">
                <a16:creationId xmlns:a16="http://schemas.microsoft.com/office/drawing/2014/main" id="{ABD41678-50E3-EBBF-C2D0-907E70A4D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134" y="1819669"/>
            <a:ext cx="2011253" cy="2143655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8F490D6-4ABA-66D4-3FD0-9D0170022FE3}"/>
              </a:ext>
            </a:extLst>
          </p:cNvPr>
          <p:cNvSpPr txBox="1"/>
          <p:nvPr/>
        </p:nvSpPr>
        <p:spPr>
          <a:xfrm>
            <a:off x="2370569" y="3773209"/>
            <a:ext cx="3464497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altLang="ru-RU" sz="2800" b="1" dirty="0">
                <a:solidFill>
                  <a:schemeClr val="bg1"/>
                </a:solidFill>
              </a:rPr>
              <a:t>Транспортные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5B7B8D-B913-782E-742A-177DF41E2D23}"/>
              </a:ext>
            </a:extLst>
          </p:cNvPr>
          <p:cNvSpPr txBox="1"/>
          <p:nvPr/>
        </p:nvSpPr>
        <p:spPr>
          <a:xfrm>
            <a:off x="6407491" y="3885734"/>
            <a:ext cx="2621868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altLang="ru-RU" sz="2800" b="1" dirty="0">
                <a:solidFill>
                  <a:schemeClr val="bg1"/>
                </a:solidFill>
              </a:rPr>
              <a:t>Пешеходные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315A2F-887B-7C53-5A87-D6EFF35971D7}"/>
              </a:ext>
            </a:extLst>
          </p:cNvPr>
          <p:cNvSpPr txBox="1"/>
          <p:nvPr/>
        </p:nvSpPr>
        <p:spPr>
          <a:xfrm>
            <a:off x="9275271" y="4346305"/>
            <a:ext cx="2814978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altLang="ru-RU" sz="2800" b="1" dirty="0">
                <a:solidFill>
                  <a:schemeClr val="bg1"/>
                </a:solidFill>
              </a:rPr>
              <a:t>Для </a:t>
            </a:r>
          </a:p>
          <a:p>
            <a:pPr algn="ctr">
              <a:spcBef>
                <a:spcPct val="0"/>
              </a:spcBef>
            </a:pPr>
            <a:r>
              <a:rPr lang="ru-RU" altLang="ru-RU" sz="2800" b="1" dirty="0">
                <a:solidFill>
                  <a:schemeClr val="bg1"/>
                </a:solidFill>
              </a:rPr>
              <a:t>велосипедистов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pic>
        <p:nvPicPr>
          <p:cNvPr id="14" name="Picture 12" descr="Picture background">
            <a:hlinkClick r:id="rId6" action="ppaction://hlinksldjump"/>
            <a:extLst>
              <a:ext uri="{FF2B5EF4-FFF2-40B4-BE49-F238E27FC236}">
                <a16:creationId xmlns:a16="http://schemas.microsoft.com/office/drawing/2014/main" id="{230FB898-CDF1-AAD2-07E9-B1149A086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817" y="5140448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54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DAA3773A-1E3D-585E-4CC1-20CD5E07D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16" y="-17855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3732" y="382059"/>
            <a:ext cx="5864226" cy="1220788"/>
          </a:xfrm>
          <a:solidFill>
            <a:schemeClr val="accent1">
              <a:lumMod val="75000"/>
            </a:schemeClr>
          </a:solidFill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Уступи дорогу!</a:t>
            </a:r>
          </a:p>
        </p:txBody>
      </p:sp>
      <p:pic>
        <p:nvPicPr>
          <p:cNvPr id="8" name="Picture 12" descr="Picture background">
            <a:hlinkClick r:id="rId3" action="ppaction://hlinksldjump"/>
            <a:extLst>
              <a:ext uri="{FF2B5EF4-FFF2-40B4-BE49-F238E27FC236}">
                <a16:creationId xmlns:a16="http://schemas.microsoft.com/office/drawing/2014/main" id="{A24EAE22-98E1-B072-68BC-F8F23FF3D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158" y="5242048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8FC45EC8-8B37-1BA3-480E-63DC57658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34" y="1498600"/>
            <a:ext cx="5359400" cy="535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6878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26EBDC9D-3AF1-3025-46A8-BBCAE1D99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16" y="-17855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933" y="21433"/>
            <a:ext cx="8534399" cy="1564481"/>
          </a:xfrm>
          <a:solidFill>
            <a:schemeClr val="accent1">
              <a:lumMod val="75000"/>
            </a:schemeClr>
          </a:solidFill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r>
              <a:rPr lang="ru-RU" altLang="ru-RU" b="1" dirty="0">
                <a:solidFill>
                  <a:schemeClr val="bg1"/>
                </a:solidFill>
                <a:latin typeface="+mn-lt"/>
              </a:rPr>
              <a:t>Как поступить, если горит красный сигнал светофора, а машин – нет?</a:t>
            </a:r>
            <a:endParaRPr lang="en-US" altLang="ru-RU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EC422D07-4AF5-8101-82A2-7B867EC7BF8E}"/>
              </a:ext>
            </a:extLst>
          </p:cNvPr>
          <p:cNvSpPr/>
          <p:nvPr/>
        </p:nvSpPr>
        <p:spPr>
          <a:xfrm>
            <a:off x="6096000" y="1895408"/>
            <a:ext cx="5843588" cy="74295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>
                <a:solidFill>
                  <a:srgbClr val="002060"/>
                </a:solidFill>
              </a:rPr>
              <a:t>А. Быстро перебегу дорогу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11CEE0A-D2C3-3CA5-220A-7B84A94CB675}"/>
              </a:ext>
            </a:extLst>
          </p:cNvPr>
          <p:cNvSpPr/>
          <p:nvPr/>
        </p:nvSpPr>
        <p:spPr>
          <a:xfrm>
            <a:off x="6096000" y="2961442"/>
            <a:ext cx="5843588" cy="1028836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>
                <a:solidFill>
                  <a:srgbClr val="002060"/>
                </a:solidFill>
              </a:rPr>
              <a:t>Б. Посмотрю, что машин нет и пойду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D12FF9B-9FD2-2786-6D75-23ACB62FBA78}"/>
              </a:ext>
            </a:extLst>
          </p:cNvPr>
          <p:cNvSpPr/>
          <p:nvPr/>
        </p:nvSpPr>
        <p:spPr>
          <a:xfrm>
            <a:off x="6096000" y="4278452"/>
            <a:ext cx="5843588" cy="1564481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>
                <a:solidFill>
                  <a:srgbClr val="002060"/>
                </a:solidFill>
              </a:rPr>
              <a:t>В. Дождусь зеленый свет светофора и тогда продолжу движение</a:t>
            </a:r>
          </a:p>
        </p:txBody>
      </p:sp>
      <p:pic>
        <p:nvPicPr>
          <p:cNvPr id="9" name="Picture 18" descr="H:\ШКОЛА\школа 2\тематическое планирование\воспитательная работа\кружок Светофорчик\наглядный дид материал\картинки\24.jpg">
            <a:extLst>
              <a:ext uri="{FF2B5EF4-FFF2-40B4-BE49-F238E27FC236}">
                <a16:creationId xmlns:a16="http://schemas.microsoft.com/office/drawing/2014/main" id="{B25D019D-01E4-A7C5-D59C-62E35E9E7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839" y="1675567"/>
            <a:ext cx="43116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Picture background">
            <a:hlinkClick r:id="rId4" action="ppaction://hlinksldjump"/>
            <a:extLst>
              <a:ext uri="{FF2B5EF4-FFF2-40B4-BE49-F238E27FC236}">
                <a16:creationId xmlns:a16="http://schemas.microsoft.com/office/drawing/2014/main" id="{B14406F5-1D97-2C82-8EB8-AA47EAD078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5377" y="5182433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71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2FF2C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8BEF5CE9-74B8-7546-E0E0-4808128BB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16" y="-17855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9199" y="274106"/>
            <a:ext cx="9431867" cy="1480607"/>
          </a:xfrm>
          <a:solidFill>
            <a:schemeClr val="accent1">
              <a:lumMod val="75000"/>
            </a:schemeClr>
          </a:solidFill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  <a:spcBef>
                <a:spcPct val="50000"/>
              </a:spcBef>
            </a:pPr>
            <a:r>
              <a:rPr lang="ru-RU" altLang="ru-RU" sz="4000" b="1" dirty="0">
                <a:solidFill>
                  <a:schemeClr val="bg1"/>
                </a:solidFill>
                <a:latin typeface="+mn-lt"/>
              </a:rPr>
              <a:t>Какому сигналу светофора соответствует каждое положение регулировщика?</a:t>
            </a:r>
            <a:endParaRPr lang="en-US" altLang="ru-RU" sz="40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" name="Рисунок 14" descr="C:\Documents and Settings\Артём\Мои документы\Мои рисунки\ПДД\22.jpg">
            <a:extLst>
              <a:ext uri="{FF2B5EF4-FFF2-40B4-BE49-F238E27FC236}">
                <a16:creationId xmlns:a16="http://schemas.microsoft.com/office/drawing/2014/main" id="{10F23F72-9785-BCF9-F111-650E39174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866" y="1867266"/>
            <a:ext cx="2151062" cy="3596050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15" descr="C:\Documents and Settings\Артём\Мои документы\Мои рисунки\ПДД\26.jpg">
            <a:extLst>
              <a:ext uri="{FF2B5EF4-FFF2-40B4-BE49-F238E27FC236}">
                <a16:creationId xmlns:a16="http://schemas.microsoft.com/office/drawing/2014/main" id="{D8A8A249-8732-EE8B-AF59-EF0144563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747" y="1874576"/>
            <a:ext cx="1556276" cy="3526455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16" descr="C:\Documents and Settings\Артём\Мои документы\Мои рисунки\ПДД\24.jpg">
            <a:extLst>
              <a:ext uri="{FF2B5EF4-FFF2-40B4-BE49-F238E27FC236}">
                <a16:creationId xmlns:a16="http://schemas.microsoft.com/office/drawing/2014/main" id="{DEB9BDBA-2F38-461B-45FC-4313C96F3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629" y="1874575"/>
            <a:ext cx="1693208" cy="3596051"/>
          </a:xfrm>
          <a:prstGeom prst="rect">
            <a:avLst/>
          </a:prstGeom>
          <a:noFill/>
          <a:ln w="76200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B840C323-D7BA-0E01-FC25-6A429ECCD67B}"/>
              </a:ext>
            </a:extLst>
          </p:cNvPr>
          <p:cNvSpPr/>
          <p:nvPr/>
        </p:nvSpPr>
        <p:spPr>
          <a:xfrm>
            <a:off x="1811866" y="1874575"/>
            <a:ext cx="642942" cy="523220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A158A3A-2CC7-428C-23D3-3662AC8895C8}"/>
              </a:ext>
            </a:extLst>
          </p:cNvPr>
          <p:cNvSpPr/>
          <p:nvPr/>
        </p:nvSpPr>
        <p:spPr>
          <a:xfrm>
            <a:off x="5484747" y="1874575"/>
            <a:ext cx="642942" cy="523220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FE5DB13-C3BF-CB30-B504-D798E880DA19}"/>
              </a:ext>
            </a:extLst>
          </p:cNvPr>
          <p:cNvSpPr/>
          <p:nvPr/>
        </p:nvSpPr>
        <p:spPr>
          <a:xfrm>
            <a:off x="8682629" y="1874575"/>
            <a:ext cx="642942" cy="523220"/>
          </a:xfrm>
          <a:prstGeom prst="rect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ru-RU" sz="28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</a:p>
        </p:txBody>
      </p:sp>
      <p:pic>
        <p:nvPicPr>
          <p:cNvPr id="14" name="Picture 19">
            <a:extLst>
              <a:ext uri="{FF2B5EF4-FFF2-40B4-BE49-F238E27FC236}">
                <a16:creationId xmlns:a16="http://schemas.microsoft.com/office/drawing/2014/main" id="{3C9BEE64-D007-91E2-CD67-5822F8336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827" y="1855485"/>
            <a:ext cx="1133724" cy="3467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extLst>
              <a:ext uri="{FF2B5EF4-FFF2-40B4-BE49-F238E27FC236}">
                <a16:creationId xmlns:a16="http://schemas.microsoft.com/office/drawing/2014/main" id="{098D7804-DD1A-03C0-04EC-6418CC4F3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219" y="1855483"/>
            <a:ext cx="1144568" cy="346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8">
            <a:extLst>
              <a:ext uri="{FF2B5EF4-FFF2-40B4-BE49-F238E27FC236}">
                <a16:creationId xmlns:a16="http://schemas.microsoft.com/office/drawing/2014/main" id="{FAB33111-B05A-25A9-F027-50E720549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679" y="1899975"/>
            <a:ext cx="998588" cy="3422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2" descr="Picture background">
            <a:hlinkClick r:id="rId9" action="ppaction://hlinksldjump"/>
            <a:extLst>
              <a:ext uri="{FF2B5EF4-FFF2-40B4-BE49-F238E27FC236}">
                <a16:creationId xmlns:a16="http://schemas.microsoft.com/office/drawing/2014/main" id="{B82FED2E-6CE5-01D3-81D7-F5CEF806B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158" y="5242048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43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Picture background">
            <a:extLst>
              <a:ext uri="{FF2B5EF4-FFF2-40B4-BE49-F238E27FC236}">
                <a16:creationId xmlns:a16="http://schemas.microsoft.com/office/drawing/2014/main" id="{D00A43B7-5E69-2F7E-2130-C6E257A87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83" y="-17856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0338" y="259926"/>
            <a:ext cx="8329612" cy="1826717"/>
          </a:xfr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Какой дорожный знак называется «Велосипедная дорожка»? 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EC422D07-4AF5-8101-82A2-7B867EC7BF8E}"/>
              </a:ext>
            </a:extLst>
          </p:cNvPr>
          <p:cNvSpPr/>
          <p:nvPr/>
        </p:nvSpPr>
        <p:spPr>
          <a:xfrm>
            <a:off x="2843211" y="4969459"/>
            <a:ext cx="628651" cy="742950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>
                <a:solidFill>
                  <a:schemeClr val="tx1"/>
                </a:solidFill>
              </a:rPr>
              <a:t>А. 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11CEE0A-D2C3-3CA5-220A-7B84A94CB675}"/>
              </a:ext>
            </a:extLst>
          </p:cNvPr>
          <p:cNvSpPr/>
          <p:nvPr/>
        </p:nvSpPr>
        <p:spPr>
          <a:xfrm>
            <a:off x="5905499" y="4934758"/>
            <a:ext cx="628651" cy="742950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>
                <a:solidFill>
                  <a:schemeClr val="tx1"/>
                </a:solidFill>
              </a:rPr>
              <a:t>Б. 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D12FF9B-9FD2-2786-6D75-23ACB62FBA78}"/>
              </a:ext>
            </a:extLst>
          </p:cNvPr>
          <p:cNvSpPr/>
          <p:nvPr/>
        </p:nvSpPr>
        <p:spPr>
          <a:xfrm>
            <a:off x="8967787" y="4969459"/>
            <a:ext cx="628651" cy="74295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dirty="0">
                <a:solidFill>
                  <a:schemeClr val="tx1"/>
                </a:solidFill>
              </a:rPr>
              <a:t>В. </a:t>
            </a:r>
          </a:p>
        </p:txBody>
      </p:sp>
      <p:pic>
        <p:nvPicPr>
          <p:cNvPr id="8198" name="Picture 6" descr="Picture background">
            <a:extLst>
              <a:ext uri="{FF2B5EF4-FFF2-40B4-BE49-F238E27FC236}">
                <a16:creationId xmlns:a16="http://schemas.microsoft.com/office/drawing/2014/main" id="{F7A2955B-4F31-24F7-AEC5-42A53CAC5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2412" y="2328823"/>
            <a:ext cx="2563813" cy="234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Picture background">
            <a:extLst>
              <a:ext uri="{FF2B5EF4-FFF2-40B4-BE49-F238E27FC236}">
                <a16:creationId xmlns:a16="http://schemas.microsoft.com/office/drawing/2014/main" id="{792D9723-AF7E-AD95-2359-3AE2987EA1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777" y="2515228"/>
            <a:ext cx="2201886" cy="220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Picture background">
            <a:extLst>
              <a:ext uri="{FF2B5EF4-FFF2-40B4-BE49-F238E27FC236}">
                <a16:creationId xmlns:a16="http://schemas.microsoft.com/office/drawing/2014/main" id="{79F5991A-58A3-7968-F09A-7FA6A0B7D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280" y="2515228"/>
            <a:ext cx="3367087" cy="224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Picture background">
            <a:hlinkClick r:id="rId6" action="ppaction://hlinksldjump"/>
            <a:extLst>
              <a:ext uri="{FF2B5EF4-FFF2-40B4-BE49-F238E27FC236}">
                <a16:creationId xmlns:a16="http://schemas.microsoft.com/office/drawing/2014/main" id="{1EC82548-C165-6D6E-AE9F-BBF356694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225" y="5154763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720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2FF2C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>
            <a:extLst>
              <a:ext uri="{FF2B5EF4-FFF2-40B4-BE49-F238E27FC236}">
                <a16:creationId xmlns:a16="http://schemas.microsoft.com/office/drawing/2014/main" id="{F5D58C89-1509-FDDC-9E15-7DC866BAB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83" y="-17856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7612" y="174477"/>
            <a:ext cx="9128125" cy="1158214"/>
          </a:xfr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</a:rPr>
              <a:t>Что обозначает данный знак?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EC422D07-4AF5-8101-82A2-7B867EC7BF8E}"/>
              </a:ext>
            </a:extLst>
          </p:cNvPr>
          <p:cNvSpPr/>
          <p:nvPr/>
        </p:nvSpPr>
        <p:spPr>
          <a:xfrm>
            <a:off x="5641181" y="2060439"/>
            <a:ext cx="5843588" cy="872247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А. Внимание, дети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11CEE0A-D2C3-3CA5-220A-7B84A94CB675}"/>
              </a:ext>
            </a:extLst>
          </p:cNvPr>
          <p:cNvSpPr/>
          <p:nvPr/>
        </p:nvSpPr>
        <p:spPr>
          <a:xfrm>
            <a:off x="5641181" y="3252392"/>
            <a:ext cx="5843588" cy="872247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Б. Перебегать дорогу запрещено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D12FF9B-9FD2-2786-6D75-23ACB62FBA78}"/>
              </a:ext>
            </a:extLst>
          </p:cNvPr>
          <p:cNvSpPr/>
          <p:nvPr/>
        </p:nvSpPr>
        <p:spPr>
          <a:xfrm>
            <a:off x="5641181" y="4481935"/>
            <a:ext cx="5843588" cy="672923"/>
          </a:xfrm>
          <a:prstGeom prst="round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В. Пешеходный переход</a:t>
            </a:r>
          </a:p>
        </p:txBody>
      </p:sp>
      <p:pic>
        <p:nvPicPr>
          <p:cNvPr id="17412" name="Picture 4" descr="Picture background">
            <a:extLst>
              <a:ext uri="{FF2B5EF4-FFF2-40B4-BE49-F238E27FC236}">
                <a16:creationId xmlns:a16="http://schemas.microsoft.com/office/drawing/2014/main" id="{DF570A5B-2730-4D3B-548A-309001D8D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194" y="1525024"/>
            <a:ext cx="3475941" cy="3062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Picture background">
            <a:hlinkClick r:id="rId4" action="ppaction://hlinksldjump"/>
            <a:extLst>
              <a:ext uri="{FF2B5EF4-FFF2-40B4-BE49-F238E27FC236}">
                <a16:creationId xmlns:a16="http://schemas.microsoft.com/office/drawing/2014/main" id="{289339E5-C1BA-14D6-1341-5F350C8F0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3158" y="5242048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00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2FF2C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>
            <a:extLst>
              <a:ext uri="{FF2B5EF4-FFF2-40B4-BE49-F238E27FC236}">
                <a16:creationId xmlns:a16="http://schemas.microsoft.com/office/drawing/2014/main" id="{E20D59D8-9251-410B-DF4B-4FF180C8B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56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6013" y="305339"/>
            <a:ext cx="4936332" cy="2640161"/>
          </a:xfr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Это что за чудо-юдо,</a:t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Два горба как у верблюда?</a:t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Треугольный это знак</a:t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Называется он как?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11CEE0A-D2C3-3CA5-220A-7B84A94CB675}"/>
              </a:ext>
            </a:extLst>
          </p:cNvPr>
          <p:cNvSpPr/>
          <p:nvPr/>
        </p:nvSpPr>
        <p:spPr>
          <a:xfrm>
            <a:off x="2983703" y="3318277"/>
            <a:ext cx="4388642" cy="746893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А. Идут дорожные работы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D12FF9B-9FD2-2786-6D75-23ACB62FBA78}"/>
              </a:ext>
            </a:extLst>
          </p:cNvPr>
          <p:cNvSpPr/>
          <p:nvPr/>
        </p:nvSpPr>
        <p:spPr>
          <a:xfrm>
            <a:off x="4564062" y="5289897"/>
            <a:ext cx="4388644" cy="700478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В. Осторожно, море!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89B15C3D-DF8E-71AE-26F7-049C4E93D3B9}"/>
              </a:ext>
            </a:extLst>
          </p:cNvPr>
          <p:cNvSpPr/>
          <p:nvPr/>
        </p:nvSpPr>
        <p:spPr>
          <a:xfrm>
            <a:off x="3901678" y="4334828"/>
            <a:ext cx="4388644" cy="566922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Б. Неровная дорога</a:t>
            </a:r>
          </a:p>
        </p:txBody>
      </p:sp>
      <p:pic>
        <p:nvPicPr>
          <p:cNvPr id="10" name="Picture 12" descr="Picture background">
            <a:hlinkClick r:id="rId3" action="ppaction://hlinksldjump"/>
            <a:extLst>
              <a:ext uri="{FF2B5EF4-FFF2-40B4-BE49-F238E27FC236}">
                <a16:creationId xmlns:a16="http://schemas.microsoft.com/office/drawing/2014/main" id="{CA7A2609-8AA2-3A6B-B7B5-9D961CD17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225" y="5154763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Picture background">
            <a:extLst>
              <a:ext uri="{FF2B5EF4-FFF2-40B4-BE49-F238E27FC236}">
                <a16:creationId xmlns:a16="http://schemas.microsoft.com/office/drawing/2014/main" id="{AB3530AE-7903-E24C-E33C-ED92083DD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1082" y="305339"/>
            <a:ext cx="3434552" cy="343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78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2FF2C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342A54C1-45E3-46EA-8355-C183C0CD5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56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3225" y="174476"/>
            <a:ext cx="8672512" cy="1675679"/>
          </a:xfr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Какие дорожные знаки вводят или отменяют определенные ограничения движения?</a:t>
            </a:r>
          </a:p>
        </p:txBody>
      </p:sp>
      <p:sp>
        <p:nvSpPr>
          <p:cNvPr id="4" name="Скругленный прямоугольник 3">
            <a:extLst>
              <a:ext uri="{FF2B5EF4-FFF2-40B4-BE49-F238E27FC236}">
                <a16:creationId xmlns:a16="http://schemas.microsoft.com/office/drawing/2014/main" id="{EC422D07-4AF5-8101-82A2-7B867EC7BF8E}"/>
              </a:ext>
            </a:extLst>
          </p:cNvPr>
          <p:cNvSpPr/>
          <p:nvPr/>
        </p:nvSpPr>
        <p:spPr>
          <a:xfrm>
            <a:off x="4204493" y="2278743"/>
            <a:ext cx="5700715" cy="71080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А. Предупреждающие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11CEE0A-D2C3-3CA5-220A-7B84A94CB675}"/>
              </a:ext>
            </a:extLst>
          </p:cNvPr>
          <p:cNvSpPr/>
          <p:nvPr/>
        </p:nvSpPr>
        <p:spPr>
          <a:xfrm>
            <a:off x="4188352" y="3188611"/>
            <a:ext cx="5700715" cy="71080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Б. Разрешающие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D12FF9B-9FD2-2786-6D75-23ACB62FBA78}"/>
              </a:ext>
            </a:extLst>
          </p:cNvPr>
          <p:cNvSpPr/>
          <p:nvPr/>
        </p:nvSpPr>
        <p:spPr>
          <a:xfrm>
            <a:off x="4197348" y="4141209"/>
            <a:ext cx="5707860" cy="71080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В. Запрещающие</a:t>
            </a:r>
          </a:p>
        </p:txBody>
      </p:sp>
      <p:sp>
        <p:nvSpPr>
          <p:cNvPr id="8" name="Скругленный прямоугольник 7">
            <a:extLst>
              <a:ext uri="{FF2B5EF4-FFF2-40B4-BE49-F238E27FC236}">
                <a16:creationId xmlns:a16="http://schemas.microsoft.com/office/drawing/2014/main" id="{80E092B4-4E6D-F077-DCBD-81EDBC792C20}"/>
              </a:ext>
            </a:extLst>
          </p:cNvPr>
          <p:cNvSpPr/>
          <p:nvPr/>
        </p:nvSpPr>
        <p:spPr>
          <a:xfrm>
            <a:off x="4197348" y="5093807"/>
            <a:ext cx="5700715" cy="71080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Г. Знаки приоритета</a:t>
            </a:r>
          </a:p>
        </p:txBody>
      </p:sp>
      <p:pic>
        <p:nvPicPr>
          <p:cNvPr id="10" name="Picture 12" descr="Picture background">
            <a:hlinkClick r:id="rId3" action="ppaction://hlinksldjump"/>
            <a:extLst>
              <a:ext uri="{FF2B5EF4-FFF2-40B4-BE49-F238E27FC236}">
                <a16:creationId xmlns:a16="http://schemas.microsoft.com/office/drawing/2014/main" id="{46DEAFBF-22CD-A154-D221-7C84D3447D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225" y="5154763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481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2FF2C"/>
                                      </p:to>
                                    </p:animClr>
                                    <p:set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>
            <a:extLst>
              <a:ext uri="{FF2B5EF4-FFF2-40B4-BE49-F238E27FC236}">
                <a16:creationId xmlns:a16="http://schemas.microsoft.com/office/drawing/2014/main" id="{78E695EA-CE01-5E93-1190-C782703D3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56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D5E01-D185-6D43-E170-967521B37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74477"/>
            <a:ext cx="8462963" cy="723309"/>
          </a:xfrm>
          <a:solidFill>
            <a:schemeClr val="bg1"/>
          </a:solidFill>
          <a:ln w="762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Какой знак лишний и почему?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811CEE0A-D2C3-3CA5-220A-7B84A94CB675}"/>
              </a:ext>
            </a:extLst>
          </p:cNvPr>
          <p:cNvSpPr/>
          <p:nvPr/>
        </p:nvSpPr>
        <p:spPr>
          <a:xfrm>
            <a:off x="3526366" y="4126242"/>
            <a:ext cx="581025" cy="68223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А. </a:t>
            </a: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6D12FF9B-9FD2-2786-6D75-23ACB62FBA78}"/>
              </a:ext>
            </a:extLst>
          </p:cNvPr>
          <p:cNvSpPr/>
          <p:nvPr/>
        </p:nvSpPr>
        <p:spPr>
          <a:xfrm>
            <a:off x="9275235" y="4126242"/>
            <a:ext cx="581024" cy="723309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В. </a:t>
            </a:r>
          </a:p>
        </p:txBody>
      </p:sp>
      <p:sp>
        <p:nvSpPr>
          <p:cNvPr id="9" name="Скругленный прямоугольник 8">
            <a:extLst>
              <a:ext uri="{FF2B5EF4-FFF2-40B4-BE49-F238E27FC236}">
                <a16:creationId xmlns:a16="http://schemas.microsoft.com/office/drawing/2014/main" id="{89B15C3D-DF8E-71AE-26F7-049C4E93D3B9}"/>
              </a:ext>
            </a:extLst>
          </p:cNvPr>
          <p:cNvSpPr/>
          <p:nvPr/>
        </p:nvSpPr>
        <p:spPr>
          <a:xfrm>
            <a:off x="6546057" y="4126242"/>
            <a:ext cx="581024" cy="723309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</a:rPr>
              <a:t>Б. </a:t>
            </a:r>
          </a:p>
        </p:txBody>
      </p:sp>
      <p:pic>
        <p:nvPicPr>
          <p:cNvPr id="8" name="Picture 6" descr="Picture background">
            <a:extLst>
              <a:ext uri="{FF2B5EF4-FFF2-40B4-BE49-F238E27FC236}">
                <a16:creationId xmlns:a16="http://schemas.microsoft.com/office/drawing/2014/main" id="{910C0B99-E902-523B-9DC6-45EE8EE66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971" y="1341224"/>
            <a:ext cx="2563813" cy="234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Picture background">
            <a:extLst>
              <a:ext uri="{FF2B5EF4-FFF2-40B4-BE49-F238E27FC236}">
                <a16:creationId xmlns:a16="http://schemas.microsoft.com/office/drawing/2014/main" id="{5D692D5C-D7C1-FF91-1A6F-0319BF79E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1921" y="1341224"/>
            <a:ext cx="2624474" cy="2624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5" descr="H:\ШКОЛА\школа 2\тематическое планирование\воспитательная работа\кружок Светофорчик\наглядный дид материал\дорожные знаки\Untitled-Scanned-26.jpg">
            <a:extLst>
              <a:ext uri="{FF2B5EF4-FFF2-40B4-BE49-F238E27FC236}">
                <a16:creationId xmlns:a16="http://schemas.microsoft.com/office/drawing/2014/main" id="{511D2CAA-FC50-54C4-BA07-61C6D6E30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716" y="1165929"/>
            <a:ext cx="2054989" cy="2939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7B1602C-D0CF-AC2D-EDFD-94C7210F88F2}"/>
              </a:ext>
            </a:extLst>
          </p:cNvPr>
          <p:cNvSpPr txBox="1"/>
          <p:nvPr/>
        </p:nvSpPr>
        <p:spPr>
          <a:xfrm>
            <a:off x="3410436" y="5221650"/>
            <a:ext cx="7155128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altLang="ru-RU" sz="2400" dirty="0">
                <a:solidFill>
                  <a:schemeClr val="bg1"/>
                </a:solidFill>
              </a:rPr>
              <a:t>Лишний знак «Велосипедная дорожка», </a:t>
            </a:r>
            <a:endParaRPr lang="en-US" altLang="ru-RU" sz="2400" dirty="0">
              <a:solidFill>
                <a:schemeClr val="bg1"/>
              </a:solidFill>
            </a:endParaRPr>
          </a:p>
          <a:p>
            <a:pPr algn="ctr">
              <a:spcBef>
                <a:spcPct val="0"/>
              </a:spcBef>
            </a:pPr>
            <a:r>
              <a:rPr lang="ru-RU" altLang="ru-RU" sz="2400" dirty="0">
                <a:solidFill>
                  <a:schemeClr val="bg1"/>
                </a:solidFill>
              </a:rPr>
              <a:t>так как он относится к группе </a:t>
            </a:r>
            <a:r>
              <a:rPr lang="ru-RU" altLang="ru-RU" sz="2400" b="1" dirty="0">
                <a:solidFill>
                  <a:schemeClr val="bg1"/>
                </a:solidFill>
              </a:rPr>
              <a:t>Предписывающих знаков, </a:t>
            </a:r>
            <a:endParaRPr lang="en-US" altLang="ru-RU" sz="2400" b="1" dirty="0">
              <a:solidFill>
                <a:schemeClr val="bg1"/>
              </a:solidFill>
            </a:endParaRPr>
          </a:p>
          <a:p>
            <a:pPr algn="ctr">
              <a:spcBef>
                <a:spcPct val="0"/>
              </a:spcBef>
            </a:pPr>
            <a:r>
              <a:rPr lang="ru-RU" altLang="ru-RU" sz="2400" dirty="0">
                <a:solidFill>
                  <a:schemeClr val="bg1"/>
                </a:solidFill>
              </a:rPr>
              <a:t>а остальные знаки </a:t>
            </a:r>
            <a:r>
              <a:rPr lang="ru-RU" altLang="ru-RU" sz="2400" b="1" dirty="0">
                <a:solidFill>
                  <a:schemeClr val="bg1"/>
                </a:solidFill>
              </a:rPr>
              <a:t>Информационно – указательные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cs typeface="Arial" charset="0"/>
            </a:endParaRPr>
          </a:p>
        </p:txBody>
      </p:sp>
      <p:pic>
        <p:nvPicPr>
          <p:cNvPr id="12" name="Picture 12" descr="Picture background">
            <a:hlinkClick r:id="rId6" action="ppaction://hlinksldjump"/>
            <a:extLst>
              <a:ext uri="{FF2B5EF4-FFF2-40B4-BE49-F238E27FC236}">
                <a16:creationId xmlns:a16="http://schemas.microsoft.com/office/drawing/2014/main" id="{E141C650-39BF-A972-15B9-4A72CD615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4254" y="5307452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19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2FF2C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92A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>
            <a:extLst>
              <a:ext uri="{FF2B5EF4-FFF2-40B4-BE49-F238E27FC236}">
                <a16:creationId xmlns:a16="http://schemas.microsoft.com/office/drawing/2014/main" id="{B348EA1B-771C-EA8F-DB21-79089F655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56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CCA61-B1C9-C55D-A10E-4FE041783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9926" y="277236"/>
            <a:ext cx="7000877" cy="1535113"/>
          </a:xfr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600" b="1" dirty="0">
                <a:latin typeface="+mn-lt"/>
              </a:rPr>
              <a:t>Почему нельзя выбегать на дорогу из-за кустов, деревьев, заборов?</a:t>
            </a:r>
            <a:endParaRPr lang="en-US" altLang="ru-RU" sz="3600" b="1" dirty="0">
              <a:latin typeface="+mn-lt"/>
            </a:endParaRPr>
          </a:p>
        </p:txBody>
      </p:sp>
      <p:pic>
        <p:nvPicPr>
          <p:cNvPr id="3" name="Picture 18" descr="C:\Documents and Settings\Артём\Мои документы\Мои рисунки\img354.jpg">
            <a:extLst>
              <a:ext uri="{FF2B5EF4-FFF2-40B4-BE49-F238E27FC236}">
                <a16:creationId xmlns:a16="http://schemas.microsoft.com/office/drawing/2014/main" id="{D404090D-3907-D1CB-6688-76D21A480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476" y="2029509"/>
            <a:ext cx="6668548" cy="33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 descr="Picture background">
            <a:hlinkClick r:id="rId4" action="ppaction://hlinksldjump"/>
            <a:extLst>
              <a:ext uri="{FF2B5EF4-FFF2-40B4-BE49-F238E27FC236}">
                <a16:creationId xmlns:a16="http://schemas.microsoft.com/office/drawing/2014/main" id="{4C6F1F37-BAF9-4F19-2133-0C05AB3783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225" y="5154763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D153137-CEE7-6837-01C2-C391B2AB4BC9}"/>
              </a:ext>
            </a:extLst>
          </p:cNvPr>
          <p:cNvSpPr txBox="1"/>
          <p:nvPr/>
        </p:nvSpPr>
        <p:spPr>
          <a:xfrm>
            <a:off x="4114800" y="5483195"/>
            <a:ext cx="6057900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 eaLnBrk="1" hangingPunct="1"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Кусты, деревья, забор мешают осмотреть дорогу и скрывают идущий по ней транспорт</a:t>
            </a:r>
          </a:p>
        </p:txBody>
      </p:sp>
    </p:spTree>
    <p:extLst>
      <p:ext uri="{BB962C8B-B14F-4D97-AF65-F5344CB8AC3E}">
        <p14:creationId xmlns:p14="http://schemas.microsoft.com/office/powerpoint/2010/main" val="885309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 background">
            <a:extLst>
              <a:ext uri="{FF2B5EF4-FFF2-40B4-BE49-F238E27FC236}">
                <a16:creationId xmlns:a16="http://schemas.microsoft.com/office/drawing/2014/main" id="{010477DE-27F9-BEF1-FAA8-E18F4D0FD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856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CCA61-B1C9-C55D-A10E-4FE041783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7513" y="208380"/>
            <a:ext cx="7143750" cy="1778000"/>
          </a:xfr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200" b="1" dirty="0">
                <a:latin typeface="+mn-lt"/>
              </a:rPr>
              <a:t>Где и в каком направлении разрешено двигаться пешеходам, если дорога проходит вне населённого пункта?</a:t>
            </a:r>
            <a:endParaRPr lang="en-US" altLang="ru-RU" sz="3200" b="1" dirty="0">
              <a:latin typeface="+mn-lt"/>
            </a:endParaRPr>
          </a:p>
        </p:txBody>
      </p:sp>
      <p:pic>
        <p:nvPicPr>
          <p:cNvPr id="6" name="Picture 2" descr="Picture background">
            <a:extLst>
              <a:ext uri="{FF2B5EF4-FFF2-40B4-BE49-F238E27FC236}">
                <a16:creationId xmlns:a16="http://schemas.microsoft.com/office/drawing/2014/main" id="{AB1844D1-469F-3ECA-D6CE-9DB0DD4CA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67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Picture background">
            <a:extLst>
              <a:ext uri="{FF2B5EF4-FFF2-40B4-BE49-F238E27FC236}">
                <a16:creationId xmlns:a16="http://schemas.microsoft.com/office/drawing/2014/main" id="{D0044347-A297-3035-E0BE-5B0B71B6E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C:\Documents and Settings\Артём\Мои документы\Мои рисунки\img357.jpg">
            <a:extLst>
              <a:ext uri="{FF2B5EF4-FFF2-40B4-BE49-F238E27FC236}">
                <a16:creationId xmlns:a16="http://schemas.microsoft.com/office/drawing/2014/main" id="{CD711BE9-B047-E270-E2CD-83BD8078D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543" y="2194760"/>
            <a:ext cx="6212682" cy="3141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7FB6E52-A44D-18A0-67E3-715CD8C81383}"/>
              </a:ext>
            </a:extLst>
          </p:cNvPr>
          <p:cNvSpPr txBox="1"/>
          <p:nvPr/>
        </p:nvSpPr>
        <p:spPr>
          <a:xfrm>
            <a:off x="4114800" y="5483195"/>
            <a:ext cx="7829550" cy="13849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Пешеход должен двигаться по обочине, придерживаться левой стороны, то есть идти навстречу движению транспорта.</a:t>
            </a:r>
          </a:p>
        </p:txBody>
      </p:sp>
      <p:pic>
        <p:nvPicPr>
          <p:cNvPr id="13" name="Picture 12" descr="Picture background">
            <a:hlinkClick r:id="rId4" action="ppaction://hlinksldjump"/>
            <a:extLst>
              <a:ext uri="{FF2B5EF4-FFF2-40B4-BE49-F238E27FC236}">
                <a16:creationId xmlns:a16="http://schemas.microsoft.com/office/drawing/2014/main" id="{1EF0C8F5-8400-8B44-DCE6-39B657E76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174" y="332999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236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>
            <a:extLst>
              <a:ext uri="{FF2B5EF4-FFF2-40B4-BE49-F238E27FC236}">
                <a16:creationId xmlns:a16="http://schemas.microsoft.com/office/drawing/2014/main" id="{2D1C7441-B078-EE8E-E601-30A80D0DF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CCA61-B1C9-C55D-A10E-4FE041783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3882" y="372396"/>
            <a:ext cx="7172325" cy="1163638"/>
          </a:xfr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altLang="ru-RU" sz="3200" b="1" dirty="0">
                <a:latin typeface="+mn-lt"/>
              </a:rPr>
              <a:t>На тротуаре находится препятствие. Как его преодолеть?</a:t>
            </a:r>
            <a:endParaRPr lang="en-US" altLang="ru-RU" sz="3200" b="1" dirty="0">
              <a:latin typeface="+mn-lt"/>
            </a:endParaRPr>
          </a:p>
        </p:txBody>
      </p:sp>
      <p:pic>
        <p:nvPicPr>
          <p:cNvPr id="8" name="Picture 18" descr="C:\Documents and Settings\Артём\Мои документы\Мои рисунки\img359.jpg">
            <a:extLst>
              <a:ext uri="{FF2B5EF4-FFF2-40B4-BE49-F238E27FC236}">
                <a16:creationId xmlns:a16="http://schemas.microsoft.com/office/drawing/2014/main" id="{0A47349F-FF20-B813-7E01-84908EAE3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312" y="1836738"/>
            <a:ext cx="6207351" cy="2973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661C4FA-B29F-D6E7-AD26-89AB4C3F11E4}"/>
              </a:ext>
            </a:extLst>
          </p:cNvPr>
          <p:cNvSpPr txBox="1"/>
          <p:nvPr/>
        </p:nvSpPr>
        <p:spPr>
          <a:xfrm>
            <a:off x="4100512" y="5283170"/>
            <a:ext cx="7829550" cy="13849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Нужно посмотреть, нет ли на проезжей части машин. Выйти на дорогу, двигаясь в один ряд, обойти препятствие и вернуться на тротуар.</a:t>
            </a:r>
          </a:p>
        </p:txBody>
      </p:sp>
      <p:pic>
        <p:nvPicPr>
          <p:cNvPr id="10" name="Picture 12" descr="Picture background">
            <a:hlinkClick r:id="rId4" action="ppaction://hlinksldjump"/>
            <a:extLst>
              <a:ext uri="{FF2B5EF4-FFF2-40B4-BE49-F238E27FC236}">
                <a16:creationId xmlns:a16="http://schemas.microsoft.com/office/drawing/2014/main" id="{EB6046B3-715D-F7EA-407D-957DF07FD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3382" y="189835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340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>
            <a:extLst>
              <a:ext uri="{FF2B5EF4-FFF2-40B4-BE49-F238E27FC236}">
                <a16:creationId xmlns:a16="http://schemas.microsoft.com/office/drawing/2014/main" id="{235F21A7-5ABB-E453-0702-5A424A287C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CCA61-B1C9-C55D-A10E-4FE041783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7438" y="365125"/>
            <a:ext cx="9544049" cy="2667516"/>
          </a:xfr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200" b="1" dirty="0">
                <a:latin typeface="+mn-lt"/>
              </a:rPr>
              <a:t>Школьники подошли к проезжей части. Горит зелёный свет пешеходного светофора. В это время они услышали звуковой сигнал приближающейся машины с включённым маячком. Как пешеходы должны поступить?</a:t>
            </a:r>
            <a:endParaRPr lang="en-US" altLang="ru-RU" sz="3200" b="1" dirty="0">
              <a:latin typeface="+mn-lt"/>
            </a:endParaRPr>
          </a:p>
        </p:txBody>
      </p:sp>
      <p:pic>
        <p:nvPicPr>
          <p:cNvPr id="9" name="Picture 18" descr="C:\Documents and Settings\Артём\Мои документы\Мои рисунки\img360.jpg">
            <a:extLst>
              <a:ext uri="{FF2B5EF4-FFF2-40B4-BE49-F238E27FC236}">
                <a16:creationId xmlns:a16="http://schemas.microsoft.com/office/drawing/2014/main" id="{B648B1A9-5F4D-5750-CD2D-E4BEF2BB4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3223778"/>
            <a:ext cx="2751138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E8A26F2-58CF-4750-AF59-639FEE73BDD9}"/>
              </a:ext>
            </a:extLst>
          </p:cNvPr>
          <p:cNvSpPr txBox="1"/>
          <p:nvPr/>
        </p:nvSpPr>
        <p:spPr>
          <a:xfrm>
            <a:off x="6529387" y="3397766"/>
            <a:ext cx="5372100" cy="13849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Воздержаться от перехода, остановиться. Пропустить машину, потом перейти дорогу.</a:t>
            </a:r>
          </a:p>
        </p:txBody>
      </p:sp>
      <p:pic>
        <p:nvPicPr>
          <p:cNvPr id="12" name="Picture 12" descr="Picture background">
            <a:hlinkClick r:id="rId4" action="ppaction://hlinksldjump"/>
            <a:extLst>
              <a:ext uri="{FF2B5EF4-FFF2-40B4-BE49-F238E27FC236}">
                <a16:creationId xmlns:a16="http://schemas.microsoft.com/office/drawing/2014/main" id="{7995D923-4925-1890-6F01-304160DC36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311" y="5064928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85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>
            <a:extLst>
              <a:ext uri="{FF2B5EF4-FFF2-40B4-BE49-F238E27FC236}">
                <a16:creationId xmlns:a16="http://schemas.microsoft.com/office/drawing/2014/main" id="{EFA699CB-0A96-A261-1C9D-77D4C085D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8125" cy="687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CCA61-B1C9-C55D-A10E-4FE041783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876" y="365125"/>
            <a:ext cx="9472612" cy="1335088"/>
          </a:xfrm>
          <a:solidFill>
            <a:schemeClr val="bg1">
              <a:lumMod val="95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600" b="1" dirty="0">
                <a:latin typeface="+mn-lt"/>
              </a:rPr>
              <a:t>Опасна  ли стоящая у тротуара машина? Если да, то почему?</a:t>
            </a:r>
            <a:endParaRPr lang="en-US" altLang="ru-RU" sz="3600" b="1" dirty="0">
              <a:latin typeface="+mn-lt"/>
            </a:endParaRPr>
          </a:p>
        </p:txBody>
      </p:sp>
      <p:pic>
        <p:nvPicPr>
          <p:cNvPr id="10" name="Picture 16" descr="C:\Documents and Settings\Артём\Мои документы\Мои рисунки\img355.jpg">
            <a:extLst>
              <a:ext uri="{FF2B5EF4-FFF2-40B4-BE49-F238E27FC236}">
                <a16:creationId xmlns:a16="http://schemas.microsoft.com/office/drawing/2014/main" id="{1D931C40-3D4A-94BE-7196-F60268C53B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882" y="1981396"/>
            <a:ext cx="6929417" cy="2663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10ABE57-CD69-6319-07CE-E84B7DB224A5}"/>
              </a:ext>
            </a:extLst>
          </p:cNvPr>
          <p:cNvSpPr txBox="1"/>
          <p:nvPr/>
        </p:nvSpPr>
        <p:spPr>
          <a:xfrm>
            <a:off x="3992562" y="4728948"/>
            <a:ext cx="7627938" cy="18158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800" b="1" dirty="0">
                <a:solidFill>
                  <a:schemeClr val="bg1"/>
                </a:solidFill>
              </a:rPr>
              <a:t>Опасна. Стоящая у тротуара машина мешает осмотреть проезжую часть. Переходя дорогу, можно не заметить другую машину, которая едет за стоящей у тротуара.</a:t>
            </a:r>
          </a:p>
        </p:txBody>
      </p:sp>
      <p:pic>
        <p:nvPicPr>
          <p:cNvPr id="12" name="Picture 12" descr="Picture background">
            <a:hlinkClick r:id="rId4" action="ppaction://hlinksldjump"/>
            <a:extLst>
              <a:ext uri="{FF2B5EF4-FFF2-40B4-BE49-F238E27FC236}">
                <a16:creationId xmlns:a16="http://schemas.microsoft.com/office/drawing/2014/main" id="{EFDC7CFB-E314-C491-CE5F-F81976800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1312" y="2065338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59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icture background">
            <a:extLst>
              <a:ext uri="{FF2B5EF4-FFF2-40B4-BE49-F238E27FC236}">
                <a16:creationId xmlns:a16="http://schemas.microsoft.com/office/drawing/2014/main" id="{DC3DCCA0-B781-630F-B21D-198B46AA6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" y="-147484"/>
            <a:ext cx="122036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Picture background">
            <a:hlinkClick r:id="rId3" action="ppaction://hlinksldjump"/>
            <a:extLst>
              <a:ext uri="{FF2B5EF4-FFF2-40B4-BE49-F238E27FC236}">
                <a16:creationId xmlns:a16="http://schemas.microsoft.com/office/drawing/2014/main" id="{6D5DD3DF-C64E-13FB-73CB-77728B20C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1103" y="5294796"/>
            <a:ext cx="1530176" cy="152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F9EA51E-6644-48B0-ACA1-B01779C2CB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914" y="1302640"/>
            <a:ext cx="3872204" cy="387220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8335CF2-6996-4DFF-9807-81C7529A46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8809" y="2181558"/>
            <a:ext cx="1701266" cy="219991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EFE75CD-0E28-48FE-BDC5-DAD217F483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9985" y="1624780"/>
            <a:ext cx="3220859" cy="331347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5D6B8FA-49D7-405F-B888-ABAC2136B3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8159" y="1624780"/>
            <a:ext cx="868311" cy="71780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61AB50D-A707-4DE8-95EC-4A7E5482CE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4003330" y="1524879"/>
            <a:ext cx="1030786" cy="85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5637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</TotalTime>
  <Words>446</Words>
  <Application>Microsoft Office PowerPoint</Application>
  <PresentationFormat>Широкоэкранный</PresentationFormat>
  <Paragraphs>82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Я ЗНАЮ ПДД</vt:lpstr>
      <vt:lpstr>Презентация PowerPoint</vt:lpstr>
      <vt:lpstr>Презентация PowerPoint</vt:lpstr>
      <vt:lpstr>Перечислите значения поочередно загорающихся сигналов светофора.</vt:lpstr>
      <vt:lpstr>Назовите виды дорожных светофоров</vt:lpstr>
      <vt:lpstr>Уступи дорогу!</vt:lpstr>
      <vt:lpstr>Как поступить, если горит красный сигнал светофора, а машин – нет?</vt:lpstr>
      <vt:lpstr>Какому сигналу светофора соответствует каждое положение регулировщика?</vt:lpstr>
      <vt:lpstr>Какой дорожный знак называется «Велосипедная дорожка»? </vt:lpstr>
      <vt:lpstr>Что обозначает данный знак?</vt:lpstr>
      <vt:lpstr>Это что за чудо-юдо, Два горба как у верблюда? Треугольный это знак Называется он как?</vt:lpstr>
      <vt:lpstr>Какие дорожные знаки вводят или отменяют определенные ограничения движения?</vt:lpstr>
      <vt:lpstr>Какой знак лишний и почему?</vt:lpstr>
      <vt:lpstr>Почему нельзя выбегать на дорогу из-за кустов, деревьев, заборов?</vt:lpstr>
      <vt:lpstr>Где и в каком направлении разрешено двигаться пешеходам, если дорога проходит вне населённого пункта?</vt:lpstr>
      <vt:lpstr>На тротуаре находится препятствие. Как его преодолеть?</vt:lpstr>
      <vt:lpstr>Школьники подошли к проезжей части. Горит зелёный свет пешеходного светофора. В это время они услышали звуковой сигнал приближающейся машины с включённым маячком. Как пешеходы должны поступить?</vt:lpstr>
      <vt:lpstr>Опасна  ли стоящая у тротуара машина? Если да, то почему?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Роман Ахметзянов</dc:creator>
  <cp:lastModifiedBy>Ткаченко Ирина Николаевна</cp:lastModifiedBy>
  <cp:revision>9</cp:revision>
  <dcterms:created xsi:type="dcterms:W3CDTF">2025-01-09T08:52:55Z</dcterms:created>
  <dcterms:modified xsi:type="dcterms:W3CDTF">2026-01-20T10:37:05Z</dcterms:modified>
</cp:coreProperties>
</file>