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1" r:id="rId3"/>
    <p:sldId id="272" r:id="rId4"/>
    <p:sldId id="284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6" r:id="rId13"/>
    <p:sldId id="287" r:id="rId14"/>
    <p:sldId id="288" r:id="rId15"/>
    <p:sldId id="263" r:id="rId16"/>
    <p:sldId id="285" r:id="rId17"/>
    <p:sldId id="280" r:id="rId18"/>
    <p:sldId id="281" r:id="rId19"/>
    <p:sldId id="283" r:id="rId20"/>
    <p:sldId id="289" r:id="rId21"/>
    <p:sldId id="28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5C1CB31-A72F-403A-ADC4-661494D1CCE2}" type="datetimeFigureOut">
              <a:rPr lang="ru-RU" smtClean="0"/>
              <a:pPr/>
              <a:t>10.12.2018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C241921-F593-41F7-A2C9-0E8C6D40A4F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1772816"/>
            <a:ext cx="6705600" cy="685800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/>
              <a:t>Николай Алексеевич </a:t>
            </a:r>
            <a:r>
              <a:rPr lang="ru-RU" sz="4000" b="1" dirty="0" err="1" smtClean="0"/>
              <a:t>Рубан</a:t>
            </a:r>
            <a:endParaRPr lang="ru-RU" sz="40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8305800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Секция «Командиры Звенигородского сражения» </a:t>
            </a:r>
            <a:endParaRPr lang="ru-RU" sz="3600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3275856" y="4221088"/>
            <a:ext cx="5616624" cy="90872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Подготовили: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ru-RU" sz="1600" b="1" i="0" u="none" strike="noStrike" kern="1200" cap="none" spc="0" normalizeH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Писягина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Е., Маркова А. Михайлов Е.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lang="ru-RU" sz="1600" b="1" baseline="0" dirty="0" smtClean="0">
                <a:solidFill>
                  <a:srgbClr val="FFFFFF"/>
                </a:solidFill>
              </a:rPr>
              <a:t>МОУ СОШ</a:t>
            </a:r>
            <a:r>
              <a:rPr lang="ru-RU" sz="1600" b="1" dirty="0" smtClean="0">
                <a:solidFill>
                  <a:srgbClr val="FFFFFF"/>
                </a:solidFill>
              </a:rPr>
              <a:t> №2 имени М.А. Пронина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Куратор : 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Ющенко М.С., Лобанова Г.Ю.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26289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Гвардии полковник </a:t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dirty="0" smtClean="0">
                <a:solidFill>
                  <a:srgbClr val="FFC000"/>
                </a:solidFill>
              </a:rPr>
              <a:t>Николай Алексеевич </a:t>
            </a:r>
            <a:r>
              <a:rPr lang="ru-RU" dirty="0" err="1" smtClean="0">
                <a:solidFill>
                  <a:srgbClr val="FFC000"/>
                </a:solidFill>
              </a:rPr>
              <a:t>Рубан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Родился 10.05.1912 года</a:t>
            </a:r>
            <a:r>
              <a:rPr lang="en-US" dirty="0" smtClean="0"/>
              <a:t> </a:t>
            </a:r>
            <a:r>
              <a:rPr lang="ru-RU" dirty="0" smtClean="0"/>
              <a:t>в бедной крестьянской семье   деревни Новые Тарасовича   Осиповического района Белорусской  ССР. По национальности белорус.</a:t>
            </a:r>
          </a:p>
          <a:p>
            <a:pPr>
              <a:buNone/>
            </a:pPr>
            <a:r>
              <a:rPr lang="ru-RU" dirty="0" smtClean="0"/>
              <a:t>До армии работал в сельском хозяйстве отца, а затем в колхозе: комсомол вступил в 1929 году. Член КПСС с 1937 года. В</a:t>
            </a:r>
            <a:r>
              <a:rPr lang="en-US" dirty="0" smtClean="0"/>
              <a:t> I93</a:t>
            </a:r>
            <a:r>
              <a:rPr lang="ru-RU" dirty="0" smtClean="0"/>
              <a:t>0 </a:t>
            </a:r>
            <a:r>
              <a:rPr lang="en-US" dirty="0" smtClean="0"/>
              <a:t> </a:t>
            </a:r>
            <a:r>
              <a:rPr lang="ru-RU" dirty="0" smtClean="0"/>
              <a:t>году работал заведующим сельского клуба в  деревне Завшица Краснослободского  района Белорусской ССР. В том же году, в возрасте  18 лет, был избран </a:t>
            </a:r>
            <a:r>
              <a:rPr lang="ru-RU" u="sng" dirty="0" smtClean="0"/>
              <a:t>председателем колхоза  </a:t>
            </a:r>
            <a:r>
              <a:rPr lang="ru-RU" dirty="0" smtClean="0"/>
              <a:t>«Красные Борки" деревни Завшицы. В 1932 году поступил в Минскую Объединённую военную школу. 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2369" y="1943100"/>
            <a:ext cx="26289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Жизнь Н.А. </a:t>
            </a:r>
            <a:r>
              <a:rPr lang="ru-RU" dirty="0" err="1" smtClean="0">
                <a:solidFill>
                  <a:srgbClr val="FFC000"/>
                </a:solidFill>
              </a:rPr>
              <a:t>Рубана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6" name="Содержимое 5" descr="M_go7utm3a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92080" y="1484784"/>
            <a:ext cx="2900885" cy="4572000"/>
          </a:xfrm>
          <a:effectLst>
            <a:softEdge rad="63500"/>
          </a:effectLst>
        </p:spPr>
      </p:pic>
      <p:sp>
        <p:nvSpPr>
          <p:cNvPr id="5" name="Rectangle 1"/>
          <p:cNvSpPr>
            <a:spLocks noGrp="1" noChangeArrowheads="1"/>
          </p:cNvSpPr>
          <p:nvPr>
            <p:ph sz="half" idx="1"/>
          </p:nvPr>
        </p:nvSpPr>
        <p:spPr bwMode="auto">
          <a:xfrm>
            <a:off x="457200" y="1609397"/>
            <a:ext cx="405993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1935 году, по окончании военной школы, коман­довал стрелковый взводом  в 98-ой стрелковом полку 33-й белорус­ской стрелковой дивизии и стрелковой ротой 50-я стрелковой дивизии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первых дней войны убыл в действующую армию, где находил­ся до последних дней. В первые дни войны в должности помощника начальника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оперативного отделения штаба 133-ой стрелковой диви­зии участвовал в боях под Ельней и Андриаполем  на Западной фронте.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октябре 1942 года, в звании капитана, Он был назначен   командиров 315-го стрелкового полка   19-ой стрелковой дивизии. Командуя 315-м стрелковым полком , участвовал  в наступательных боях под  Юхновым  и Сычёвкой, на западной фронте. В  начале 1943 годе 19-я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стрелковая дивизия была переброшена на Юго-Западный фронт.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Жизнь Н.А. </a:t>
            </a:r>
            <a:r>
              <a:rPr lang="ru-RU" dirty="0" err="1" smtClean="0">
                <a:solidFill>
                  <a:srgbClr val="FFC000"/>
                </a:solidFill>
              </a:rPr>
              <a:t>Рубана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апреле 1943 года был назначен заместителем командира 19-й стрелковой дивизии. В этой должности участвовал в боя за город  Харьков и в битве за Днепр. В ноябре 1943 г. был назначен заместителем командира 36-й гвардейской воздушно-десантной дивизии и участвовал в боях на правобережной Украине. </a:t>
            </a:r>
            <a:r>
              <a:rPr lang="ru-RU" sz="2000" dirty="0" smtClean="0"/>
              <a:t>5 марта 1944 года, в звании полковника,  был назначен командиром 50-ой Запорожского-Кировоградской стрелковой дивизией. За время его командования  стрелковая  дивизия награждена орденами : «Красного знамени», орденом «Суворова  </a:t>
            </a:r>
            <a:r>
              <a:rPr lang="en-US" sz="2000" dirty="0" smtClean="0"/>
              <a:t>I</a:t>
            </a:r>
            <a:r>
              <a:rPr lang="ru-RU" sz="2000" dirty="0" smtClean="0"/>
              <a:t>  степени» , Орденом «Кутузова </a:t>
            </a:r>
            <a:r>
              <a:rPr lang="en-US" sz="2000" dirty="0" smtClean="0"/>
              <a:t>II</a:t>
            </a:r>
            <a:r>
              <a:rPr lang="ru-RU" sz="2000" dirty="0" smtClean="0"/>
              <a:t> степени». Войну закончил в 1945 году в городе Прага.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Войну закончил в 1945 году в городе Прага.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NvMod6nqUQ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82305" y="1524000"/>
            <a:ext cx="2991028" cy="4572000"/>
          </a:xfrm>
          <a:effectLst>
            <a:softEdge rad="1270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6693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FFC000"/>
                </a:solidFill>
              </a:rPr>
              <a:t>Воспоминания Н.А. </a:t>
            </a:r>
            <a:r>
              <a:rPr lang="ru-RU" sz="3200" dirty="0" err="1" smtClean="0">
                <a:solidFill>
                  <a:srgbClr val="FFC000"/>
                </a:solidFill>
              </a:rPr>
              <a:t>Рубана</a:t>
            </a:r>
            <a:r>
              <a:rPr lang="ru-RU" sz="3200" dirty="0" smtClean="0">
                <a:solidFill>
                  <a:srgbClr val="FFC000"/>
                </a:solidFill>
              </a:rPr>
              <a:t>  144-ая стрелковая дивизия. Битва под Москвой.</a:t>
            </a:r>
            <a:endParaRPr lang="ru-RU" sz="32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/>
              <a:t>В период битвы под Москвой , в звании старшего лейтенанта, работал начальников   разведывательного отделения штаба 144-й стрелковой дивизии  и  помощником начальника разведотдела  штаба 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/>
              <a:t>5-ой армии Западного фронта.</a:t>
            </a:r>
          </a:p>
          <a:p>
            <a:endParaRPr lang="ru-RU" dirty="0"/>
          </a:p>
        </p:txBody>
      </p:sp>
      <p:pic>
        <p:nvPicPr>
          <p:cNvPr id="5" name="Содержимое 4" descr="Москва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3357308"/>
            <a:ext cx="4059238" cy="905384"/>
          </a:xfrm>
          <a:effectLst>
            <a:softEdge rad="63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Воспоминания 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5" name="Содержимое 4" descr="Рубан 1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4760" y="1524000"/>
            <a:ext cx="3346118" cy="4572000"/>
          </a:xfrm>
          <a:effectLst>
            <a:softEdge rad="127000"/>
          </a:effectLst>
        </p:spPr>
      </p:pic>
      <p:pic>
        <p:nvPicPr>
          <p:cNvPr id="8" name="Содержимое 4" descr="Рубан 2 воспоминания рукопись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484784"/>
            <a:ext cx="2966981" cy="457200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Воспоминания 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6" name="Содержимое 5" descr="Рубан 3 воспоминания рукопись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87856" y="1524000"/>
            <a:ext cx="2997926" cy="4572000"/>
          </a:xfrm>
          <a:effectLst>
            <a:softEdge rad="63500"/>
          </a:effectLst>
        </p:spPr>
      </p:pic>
      <p:pic>
        <p:nvPicPr>
          <p:cNvPr id="10" name="Содержимое 9" descr="Рубан 4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91250" y="1524000"/>
            <a:ext cx="3173138" cy="4572000"/>
          </a:xfrm>
          <a:effectLst>
            <a:softEdge rad="63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Воспоминания</a:t>
            </a:r>
            <a:endParaRPr lang="ru-RU" dirty="0"/>
          </a:p>
        </p:txBody>
      </p:sp>
      <p:pic>
        <p:nvPicPr>
          <p:cNvPr id="5" name="Содержимое 4" descr="Рубан 5 воспоминания рукопись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35384" y="1524000"/>
            <a:ext cx="3302869" cy="4572000"/>
          </a:xfrm>
          <a:effectLst>
            <a:softEdge rad="31750"/>
          </a:effectLst>
        </p:spPr>
      </p:pic>
      <p:pic>
        <p:nvPicPr>
          <p:cNvPr id="6" name="Содержимое 5" descr="Рубан 6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09542" y="1524000"/>
            <a:ext cx="3136553" cy="4572000"/>
          </a:xfrm>
          <a:effectLst>
            <a:softEdge rad="63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Рубан 7 воспоминания рукопись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12047" y="1524000"/>
            <a:ext cx="2949543" cy="4572000"/>
          </a:xfrm>
          <a:effectLst>
            <a:softEdge rad="63500"/>
          </a:effectLst>
        </p:spPr>
      </p:pic>
      <p:pic>
        <p:nvPicPr>
          <p:cNvPr id="6" name="Содержимое 5" descr="Рубан 8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54904" y="1524000"/>
            <a:ext cx="3045829" cy="4572000"/>
          </a:xfrm>
          <a:effectLst>
            <a:softEdge rad="63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Рубан 10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66127" y="1524000"/>
            <a:ext cx="3023384" cy="4572000"/>
          </a:xfrm>
          <a:effectLst>
            <a:softEdge rad="63500"/>
          </a:effectLst>
        </p:spPr>
      </p:pic>
      <p:pic>
        <p:nvPicPr>
          <p:cNvPr id="7" name="Содержимое 6" descr="Рубан 9 воспоминания рукопись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878261" y="1524000"/>
            <a:ext cx="3217115" cy="4572000"/>
          </a:xfrm>
          <a:effectLst>
            <a:softEdge rad="63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Воспоминания </a:t>
            </a:r>
            <a:endParaRPr lang="ru-RU" dirty="0"/>
          </a:p>
        </p:txBody>
      </p:sp>
      <p:pic>
        <p:nvPicPr>
          <p:cNvPr id="5" name="Содержимое 4" descr="Рубан 11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40206" y="1524000"/>
            <a:ext cx="3075226" cy="4572000"/>
          </a:xfrm>
          <a:effectLst>
            <a:softEdge rad="127000"/>
          </a:effec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359263"/>
            <a:ext cx="4059238" cy="2901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148478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smtClean="0">
                <a:solidFill>
                  <a:srgbClr val="FFC000"/>
                </a:solidFill>
              </a:rPr>
              <a:t>Карта-схема окрестностей Звенигорода. Боевая обстановка  на 05.12.1941 г. 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43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Воспоминания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836712"/>
            <a:ext cx="4546848" cy="5259288"/>
          </a:xfrm>
        </p:spPr>
        <p:txBody>
          <a:bodyPr>
            <a:normAutofit fontScale="250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Особенно ,по словам Н.А.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Рубана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отличились наши разведчики: «...С прорывом обороны противника 5-й армией в районе Троицкого и Васильевского разведывательная  рота 144-й стрелковой дивизии, усиленная саперами, во главе с опытным и храбрым командиром роты, в ночь с 12 на13 декабря 1941 года на лыжах прорвалась через линию фронта в районе деревни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Иваньево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в тыл противника с задачей уничтожать на дорогах и в населенных пунктах штабы, склады, узлы связи и технику отступающих войск противника из-под Истры. Для ликвидации прорвавшейся роты были посланы немецкие подразделения, но разведчики были неуловимы. Они разделились на группы по числу взводов и, взаимодействуя с конницей генерала Л.М.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Доватора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внезапно нападали на колонны отходящих войск противника, уничтожая живую силу и технику. При действиях в тылу умело и храбро действовали командиры взводов: Евгений Котенков, Иван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Дайменский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Николай Петров, Михаил Чиж, Степан Карпенко. Особенно отличился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политбоец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, старший сержант Михаил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Штонда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.  Он с отделением отбил у противника артиллерийскую батарею с боеприпасами, развернув её на прямую наводку, и открыл огонь по вражеской колонне, нанеся ей большие потери...» (Н.А. </a:t>
            </a:r>
            <a:r>
              <a:rPr lang="ru-RU" sz="5600" dirty="0" err="1" smtClean="0">
                <a:latin typeface="Times New Roman" pitchFamily="18" charset="0"/>
                <a:cs typeface="Times New Roman" pitchFamily="18" charset="0"/>
              </a:rPr>
              <a:t>Рубан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. Воспоминания.)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5" name="Содержимое 14" descr="Рубан 12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32040" y="764704"/>
            <a:ext cx="3744416" cy="5472608"/>
          </a:xfrm>
          <a:effectLst>
            <a:softEdge rad="1270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Воспоминания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Заканчивая свои воспоминания Н.А. </a:t>
            </a:r>
            <a:r>
              <a:rPr lang="ru-RU" dirty="0" err="1" smtClean="0"/>
              <a:t>Рубан</a:t>
            </a:r>
            <a:r>
              <a:rPr lang="ru-RU" dirty="0" smtClean="0"/>
              <a:t> писал: «в Праздник Нового 1942 в штаб был доставлен пленный родом из Восточной Пруссии. Командир 144-ой стрелковой дивизии М.А. Пронин спросил, чего он хочет. Гитлеровец сказал, что хочет домой к маме. Пронин ответил : « Вот тебе, сначала хотел Москву взять, теперь к маме хочешь.»</a:t>
            </a:r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Битва под Москвой многому научила меня и других людей. Это была практическая школа как надо побеждать врага.</a:t>
            </a:r>
            <a:endParaRPr lang="ru-RU" dirty="0"/>
          </a:p>
        </p:txBody>
      </p:sp>
      <p:pic>
        <p:nvPicPr>
          <p:cNvPr id="5" name="Содержимое 4" descr="Рубан 17 воспоминания рукопись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72789" y="1524000"/>
            <a:ext cx="2810059" cy="4572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606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rgbClr val="FFC000"/>
                </a:solidFill>
              </a:rPr>
              <a:t>144 </a:t>
            </a:r>
            <a:r>
              <a:rPr lang="ru-RU" sz="4400" dirty="0" smtClean="0">
                <a:solidFill>
                  <a:srgbClr val="FFC000"/>
                </a:solidFill>
              </a:rPr>
              <a:t>стрелковая дивизия </a:t>
            </a:r>
            <a:endParaRPr lang="ru-RU" dirty="0"/>
          </a:p>
        </p:txBody>
      </p:sp>
      <p:pic>
        <p:nvPicPr>
          <p:cNvPr id="5" name="Содержимое 4" descr="img03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908720"/>
            <a:ext cx="4059238" cy="2552485"/>
          </a:xfrm>
          <a:effectLst>
            <a:softEdge rad="127000"/>
          </a:effectLst>
        </p:spPr>
      </p:pic>
      <p:pic>
        <p:nvPicPr>
          <p:cNvPr id="6" name="Содержимое 5" descr="07.42 команд и комис 14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836712"/>
            <a:ext cx="4059238" cy="2539858"/>
          </a:xfrm>
          <a:effectLst>
            <a:softEdge rad="127000"/>
          </a:effectLst>
        </p:spPr>
      </p:pic>
      <p:pic>
        <p:nvPicPr>
          <p:cNvPr id="7" name="Содержимое 5" descr="img0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3573016"/>
            <a:ext cx="4059238" cy="28011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  <a:softEdge rad="1270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P\Desktop\Н Рубан\10.05.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692696"/>
            <a:ext cx="5029200" cy="2880320"/>
          </a:xfrm>
          <a:prstGeom prst="rect">
            <a:avLst/>
          </a:prstGeom>
          <a:noFill/>
          <a:ln>
            <a:solidFill>
              <a:srgbClr val="FFC000"/>
            </a:solidFill>
          </a:ln>
          <a:effectLst>
            <a:softEdge rad="317500"/>
          </a:effectLst>
        </p:spPr>
      </p:pic>
      <p:pic>
        <p:nvPicPr>
          <p:cNvPr id="6147" name="Picture 3" descr="C:\Users\HP\Desktop\Н Рубан\Н.Рубан апрель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140968"/>
            <a:ext cx="5423099" cy="357829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788024" y="188640"/>
            <a:ext cx="3549080" cy="53488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FFC000"/>
                </a:solidFill>
              </a:rPr>
              <a:t>Н.А. </a:t>
            </a:r>
            <a:r>
              <a:rPr lang="ru-RU" sz="2400" dirty="0" err="1" smtClean="0">
                <a:solidFill>
                  <a:srgbClr val="FFC000"/>
                </a:solidFill>
              </a:rPr>
              <a:t>Рубан</a:t>
            </a:r>
            <a:r>
              <a:rPr lang="ru-RU" sz="2400" dirty="0" smtClean="0">
                <a:solidFill>
                  <a:srgbClr val="FFC000"/>
                </a:solidFill>
              </a:rPr>
              <a:t> май 1975года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188640"/>
            <a:ext cx="2808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Н.А. </a:t>
            </a:r>
            <a:r>
              <a:rPr lang="ru-RU" dirty="0" err="1" smtClean="0">
                <a:solidFill>
                  <a:srgbClr val="FFC000"/>
                </a:solidFill>
              </a:rPr>
              <a:t>Рубан</a:t>
            </a:r>
            <a:r>
              <a:rPr lang="ru-RU" dirty="0" smtClean="0">
                <a:solidFill>
                  <a:srgbClr val="FFC000"/>
                </a:solidFill>
              </a:rPr>
              <a:t> с </a:t>
            </a:r>
            <a:r>
              <a:rPr lang="ru-RU" dirty="0" smtClean="0">
                <a:solidFill>
                  <a:srgbClr val="FFC000"/>
                </a:solidFill>
              </a:rPr>
              <a:t>героем</a:t>
            </a:r>
          </a:p>
          <a:p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smtClean="0">
                <a:solidFill>
                  <a:srgbClr val="FFC000"/>
                </a:solidFill>
              </a:rPr>
              <a:t>Советского Союза </a:t>
            </a:r>
            <a:endParaRPr lang="ru-RU" dirty="0" smtClean="0">
              <a:solidFill>
                <a:srgbClr val="FFC000"/>
              </a:solidFill>
            </a:endParaRPr>
          </a:p>
          <a:p>
            <a:r>
              <a:rPr lang="ru-RU" dirty="0" smtClean="0">
                <a:solidFill>
                  <a:srgbClr val="FFC000"/>
                </a:solidFill>
              </a:rPr>
              <a:t>М.А</a:t>
            </a:r>
            <a:r>
              <a:rPr lang="ru-RU" dirty="0" smtClean="0">
                <a:solidFill>
                  <a:srgbClr val="FFC000"/>
                </a:solidFill>
              </a:rPr>
              <a:t>. Прониным </a:t>
            </a:r>
            <a:endParaRPr lang="ru-RU" dirty="0"/>
          </a:p>
        </p:txBody>
      </p:sp>
      <p:pic>
        <p:nvPicPr>
          <p:cNvPr id="6" name="Содержимое 3" descr="С Прониным в связист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268760"/>
            <a:ext cx="3308684" cy="4572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  <a:softEdge rad="317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Награды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Награждён тремя орденами « Красного знамени», Орденом Кутузова 2-ой степени, орденом « Красной звезды», Румынским орденом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Тудора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Владимереску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1-ого класса», венгерским орденом « Красное знамя», Румынской юбилейной медалью.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NvMod6nqUQ1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4008" y="1556792"/>
            <a:ext cx="4059238" cy="1357920"/>
          </a:xfrm>
        </p:spPr>
      </p:pic>
      <p:pic>
        <p:nvPicPr>
          <p:cNvPr id="7" name="Рисунок 6" descr="C-Svos-rMD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212976"/>
            <a:ext cx="4536504" cy="260186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rgbClr val="FFC000"/>
                </a:solidFill>
              </a:rPr>
              <a:t>Награды</a:t>
            </a:r>
            <a:endParaRPr lang="ru-RU" sz="5400" dirty="0"/>
          </a:p>
        </p:txBody>
      </p:sp>
      <p:pic>
        <p:nvPicPr>
          <p:cNvPr id="5" name="Содержимое 4" descr="звезда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700808"/>
            <a:ext cx="1219048" cy="1219048"/>
          </a:xfrm>
        </p:spPr>
      </p:pic>
      <p:pic>
        <p:nvPicPr>
          <p:cNvPr id="8" name="Содержимое 7" descr="0000036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700808"/>
            <a:ext cx="4059238" cy="1475789"/>
          </a:xfrm>
          <a:effectLst>
            <a:softEdge rad="63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827584" y="1268760"/>
            <a:ext cx="28516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Орден Красного знамени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10" name="Рисунок 9" descr="award4_2-s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3861048"/>
            <a:ext cx="1397318" cy="1384615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043608" y="3356992"/>
            <a:ext cx="30228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Орден Кутузова </a:t>
            </a:r>
            <a:r>
              <a:rPr lang="en-US" dirty="0" smtClean="0">
                <a:solidFill>
                  <a:srgbClr val="FFC000"/>
                </a:solidFill>
              </a:rPr>
              <a:t>II </a:t>
            </a:r>
            <a:r>
              <a:rPr lang="ru-RU" dirty="0" smtClean="0">
                <a:solidFill>
                  <a:srgbClr val="FFC000"/>
                </a:solidFill>
              </a:rPr>
              <a:t>степени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12" name="Рисунок 11" descr="000002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3717032"/>
            <a:ext cx="5184576" cy="151216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rgbClr val="FFC000"/>
                </a:solidFill>
              </a:rPr>
              <a:t>Награды </a:t>
            </a:r>
            <a:endParaRPr lang="ru-RU" sz="6000" dirty="0">
              <a:solidFill>
                <a:srgbClr val="FFC000"/>
              </a:solidFill>
            </a:endParaRPr>
          </a:p>
        </p:txBody>
      </p:sp>
      <p:pic>
        <p:nvPicPr>
          <p:cNvPr id="5" name="Содержимое 4" descr="award3_2-sm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844824"/>
            <a:ext cx="1295695" cy="1308398"/>
          </a:xfrm>
        </p:spPr>
      </p:pic>
      <p:pic>
        <p:nvPicPr>
          <p:cNvPr id="7" name="Содержимое 6" descr="0000016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1628800"/>
            <a:ext cx="4059238" cy="1584941"/>
          </a:xfrm>
          <a:effectLst>
            <a:softEdge rad="63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043608" y="1340768"/>
            <a:ext cx="3006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Орден Суворова </a:t>
            </a:r>
            <a:r>
              <a:rPr lang="en-US" dirty="0" smtClean="0">
                <a:solidFill>
                  <a:srgbClr val="FFC000"/>
                </a:solidFill>
              </a:rPr>
              <a:t>II </a:t>
            </a:r>
            <a:r>
              <a:rPr lang="ru-RU" dirty="0" smtClean="0">
                <a:solidFill>
                  <a:srgbClr val="FFC000"/>
                </a:solidFill>
              </a:rPr>
              <a:t>степени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8" name="Рисунок 7" descr="otechestvennoy_voyn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3861048"/>
            <a:ext cx="1143000" cy="11938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99592" y="3212976"/>
            <a:ext cx="4450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Орден Отечественной войны  </a:t>
            </a:r>
            <a:r>
              <a:rPr lang="en-US" dirty="0" smtClean="0">
                <a:solidFill>
                  <a:srgbClr val="FFC000"/>
                </a:solidFill>
              </a:rPr>
              <a:t>II </a:t>
            </a:r>
            <a:r>
              <a:rPr lang="ru-RU" dirty="0" smtClean="0">
                <a:solidFill>
                  <a:srgbClr val="FFC000"/>
                </a:solidFill>
              </a:rPr>
              <a:t>степени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347864" y="3789040"/>
            <a:ext cx="511256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Наименование награды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Орден Отечественной войны II степени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Архив  ЦАМО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Картотека  Юбилейная картотека награждений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Расположение документа  шкаф 51, ящик 23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Номер документа  71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Дата документа   06.04.1985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Автор документа   Министр обороны СССР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dpLX_Mr3pGs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772816"/>
            <a:ext cx="3429857" cy="4572000"/>
          </a:xfrm>
          <a:effectLst>
            <a:softEdge rad="127000"/>
          </a:effectLst>
        </p:spPr>
      </p:pic>
      <p:pic>
        <p:nvPicPr>
          <p:cNvPr id="6" name="Содержимое 5" descr="h9D-tMyu_cI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332656"/>
            <a:ext cx="4059238" cy="3045190"/>
          </a:xfrm>
          <a:effectLst>
            <a:softEdge rad="127000"/>
          </a:effectLst>
        </p:spPr>
      </p:pic>
      <p:pic>
        <p:nvPicPr>
          <p:cNvPr id="8" name="Рисунок 7" descr="hiGl9MI5NA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3356992"/>
            <a:ext cx="4968552" cy="32849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51520" y="332656"/>
            <a:ext cx="43347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>Учащиеся нашей исследовательской</a:t>
            </a:r>
          </a:p>
          <a:p>
            <a:pPr algn="ctr"/>
            <a:r>
              <a:rPr lang="ru-RU" b="1" dirty="0" smtClean="0">
                <a:solidFill>
                  <a:srgbClr val="FFC000"/>
                </a:solidFill>
              </a:rPr>
              <a:t> группы в Краеведческом музее</a:t>
            </a:r>
          </a:p>
          <a:p>
            <a:pPr algn="ctr"/>
            <a:r>
              <a:rPr lang="ru-RU" b="1" dirty="0" smtClean="0">
                <a:solidFill>
                  <a:srgbClr val="FFC000"/>
                </a:solidFill>
              </a:rPr>
              <a:t> имени А.С. </a:t>
            </a:r>
            <a:r>
              <a:rPr lang="ru-RU" b="1" dirty="0" err="1" smtClean="0">
                <a:solidFill>
                  <a:srgbClr val="FFC000"/>
                </a:solidFill>
              </a:rPr>
              <a:t>Подкорытова</a:t>
            </a:r>
            <a:r>
              <a:rPr lang="ru-RU" b="1" dirty="0" smtClean="0">
                <a:solidFill>
                  <a:srgbClr val="FFC000"/>
                </a:solidFill>
              </a:rPr>
              <a:t> </a:t>
            </a:r>
            <a:endParaRPr lang="ru-RU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C000"/>
                </a:solidFill>
              </a:rPr>
              <a:t>На встрече с сыном героя </a:t>
            </a:r>
            <a:br>
              <a:rPr lang="ru-RU" sz="3600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Константином Николаевичем </a:t>
            </a:r>
            <a:r>
              <a:rPr lang="ru-RU" sz="3600" dirty="0" err="1" smtClean="0">
                <a:solidFill>
                  <a:srgbClr val="FFC000"/>
                </a:solidFill>
              </a:rPr>
              <a:t>Рубаном</a:t>
            </a:r>
            <a:endParaRPr lang="ru-RU" sz="3600" dirty="0">
              <a:solidFill>
                <a:srgbClr val="FFC000"/>
              </a:solidFill>
            </a:endParaRPr>
          </a:p>
        </p:txBody>
      </p:sp>
      <p:pic>
        <p:nvPicPr>
          <p:cNvPr id="5" name="Содержимое 4" descr="151169875497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628800"/>
            <a:ext cx="3886200" cy="2190750"/>
          </a:xfrm>
          <a:effectLst>
            <a:softEdge rad="63500"/>
          </a:effectLst>
        </p:spPr>
      </p:pic>
      <p:pic>
        <p:nvPicPr>
          <p:cNvPr id="6" name="Содержимое 5" descr="151167826361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700808"/>
            <a:ext cx="3886200" cy="2190750"/>
          </a:xfrm>
          <a:effectLst>
            <a:softEdge rad="31750"/>
          </a:effectLst>
        </p:spPr>
      </p:pic>
      <p:pic>
        <p:nvPicPr>
          <p:cNvPr id="7" name="Рисунок 6" descr="15116987569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4005064"/>
            <a:ext cx="3886200" cy="21907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8305800" cy="2376264"/>
          </a:xfrm>
        </p:spPr>
        <p:txBody>
          <a:bodyPr/>
          <a:lstStyle/>
          <a:p>
            <a:pPr indent="-457200" algn="l" fontAlgn="base"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Музей МОУ СОШ№2 имени М.А. Пронина г.о. Звенигород.</a:t>
            </a:r>
          </a:p>
          <a:p>
            <a:pPr indent="-457200" algn="l" fontAlgn="base"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</a:rPr>
              <a:t>2. Краеведческий музей имени А. С. </a:t>
            </a:r>
            <a:r>
              <a:rPr lang="ru-RU" dirty="0" err="1" smtClean="0">
                <a:solidFill>
                  <a:schemeClr val="bg1"/>
                </a:solidFill>
              </a:rPr>
              <a:t>Подкорытова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 smtClean="0">
              <a:solidFill>
                <a:schemeClr val="bg1"/>
              </a:solidFill>
            </a:endParaRPr>
          </a:p>
          <a:p>
            <a:pPr indent="-457200" algn="l" fontAlgn="base"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</a:rPr>
              <a:t>с</a:t>
            </a:r>
            <a:r>
              <a:rPr lang="ru-RU" dirty="0" smtClean="0">
                <a:solidFill>
                  <a:schemeClr val="bg1"/>
                </a:solidFill>
              </a:rPr>
              <a:t>. Каринское.</a:t>
            </a:r>
          </a:p>
          <a:p>
            <a:pPr indent="-457200" algn="l" fontAlgn="base"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</a:rPr>
              <a:t>3. Редакция газеты «Звенигородское информационное агентство» </a:t>
            </a:r>
          </a:p>
          <a:p>
            <a:pPr marL="457200" indent="-457200" algn="l" fontAlgn="base">
              <a:buAutoNum type="arabicPeriod"/>
            </a:pPr>
            <a:endParaRPr lang="ru-RU" dirty="0" smtClean="0">
              <a:solidFill>
                <a:schemeClr val="bg1"/>
              </a:solidFill>
            </a:endParaRPr>
          </a:p>
          <a:p>
            <a:pPr algn="l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8305800" cy="908720"/>
          </a:xfrm>
        </p:spPr>
        <p:txBody>
          <a:bodyPr/>
          <a:lstStyle/>
          <a:p>
            <a:r>
              <a:rPr lang="ru-RU" sz="3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Источники использованных материалы:</a:t>
            </a:r>
            <a:endParaRPr lang="ru-RU" sz="36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979</TotalTime>
  <Words>867</Words>
  <Application>Microsoft Office PowerPoint</Application>
  <PresentationFormat>Экран (4:3)</PresentationFormat>
  <Paragraphs>56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Бумажная</vt:lpstr>
      <vt:lpstr>Секция «Командиры Звенигородского сражения» </vt:lpstr>
      <vt:lpstr>Гвардии полковник  Николай Алексеевич Рубан</vt:lpstr>
      <vt:lpstr>Жизнь Н.А. Рубана</vt:lpstr>
      <vt:lpstr>Жизнь Н.А. Рубана</vt:lpstr>
      <vt:lpstr>Воспоминания Н.А. Рубана  144-ая стрелковая дивизия. Битва под Москвой.</vt:lpstr>
      <vt:lpstr>Воспоминания </vt:lpstr>
      <vt:lpstr>Воспоминания </vt:lpstr>
      <vt:lpstr>Воспоминания</vt:lpstr>
      <vt:lpstr>Слайд 9</vt:lpstr>
      <vt:lpstr>Слайд 10</vt:lpstr>
      <vt:lpstr>Воспоминания </vt:lpstr>
      <vt:lpstr>Воспоминания </vt:lpstr>
      <vt:lpstr>Воспоминания </vt:lpstr>
      <vt:lpstr>144 стрелковая дивизия </vt:lpstr>
      <vt:lpstr>Н.А. Рубан май 1975года</vt:lpstr>
      <vt:lpstr>Награды</vt:lpstr>
      <vt:lpstr>Награды</vt:lpstr>
      <vt:lpstr>Награды </vt:lpstr>
      <vt:lpstr>Слайд 19</vt:lpstr>
      <vt:lpstr>На встрече с сыном героя  Константином Николаевичем Рубаном</vt:lpstr>
      <vt:lpstr>Источники использованных материалы: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Секция «Командиры Звенигородского сражения»</dc:title>
  <dc:creator>Марина</dc:creator>
  <cp:lastModifiedBy>Марина</cp:lastModifiedBy>
  <cp:revision>42</cp:revision>
  <dcterms:created xsi:type="dcterms:W3CDTF">2018-12-05T15:30:07Z</dcterms:created>
  <dcterms:modified xsi:type="dcterms:W3CDTF">2018-12-10T18:26:15Z</dcterms:modified>
</cp:coreProperties>
</file>