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3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5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055" autoAdjust="0"/>
  </p:normalViewPr>
  <p:slideViewPr>
    <p:cSldViewPr snapToGrid="0">
      <p:cViewPr varScale="1">
        <p:scale>
          <a:sx n="78" d="100"/>
          <a:sy n="78" d="100"/>
        </p:scale>
        <p:origin x="-90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DBD66-C396-4B3B-A787-710288B17DA7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3990E-165C-4080-9D8F-04AE15F2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101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Погрузка леса, а также работы, проводимые между трелевкой и погрузкой, выполняются на специально подготовленных площадках. Площадку, предназначенную для временного размещения деревьев, хлыстов, сортиментов и их погрузки на подвижной состав лесовозной дороги, принято называть лесопогрузочным пунктом. Как правило, на нем выполняются две-три операции: обрезка сучьев,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штабелевка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погрузка.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Лесопогрузочные пункты и верхние склады характеризуются грузооборотом, вместимостью и площадью. Грузооборот - это объем лесоматериалов (в плотных кубометрах), поступающих на лесопогрузочный пункт за период его действия. Чем больше грузооборот, тем выше требования к обустройству площадки и к сооружениям на ней. Вместимость - это количество лесоматериалов (в плотных кубометрах), которое можно разместить на площади лесопогрузочного пункта. Она зависит от выбранной технологии лесосечных работ, способов и сроков вывозки древесины из лесосеки, типа лесовозного транспорта. Обычно вместимость погрузочного пункта у дорог круглогодового действия составляет 2-3-дневный объём вывозки, а у дорог сезонного действия - 3-4-недельный объём вывозки. Площадь лесопогрузочного пункта зависит от его грузооборота и используемой техники и технологии на лесосечных работах.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3990E-165C-4080-9D8F-04AE15F2D88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384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Лесосека (валка), сортимент (раскряжевка), трелевка,  </a:t>
            </a:r>
            <a:r>
              <a:rPr lang="ru-RU" dirty="0" err="1" smtClean="0"/>
              <a:t>штабелевка</a:t>
            </a:r>
            <a:r>
              <a:rPr lang="ru-RU" dirty="0" smtClean="0"/>
              <a:t>, </a:t>
            </a:r>
            <a:r>
              <a:rPr lang="ru-RU" dirty="0" err="1" smtClean="0"/>
              <a:t>сортирвка</a:t>
            </a:r>
            <a:r>
              <a:rPr lang="ru-RU" dirty="0" smtClean="0"/>
              <a:t>, визир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3990E-165C-4080-9D8F-04AE15F2D88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5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настоящее время на вывозке леса наибольшее применение нашел сухопутный транспорт, который играет большую роль не только в освоении арендуемой лесной территории лесозаготовки- тельного предприятия, но и внутрирайонных перевозках, лесохозяйственных и многих других перевозках. После разработки лесных массивов автомобильные дороги остаются и служат народному хозяйству региона лесопользования.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3990E-165C-4080-9D8F-04AE15F2D88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81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Погрухка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хлыстов челюстными погрузчиками на лесовозный транспорт состоит из следующих операций: подача подвижного состава (ле­совозного автопоезда) под погрузку и подготовка к погрузке; погрузка и вы­равнивание комлей хлыстов на подвижном составе; обрезка вершин и сучьев, выступающих за габарит автопоезда; осмотр и увязка воза посредине; уборка груженого лесовозного автопоезда. Лесовозный автопоезд устанавливают так, чтобы комли хлыстов были примерно на удалении 1 м от задней стенки каби­ны водителя, а челюстной лесопогрузчик находился между штабелем хлыстов и автопоездом-лесовозом (рис. 1). Подготовка подвижного состава к погрузке заключается в установке коников перпендикулярно продольной оси автопоезда-лесовоза и проверке надежности крепления стоек коников.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Процесс погрузки древесины заключается в следующем. Передвигая ле­сопогрузчик с опущенным и раскрытым челюстным захватом в сторону шта­беля, оператор производит набор пачки и закрывает затем захват. Далее пачка поднимается вверх и лесопогрузчиком перемещается по направлению к под­вижному составу. После подхода к подвижному составу пачка переносится через лесопогрузчик так, чтобы она оказалась над подвижным составом, че­люстной захват раскрывается, и хлысты плавно укладываются на коники транс­портного средства. После этого оператор возвращает лесопогрузчик к штабе­лю для набора следующей пачки, опускает и раскрывает челюстной захват, и весь цикл повторяется до полной загрузки лесовозного автопоезда.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После загрузки автопоезда-лесовоза оператор погрузчика с водителем лесовоза производят бензопилой обрезку вершин и сучьев, выступающих за габарит, и обвязку воза посредине стропом из стального каната, чтобы при движении комли коротких хлыстов не выпали под лесовозный автопоезд. За­тем груженый лесовозный автопоезд отправляется в рейс.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3990E-165C-4080-9D8F-04AE15F2D88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153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Процесс по­грузки древесины самозагружающимися автопоездами состоит из таких же операций, что и при погрузке челюстными лесопогрузчиками. Но при погруз­ке сортиментов отпадает необходимость в отрезке вершин. Однако собствен­но процесс погрузки древесины отличается от описанного выше и может выполняться несколькими методами: подъемом вершины хлыста, методом «вер шина-комель», переносом сортиментов (коротких хлыстов или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полухлыс­тов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Схемы установки лесовозного автопоезда под погрузку относительно штабеля древесины при различных методах погрузки приведены на рисунке.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Подготовка автопоезда к погрузке заключается в установке выносных опор и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гидроманипулятора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из транспортного в рабочее положение, а коников </a:t>
            </a:r>
            <a:r>
              <a:rPr lang="ru-RU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 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пер­пендикулярно продольной оси автомобиля и проверке надежности крепления стоек коников.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Процесс погрузки древесины на автопоезд зависит от применяемого ме­тода погрузки. Погрузку древесины производит водитель автопоезда.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3990E-165C-4080-9D8F-04AE15F2D88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0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7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474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31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283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877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158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816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70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73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0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1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4AA96-C83C-44F7-95B6-0F660DD63A3F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034FA-9502-4402-8808-577288F3C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93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Погрузочные пункты и вывозка древесины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13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11577" cy="1325563"/>
          </a:xfrm>
        </p:spPr>
        <p:txBody>
          <a:bodyPr/>
          <a:lstStyle/>
          <a:p>
            <a:pPr algn="ctr"/>
            <a:r>
              <a:rPr lang="ru-RU" b="1" i="1" u="sng" dirty="0" smtClean="0"/>
              <a:t>Определение или технологический процесс</a:t>
            </a:r>
            <a:endParaRPr lang="ru-RU" b="1" i="1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36" y="1944185"/>
            <a:ext cx="4259121" cy="11925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6283" y="1970631"/>
            <a:ext cx="3631015" cy="11396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36739"/>
            <a:ext cx="4467828" cy="11092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516" y="4245993"/>
            <a:ext cx="7035838" cy="8755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9665" y="3049973"/>
            <a:ext cx="3213236" cy="10975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6025" y="5506849"/>
            <a:ext cx="4913752" cy="106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5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7951"/>
            <a:ext cx="10515600" cy="635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Лесные склады и терминалы.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125" y="742951"/>
            <a:ext cx="10734675" cy="5434012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3200" dirty="0" smtClean="0"/>
              <a:t>Основная функция </a:t>
            </a:r>
            <a:r>
              <a:rPr lang="ru-RU" sz="3200" b="1" dirty="0" smtClean="0"/>
              <a:t>лесных терминалов (складов)</a:t>
            </a:r>
            <a:r>
              <a:rPr lang="ru-RU" sz="3200" dirty="0" smtClean="0"/>
              <a:t> – обеспечение выполнения лесопогрузочных работ, а также накопление, т. е. создание и хранение запасов лесоматериалов в условиях лесосек посредством их укладки в штабеля.</a:t>
            </a:r>
          </a:p>
          <a:p>
            <a:pPr marL="0" indent="0">
              <a:buNone/>
            </a:pPr>
            <a:r>
              <a:rPr lang="ru-RU" sz="3200" dirty="0" smtClean="0"/>
              <a:t>В зависимости от типа терминала, наряду со складированием древесины на нем, может осуществляться частичная разделка и сортировка – процесс разделения круглых лесоматериалов по назначению, размерам, породам и другим признакам.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725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88582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Типы лесных терминалов: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550" y="819150"/>
            <a:ext cx="11163300" cy="175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u="sng" dirty="0" smtClean="0"/>
              <a:t>Погрузочный пункт или верхний склад </a:t>
            </a:r>
            <a:r>
              <a:rPr lang="ru-RU" dirty="0" smtClean="0"/>
              <a:t>– это площадка определенных размеров, расположенная у лесной дороги (магистральной или подъездного пути) и оборудованная соответствующим образом для выполнения погрузочно-складских работ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2343150"/>
            <a:ext cx="10829925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5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26999"/>
            <a:ext cx="11791950" cy="1939925"/>
          </a:xfrm>
        </p:spPr>
        <p:txBody>
          <a:bodyPr>
            <a:noAutofit/>
          </a:bodyPr>
          <a:lstStyle/>
          <a:p>
            <a:pPr algn="ctr"/>
            <a:r>
              <a:rPr lang="ru-RU" sz="2400" b="1" u="sng" dirty="0"/>
              <a:t>П</a:t>
            </a:r>
            <a:r>
              <a:rPr lang="ru-RU" sz="2400" b="1" u="sng" dirty="0" smtClean="0"/>
              <a:t>ромежуточный склад </a:t>
            </a:r>
            <a:r>
              <a:rPr lang="ru-RU" sz="2400" dirty="0" smtClean="0"/>
              <a:t>- </a:t>
            </a:r>
            <a:r>
              <a:rPr lang="ru-RU" sz="2400" dirty="0"/>
              <a:t>технологическая система, предназначенная для создания технологического запаса сырья, полупродуктов и продуктов для обеспечения стабильной работы как отдельных технологических стадий, так и всего производства в целом и размещаемая в производственной зоне.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099" y="1863698"/>
            <a:ext cx="6848475" cy="499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9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86075" y="2570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u="sng" dirty="0" smtClean="0"/>
              <a:t>Прирельсовый склад</a:t>
            </a:r>
            <a:br>
              <a:rPr lang="ru-RU" sz="3600" b="1" u="sng" dirty="0" smtClean="0"/>
            </a:br>
            <a:r>
              <a:rPr lang="ru-RU" sz="3600" b="1" u="sng" dirty="0" smtClean="0"/>
              <a:t>(железнодорожный склад)</a:t>
            </a:r>
            <a:endParaRPr lang="ru-RU" sz="3600" b="1" u="sng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4" y="2519362"/>
            <a:ext cx="6028018" cy="43386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2224" y="1457394"/>
            <a:ext cx="6122613" cy="348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54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75" y="1"/>
            <a:ext cx="10991850" cy="172402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/>
              <a:t>Н</a:t>
            </a:r>
            <a:r>
              <a:rPr lang="ru-RU" b="1" u="sng" dirty="0" smtClean="0"/>
              <a:t>ижний склад </a:t>
            </a:r>
            <a:r>
              <a:rPr lang="ru-RU" dirty="0" smtClean="0"/>
              <a:t>- это промышленная площадка предприятия, где проходит первичная переработка лесоматериалов и их хранение.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00" y="1640615"/>
            <a:ext cx="6172200" cy="5217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6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/>
              <a:t>Б</a:t>
            </a:r>
            <a:r>
              <a:rPr lang="ru-RU" b="1" u="sng" dirty="0" smtClean="0"/>
              <a:t>иржа сырья для деревообрабатывающих предприятий</a:t>
            </a:r>
            <a:endParaRPr lang="ru-RU" b="1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" y="2271712"/>
            <a:ext cx="5411487" cy="38719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71712"/>
            <a:ext cx="5600700" cy="39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0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Организация </a:t>
            </a:r>
            <a:r>
              <a:rPr lang="ru-RU" b="1" dirty="0">
                <a:solidFill>
                  <a:schemeClr val="accent1"/>
                </a:solidFill>
              </a:rPr>
              <a:t>работ при погрузке древесины на лесовозный транспорт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4"/>
            <a:ext cx="11107057" cy="48799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/>
              <a:t>Лесовозный транспорт играет </a:t>
            </a:r>
            <a:r>
              <a:rPr lang="ru-RU" sz="3200" dirty="0" smtClean="0"/>
              <a:t>основную </a:t>
            </a:r>
            <a:r>
              <a:rPr lang="ru-RU" sz="3200" dirty="0"/>
              <a:t>роль в технологическом процессе лесозаготовительного производства. Он является связующим звеном между лесосекой и нижним </a:t>
            </a:r>
            <a:r>
              <a:rPr lang="ru-RU" sz="3200" dirty="0" smtClean="0"/>
              <a:t>лесопромышленным </a:t>
            </a:r>
            <a:r>
              <a:rPr lang="ru-RU" sz="3200" dirty="0"/>
              <a:t>складом. Ритмичной работой лесовозного транспорта </a:t>
            </a:r>
            <a:r>
              <a:rPr lang="ru-RU" sz="3200" dirty="0" smtClean="0"/>
              <a:t>обеспечивается </a:t>
            </a:r>
            <a:r>
              <a:rPr lang="ru-RU" sz="3200" dirty="0"/>
              <a:t>стабильность всех работ на нижнем складе. На лесозаготовках </a:t>
            </a:r>
            <a:r>
              <a:rPr lang="ru-RU" sz="3200" dirty="0" smtClean="0"/>
              <a:t>широко </a:t>
            </a:r>
            <a:r>
              <a:rPr lang="ru-RU" sz="3200" dirty="0"/>
              <a:t>применяются лесовозные сухопутные дороги, которые могут быть </a:t>
            </a:r>
            <a:r>
              <a:rPr lang="ru-RU" sz="3200" dirty="0" smtClean="0"/>
              <a:t>железными </a:t>
            </a:r>
            <a:r>
              <a:rPr lang="ru-RU" sz="3200" dirty="0"/>
              <a:t>узкоколейными и ширококолейными, автомобильными и тракторными. Используются также водные пути. </a:t>
            </a:r>
          </a:p>
        </p:txBody>
      </p:sp>
    </p:spTree>
    <p:extLst>
      <p:ext uri="{BB962C8B-B14F-4D97-AF65-F5344CB8AC3E}">
        <p14:creationId xmlns:p14="http://schemas.microsoft.com/office/powerpoint/2010/main" val="193250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050" y="136526"/>
            <a:ext cx="10515600" cy="863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/>
              <a:t>ПРИНЦИПЫ ОРГАНИЗАЦИИ ПРОЦЕССОВ</a:t>
            </a:r>
            <a:br>
              <a:rPr lang="ru-RU" sz="3200" b="1" dirty="0"/>
            </a:br>
            <a:r>
              <a:rPr lang="ru-RU" sz="3200" b="1" dirty="0"/>
              <a:t>АВТОМОБИЛЬНОГО ТРАНСПОРТА </a:t>
            </a:r>
            <a:r>
              <a:rPr lang="ru-RU" sz="3200" b="1" dirty="0" smtClean="0"/>
              <a:t>ЛЕСА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951" y="1000126"/>
            <a:ext cx="11563350" cy="571499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800" dirty="0" smtClean="0"/>
              <a:t>К основным особенностям автомобильного транспорта леса относят:</a:t>
            </a:r>
          </a:p>
          <a:p>
            <a:pPr marL="0" indent="0">
              <a:buNone/>
            </a:pPr>
            <a:r>
              <a:rPr lang="ru-RU" sz="4800" dirty="0" smtClean="0"/>
              <a:t>- разветвленность и специфику транспортной сети, в которую входят магистрали, усы и ветки, и односторонность лесного гру­зопотока: лесные грузы вывозят с лесосеки, в обратном направ­лении автопоезда движутся без груза (порожняком);</a:t>
            </a:r>
          </a:p>
          <a:p>
            <a:pPr>
              <a:buFontTx/>
              <a:buChar char="-"/>
            </a:pPr>
            <a:r>
              <a:rPr lang="ru-RU" sz="4800" dirty="0" smtClean="0"/>
              <a:t>сбор заготовляемой древесины с большой площади и достав­ка его потребителю или на нижний </a:t>
            </a:r>
            <a:r>
              <a:rPr lang="ru-RU" sz="4800" dirty="0" err="1" smtClean="0"/>
              <a:t>лесосклад</a:t>
            </a:r>
            <a:r>
              <a:rPr lang="ru-RU" sz="4800" dirty="0" smtClean="0"/>
              <a:t>;</a:t>
            </a:r>
          </a:p>
          <a:p>
            <a:pPr>
              <a:buFontTx/>
              <a:buChar char="-"/>
            </a:pPr>
            <a:r>
              <a:rPr lang="ru-RU" sz="4800" dirty="0" smtClean="0"/>
              <a:t>перевозка длинномерных лесных грузов (деревьев, хлыстов, сортиментов), обуславливающая определенную компоновку ав­топоездов;</a:t>
            </a:r>
          </a:p>
          <a:p>
            <a:pPr>
              <a:buFontTx/>
              <a:buChar char="-"/>
            </a:pPr>
            <a:r>
              <a:rPr lang="ru-RU" sz="4800" dirty="0" smtClean="0"/>
              <a:t>- растущие с каждым годом расстояния вывозки, перемеще­ние лесозаготовок к отдаленным участкам лесного фонда;</a:t>
            </a:r>
          </a:p>
          <a:p>
            <a:pPr marL="0" indent="0">
              <a:buNone/>
            </a:pPr>
            <a:r>
              <a:rPr lang="ru-RU" sz="4800" dirty="0" smtClean="0"/>
              <a:t>- сезонность эксплуатирования многих участков сети лесо­возных дорог, часть которых</a:t>
            </a:r>
            <a:r>
              <a:rPr lang="ru-RU" sz="4800" dirty="0"/>
              <a:t> </a:t>
            </a:r>
            <a:r>
              <a:rPr lang="ru-RU" sz="4800" dirty="0" smtClean="0"/>
              <a:t>используется</a:t>
            </a:r>
            <a:r>
              <a:rPr lang="ru-RU" sz="4800" dirty="0"/>
              <a:t> </a:t>
            </a:r>
            <a:r>
              <a:rPr lang="ru-RU" sz="4800" dirty="0" smtClean="0"/>
              <a:t>только летом.</a:t>
            </a:r>
          </a:p>
          <a:p>
            <a:pPr marL="0" indent="0">
              <a:buNone/>
            </a:pPr>
            <a:r>
              <a:rPr lang="ru-RU" sz="4800" dirty="0" smtClean="0"/>
              <a:t>Эти особенности влияют на организацию автомобильного транспорта леса, выбор типов лесовозных дорог и на условия их работы в процессе эксплуатации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540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udfile.net/html/2706/313/html_8cXDERZ8sM.Ouuj/img-TkCenK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7" y="190981"/>
            <a:ext cx="8146094" cy="64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38976" y="87333"/>
            <a:ext cx="4601900" cy="1023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/>
              <a:t>Погрузка хлыстов </a:t>
            </a:r>
            <a:r>
              <a:rPr lang="ru-RU" sz="2800" b="1" i="1" dirty="0" smtClean="0"/>
              <a:t>челюстными</a:t>
            </a:r>
            <a:br>
              <a:rPr lang="ru-RU" sz="2800" b="1" i="1" dirty="0" smtClean="0"/>
            </a:br>
            <a:r>
              <a:rPr lang="ru-RU" sz="2800" b="1" i="1" dirty="0" smtClean="0"/>
              <a:t>лесопогрузчиками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70785" y="1111171"/>
            <a:ext cx="427009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а - при трелевке хлыстов; </a:t>
            </a:r>
          </a:p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б - при трелевке деревьев;</a:t>
            </a:r>
          </a:p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 - при трелевке деревьев с подсортировкой по крупности;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1 - хлысты; 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2 - челюстной лесопогрузчик;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3 - лесовозный автопоезд; 4 - лесовозный ус,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5 - сучья и ветви;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6 - тонкомерные деревья,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7 - товарные деревья;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8 - сучкорезная машина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19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1109" y="191505"/>
            <a:ext cx="5057172" cy="2509113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/>
              <a:t>Погрузка древесины самозагружающимися</a:t>
            </a:r>
            <a:r>
              <a:rPr lang="ru-RU" sz="2800" b="1" i="1"/>
              <a:t> </a:t>
            </a:r>
            <a:r>
              <a:rPr lang="ru-RU" sz="2800" b="1" i="1" smtClean="0"/>
              <a:t/>
            </a:r>
            <a:br>
              <a:rPr lang="ru-RU" sz="2800" b="1" i="1" smtClean="0"/>
            </a:br>
            <a:r>
              <a:rPr lang="ru-RU" sz="2800" b="1" i="1" smtClean="0"/>
              <a:t>автопоездами</a:t>
            </a:r>
            <a:r>
              <a:rPr lang="ru-RU" sz="2800" b="1" i="1" dirty="0"/>
              <a:t>, оборудован­ными стреловыми </a:t>
            </a:r>
            <a:r>
              <a:rPr lang="ru-RU" sz="2800" b="1" i="1" dirty="0" err="1"/>
              <a:t>гидрокранами</a:t>
            </a:r>
            <a:r>
              <a:rPr lang="ru-RU" sz="2800" b="1" i="1" dirty="0"/>
              <a:t> с челюстными захватами.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39291" y="2692760"/>
            <a:ext cx="4165921" cy="4093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а, б - погрузка хлыстов; в - погрузка </a:t>
            </a:r>
            <a:r>
              <a:rPr lang="ru-RU" dirty="0" smtClean="0"/>
              <a:t>сортиментов;</a:t>
            </a:r>
          </a:p>
          <a:p>
            <a:pPr marL="0" indent="0">
              <a:buNone/>
            </a:pPr>
            <a:r>
              <a:rPr lang="ru-RU" dirty="0" smtClean="0"/>
              <a:t>1 </a:t>
            </a:r>
            <a:r>
              <a:rPr lang="ru-RU" dirty="0"/>
              <a:t>- штабеля </a:t>
            </a:r>
            <a:r>
              <a:rPr lang="ru-RU" dirty="0" smtClean="0"/>
              <a:t>хлыстов;</a:t>
            </a:r>
          </a:p>
          <a:p>
            <a:pPr marL="0" indent="0">
              <a:buNone/>
            </a:pPr>
            <a:r>
              <a:rPr lang="ru-RU" dirty="0" smtClean="0"/>
              <a:t>2 </a:t>
            </a:r>
            <a:r>
              <a:rPr lang="ru-RU" dirty="0"/>
              <a:t>- лесовозный </a:t>
            </a:r>
            <a:r>
              <a:rPr lang="ru-RU" dirty="0" smtClean="0"/>
              <a:t>ус;</a:t>
            </a:r>
          </a:p>
          <a:p>
            <a:pPr marL="0" indent="0">
              <a:buNone/>
            </a:pPr>
            <a:r>
              <a:rPr lang="ru-RU" dirty="0" smtClean="0"/>
              <a:t>3 </a:t>
            </a:r>
            <a:r>
              <a:rPr lang="ru-RU" dirty="0"/>
              <a:t>- лесовозный </a:t>
            </a:r>
            <a:r>
              <a:rPr lang="ru-RU" dirty="0" smtClean="0"/>
              <a:t>автопоезд;</a:t>
            </a:r>
          </a:p>
          <a:p>
            <a:pPr marL="0" indent="0">
              <a:buNone/>
            </a:pPr>
            <a:r>
              <a:rPr lang="ru-RU" dirty="0" smtClean="0"/>
              <a:t>4 </a:t>
            </a:r>
            <a:r>
              <a:rPr lang="ru-RU" dirty="0"/>
              <a:t>- </a:t>
            </a:r>
            <a:r>
              <a:rPr lang="ru-RU" dirty="0" err="1" smtClean="0"/>
              <a:t>гидроманипулятор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ru-RU" dirty="0" smtClean="0"/>
              <a:t>5 </a:t>
            </a:r>
            <a:r>
              <a:rPr lang="ru-RU" dirty="0"/>
              <a:t>- штабеля сортиментов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23" y="191505"/>
            <a:ext cx="6041984" cy="660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1504"/>
            <a:ext cx="10515600" cy="850217"/>
          </a:xfrm>
        </p:spPr>
        <p:txBody>
          <a:bodyPr/>
          <a:lstStyle/>
          <a:p>
            <a:pPr algn="ctr"/>
            <a:r>
              <a:rPr lang="ru-RU" b="1" u="sng" dirty="0"/>
              <a:t>Метод подъема вершин </a:t>
            </a:r>
            <a:r>
              <a:rPr lang="ru-RU" b="1" u="sng" dirty="0" smtClean="0"/>
              <a:t>хлыста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562" y="1134319"/>
            <a:ext cx="11169570" cy="5486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При этом методе погрузки автопоезд должен находиться на расстоянии 1-2 м от комлевой части штабеля, а </a:t>
            </a:r>
            <a:r>
              <a:rPr lang="ru-RU" dirty="0" err="1"/>
              <a:t>гидро­манипулятор</a:t>
            </a:r>
            <a:r>
              <a:rPr lang="ru-RU" dirty="0"/>
              <a:t> - напротив переднего края штабеля хлыстов по ходу автопоезда (</a:t>
            </a:r>
            <a:r>
              <a:rPr lang="ru-RU" dirty="0" smtClean="0"/>
              <a:t>рис., а</a:t>
            </a:r>
            <a:r>
              <a:rPr lang="ru-RU" dirty="0"/>
              <a:t>)</a:t>
            </a:r>
            <a:r>
              <a:rPr lang="ru-RU" i="1" dirty="0"/>
              <a:t>. </a:t>
            </a:r>
            <a:r>
              <a:rPr lang="ru-RU" dirty="0"/>
              <a:t>Погрузка хлыстов может выполняться двумя способами, что за­висит от конструкции </a:t>
            </a:r>
            <a:r>
              <a:rPr lang="ru-RU" dirty="0" err="1"/>
              <a:t>гидроманипулятора</a:t>
            </a:r>
            <a:r>
              <a:rPr lang="ru-RU" dirty="0"/>
              <a:t>. Если </a:t>
            </a:r>
            <a:r>
              <a:rPr lang="ru-RU" dirty="0" err="1"/>
              <a:t>гидроманипулятор</a:t>
            </a:r>
            <a:r>
              <a:rPr lang="ru-RU" dirty="0"/>
              <a:t> снабжен опорным устройством на стреле, погрузка хлыста производится следующим образом. Хлыст захватывается челюстным захватом за комель на таком рас­стоянии от торца, чтобы при подъеме и уменьшении вылета стрелы манипулятора он оказался прижатым к упору. Затем, подняв вершинную часть хлыс­та, водитель переносит его и укладывает на коники автопоезда. Далее весь процесс повторяется до полной загрузки автопоезда.</a:t>
            </a:r>
          </a:p>
        </p:txBody>
      </p:sp>
    </p:spTree>
    <p:extLst>
      <p:ext uri="{BB962C8B-B14F-4D97-AF65-F5344CB8AC3E}">
        <p14:creationId xmlns:p14="http://schemas.microsoft.com/office/powerpoint/2010/main" val="204245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711" y="300942"/>
            <a:ext cx="10856089" cy="58760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При отсутствии упора на стреле </a:t>
            </a:r>
            <a:r>
              <a:rPr lang="ru-RU" sz="3200" dirty="0" err="1"/>
              <a:t>гидроманипулятора</a:t>
            </a:r>
            <a:r>
              <a:rPr lang="ru-RU" sz="3200" dirty="0"/>
              <a:t> погрузка хлыстов на автопоезд производится следующим образом. Сначала укладываются 3-4 хлыста в нижний ряд. Для этого подбирают в штабеле около прицепа-роспуска требуемое количество хлыстов длиной не менее 22 м. Захватив челюстным захватом за комель такой хлыст, подтягивают комель к конику автомобиля и поднимают его вверх, поворачивая манипулятор, пока вершин­ная часть не окажется на конике прицепа-роспуска. Затем укладывают ко­мель. Аналогично грузятся еще 3-4 хлыста. Для облегчения погрузки вер­шины желательно верхнюю треть стойки прицепа-роспуска со стороны по­грузки сделать съемной.</a:t>
            </a:r>
          </a:p>
        </p:txBody>
      </p:sp>
    </p:spTree>
    <p:extLst>
      <p:ext uri="{BB962C8B-B14F-4D97-AF65-F5344CB8AC3E}">
        <p14:creationId xmlns:p14="http://schemas.microsoft.com/office/powerpoint/2010/main" val="325017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033" y="462986"/>
            <a:ext cx="11076972" cy="62156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Остальные хлысты грузятся следующим образом. Хлыст захватывается за комель и перетягивается манипулятором через хлысты, погруженные на автопоезд. Затем, нажимая захватом манипулятора на комлевую часть лежа­щего поперек автопоезда хлыста и одновременно осуществляя движение захвата «на себя», оператор </a:t>
            </a:r>
            <a:r>
              <a:rPr lang="ru-RU" sz="3200" dirty="0" err="1"/>
              <a:t>гидроманипулятора</a:t>
            </a:r>
            <a:r>
              <a:rPr lang="ru-RU" sz="3200" dirty="0"/>
              <a:t> производит подъем верши­ны хлыста, пока она не окажется между стойками прицепа-роспуска и не ляжет вдоль уложенных на автопоезд хлыстов. Затем комель заносится и укладывается на коник автомобиля. Далее весь процесс погрузки повторя­ется до полной загрузки автомобиля. Загрузив автопоезд, производят обрез­ку воза по габариту, увязку и приводят опоры </a:t>
            </a:r>
            <a:r>
              <a:rPr lang="ru-RU" sz="3200" dirty="0" err="1"/>
              <a:t>гидроманипулятора</a:t>
            </a:r>
            <a:r>
              <a:rPr lang="ru-RU" sz="3200" dirty="0"/>
              <a:t> в транс­портное положение.</a:t>
            </a:r>
          </a:p>
        </p:txBody>
      </p:sp>
    </p:spTree>
    <p:extLst>
      <p:ext uri="{BB962C8B-B14F-4D97-AF65-F5344CB8AC3E}">
        <p14:creationId xmlns:p14="http://schemas.microsoft.com/office/powerpoint/2010/main" val="274048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u="sng" dirty="0"/>
              <a:t>Метод «вершина-комель</a:t>
            </a:r>
            <a:r>
              <a:rPr lang="ru-RU" b="1" u="sng" dirty="0" smtClean="0"/>
              <a:t>»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511" y="1145893"/>
            <a:ext cx="11593011" cy="55326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000" dirty="0"/>
              <a:t>При этом методе погрузки автопоезд должен располагаться параллельно штабелю и рядом с ним так, чтобы от комлевой части штабеля до опорно-поворотной колонны манипулятора было расстоя­ние около 2 м (</a:t>
            </a:r>
            <a:r>
              <a:rPr lang="ru-RU" sz="3000" dirty="0" err="1" smtClean="0"/>
              <a:t>рис.б</a:t>
            </a:r>
            <a:r>
              <a:rPr lang="ru-RU" sz="3000" dirty="0"/>
              <a:t>)</a:t>
            </a:r>
            <a:r>
              <a:rPr lang="ru-RU" sz="3000" i="1" dirty="0"/>
              <a:t>. </a:t>
            </a:r>
            <a:r>
              <a:rPr lang="ru-RU" sz="3000" dirty="0"/>
              <a:t>Причем расстояние между кониками автопоезда должно быть значительно меньше средней длинны хлыстов в штабеле. Про­цесс погрузки хлыстов на </a:t>
            </a:r>
            <a:r>
              <a:rPr lang="ru-RU" sz="3000" dirty="0" err="1"/>
              <a:t>автолесовоз</a:t>
            </a:r>
            <a:r>
              <a:rPr lang="ru-RU" sz="3000" dirty="0"/>
              <a:t> следующий. Захватив хлыст у комля челюстным захватом, оператор поднимает манипулятором комель вверх так. чтобы хлыст при опоре на вершину можно было переместить над стойками прицепа-роспуска. Когда вершина хлыста окажется на конике прицепа-рос­пуска, комель хлыста подтягивается и укладывается на коник автомобиля. Далее весь процесс повторяется до полной загрузки автомобиля,</a:t>
            </a:r>
          </a:p>
          <a:p>
            <a:pPr marL="0" indent="0" algn="ctr">
              <a:buNone/>
            </a:pPr>
            <a:r>
              <a:rPr lang="ru-RU" sz="3000" dirty="0"/>
              <a:t>Для облегчения прохождения вершины хлыста через стойку прицепа-рос­пуска верхняя треть стойки роспуска должна быть съемной или укороченной на эту величину.</a:t>
            </a:r>
          </a:p>
          <a:p>
            <a:pPr marL="0" indent="0" algn="ctr">
              <a:buNone/>
            </a:pPr>
            <a:r>
              <a:rPr lang="ru-RU" sz="3000" dirty="0"/>
              <a:t>После загрузки автопоезда производится обрезка воза по габариту, увяз­ка, опоры и </a:t>
            </a:r>
            <a:r>
              <a:rPr lang="ru-RU" sz="3000" dirty="0" err="1"/>
              <a:t>гидроманипулятор</a:t>
            </a:r>
            <a:r>
              <a:rPr lang="ru-RU" sz="3000" dirty="0"/>
              <a:t> приводятся в транспортное положение, и авто­поезд-лесовоз отправляется в рейс.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46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096" y="214654"/>
            <a:ext cx="10515600" cy="757619"/>
          </a:xfrm>
        </p:spPr>
        <p:txBody>
          <a:bodyPr/>
          <a:lstStyle/>
          <a:p>
            <a:pPr algn="ctr"/>
            <a:r>
              <a:rPr lang="ru-RU" b="1" u="sng" dirty="0"/>
              <a:t>Метод </a:t>
            </a:r>
            <a:r>
              <a:rPr lang="ru-RU" b="1" u="sng" dirty="0" smtClean="0"/>
              <a:t>переноса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309" y="1226916"/>
            <a:ext cx="10763491" cy="495004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/>
              <a:t>Этот метод применяется на погрузке сортиментов на ав­топоезд, оборудованный стреловым </a:t>
            </a:r>
            <a:r>
              <a:rPr lang="ru-RU" dirty="0" err="1"/>
              <a:t>гидрокраном</a:t>
            </a:r>
            <a:r>
              <a:rPr lang="ru-RU" dirty="0"/>
              <a:t>-манипулятором. Таким ме­тодом можно также грузить на автопоезд </a:t>
            </a:r>
            <a:r>
              <a:rPr lang="ru-RU" dirty="0" err="1"/>
              <a:t>полухлысты</a:t>
            </a:r>
            <a:r>
              <a:rPr lang="ru-RU" dirty="0"/>
              <a:t> и даже короткие хлысты.</a:t>
            </a:r>
          </a:p>
          <a:p>
            <a:pPr marL="0" indent="0" algn="ctr">
              <a:buNone/>
            </a:pPr>
            <a:r>
              <a:rPr lang="ru-RU" dirty="0"/>
              <a:t>Для погрузки автопоезд устанавливается сбоку штабеля рядом с ним (</a:t>
            </a:r>
            <a:r>
              <a:rPr lang="ru-RU" dirty="0" err="1"/>
              <a:t>рис</a:t>
            </a:r>
            <a:r>
              <a:rPr lang="ru-RU" dirty="0" err="1" smtClean="0"/>
              <a:t>.,в</a:t>
            </a:r>
            <a:r>
              <a:rPr lang="ru-RU" dirty="0"/>
              <a:t>)</a:t>
            </a:r>
            <a:r>
              <a:rPr lang="ru-RU" i="1" dirty="0"/>
              <a:t> </a:t>
            </a:r>
            <a:r>
              <a:rPr lang="ru-RU" dirty="0"/>
              <a:t>и подготавливается к работе. Для чего выносные опоры и </a:t>
            </a:r>
            <a:r>
              <a:rPr lang="ru-RU" dirty="0" err="1"/>
              <a:t>гидроманипулятор</a:t>
            </a:r>
            <a:r>
              <a:rPr lang="ru-RU" dirty="0"/>
              <a:t> приводят в рабочее положение, Процесс погрузки прост и заключается в следующем. Оператор (водитель автопоезда) подводит челюст­ной захват к штабелю, захватывает несколько сортиментов (</a:t>
            </a:r>
            <a:r>
              <a:rPr lang="ru-RU" dirty="0" err="1"/>
              <a:t>полухлыстов</a:t>
            </a:r>
            <a:r>
              <a:rPr lang="ru-RU" dirty="0"/>
              <a:t>) по­середине (вблизи центра тяжести), поднимает и поворотом манипулятора пе­ремещает пачку на автопоезд и укладывает на коники. Этот процесс повторя­ется до полной загрузки автопоезда. Затем опоры и манипулятор приводятся в транспортное положение, и автопоезд отправляется в рейс.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84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/>
              <a:t>Погрузка сортиментов самоходными стреловыми </a:t>
            </a:r>
            <a:r>
              <a:rPr lang="ru-RU" b="1" u="sng" dirty="0" smtClean="0"/>
              <a:t>кранами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/>
              <a:t>Для </a:t>
            </a:r>
            <a:r>
              <a:rPr lang="ru-RU" sz="3600" dirty="0"/>
              <a:t>по­грузки лесовозный автопоезд устанавливают так, чтобы кран находился меж­ду штабелем сортиментов и автопоездом, и подготавливают его к погрузке. Процесс погрузки сортиментов самоходным стреловым краном с челюстным захватом такой же, как и стреловыми </a:t>
            </a:r>
            <a:r>
              <a:rPr lang="ru-RU" sz="3600" dirty="0" err="1"/>
              <a:t>гидрокранами</a:t>
            </a:r>
            <a:r>
              <a:rPr lang="ru-RU" sz="3600" dirty="0"/>
              <a:t>, установленными па ле­совозных автопоездах.</a:t>
            </a:r>
          </a:p>
        </p:txBody>
      </p:sp>
    </p:spTree>
    <p:extLst>
      <p:ext uri="{BB962C8B-B14F-4D97-AF65-F5344CB8AC3E}">
        <p14:creationId xmlns:p14="http://schemas.microsoft.com/office/powerpoint/2010/main" val="373935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1444</Words>
  <Application>Microsoft Office PowerPoint</Application>
  <PresentationFormat>Произвольный</PresentationFormat>
  <Paragraphs>69</Paragraphs>
  <Slides>18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Погрузочные пункты и вывозка древесины</vt:lpstr>
      <vt:lpstr>Определение или технологический процесс</vt:lpstr>
      <vt:lpstr>Лесные склады и терминалы.</vt:lpstr>
      <vt:lpstr>Типы лесных терминалов: </vt:lpstr>
      <vt:lpstr>Промежуточный склад - технологическая система, предназначенная для создания технологического запаса сырья, полупродуктов и продуктов для обеспечения стабильной работы как отдельных технологических стадий, так и всего производства в целом и размещаемая в производственной зоне.</vt:lpstr>
      <vt:lpstr>Презентация PowerPoint</vt:lpstr>
      <vt:lpstr>Нижний склад - это промышленная площадка предприятия, где проходит первичная переработка лесоматериалов и их хранение.</vt:lpstr>
      <vt:lpstr>Биржа сырья для деревообрабатывающих предприятий</vt:lpstr>
      <vt:lpstr>Организация работ при погрузке древесины на лесовозный транспорт.</vt:lpstr>
      <vt:lpstr>ПРИНЦИПЫ ОРГАНИЗАЦИИ ПРОЦЕССОВ АВТОМОБИЛЬНОГО ТРАНСПОРТА ЛЕСА</vt:lpstr>
      <vt:lpstr>Погрузка хлыстов челюстными лесопогрузчиками</vt:lpstr>
      <vt:lpstr>Погрузка древесины самозагружающимися  автопоездами, оборудован­ными стреловыми гидрокранами с челюстными захватами.</vt:lpstr>
      <vt:lpstr>Метод подъема вершин хлыста</vt:lpstr>
      <vt:lpstr>Презентация PowerPoint</vt:lpstr>
      <vt:lpstr>Презентация PowerPoint</vt:lpstr>
      <vt:lpstr>Метод «вершина-комель»</vt:lpstr>
      <vt:lpstr>Метод переноса</vt:lpstr>
      <vt:lpstr>Погрузка сортиментов самоходными стреловыми кранами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Погрузочные пункты и вывозка древесины</dc:title>
  <dc:creator>Алексей</dc:creator>
  <cp:lastModifiedBy>Елена</cp:lastModifiedBy>
  <cp:revision>32</cp:revision>
  <dcterms:created xsi:type="dcterms:W3CDTF">2023-02-19T15:47:52Z</dcterms:created>
  <dcterms:modified xsi:type="dcterms:W3CDTF">2023-02-20T08:39:43Z</dcterms:modified>
</cp:coreProperties>
</file>