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sldIdLst>
    <p:sldId id="256" r:id="rId2"/>
    <p:sldId id="257" r:id="rId3"/>
    <p:sldId id="258" r:id="rId4"/>
    <p:sldId id="259" r:id="rId5"/>
    <p:sldId id="273" r:id="rId6"/>
    <p:sldId id="260" r:id="rId7"/>
    <p:sldId id="261" r:id="rId8"/>
    <p:sldId id="262" r:id="rId9"/>
    <p:sldId id="272" r:id="rId10"/>
    <p:sldId id="274" r:id="rId11"/>
    <p:sldId id="263" r:id="rId12"/>
    <p:sldId id="264" r:id="rId13"/>
    <p:sldId id="275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6" r:id="rId22"/>
    <p:sldId id="277" r:id="rId23"/>
    <p:sldId id="278" r:id="rId24"/>
    <p:sldId id="280" r:id="rId25"/>
    <p:sldId id="279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3" d="100"/>
          <a:sy n="63" d="100"/>
        </p:scale>
        <p:origin x="-126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EC349-153D-48DC-B7E9-E9D190198362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1D3A4AB-2088-40B3-8F28-F072D1EB3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196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EC349-153D-48DC-B7E9-E9D190198362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1D3A4AB-2088-40B3-8F28-F072D1EB3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035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EC349-153D-48DC-B7E9-E9D190198362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1D3A4AB-2088-40B3-8F28-F072D1EB302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80660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EC349-153D-48DC-B7E9-E9D190198362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1D3A4AB-2088-40B3-8F28-F072D1EB3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0906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EC349-153D-48DC-B7E9-E9D190198362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1D3A4AB-2088-40B3-8F28-F072D1EB302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75999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EC349-153D-48DC-B7E9-E9D190198362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1D3A4AB-2088-40B3-8F28-F072D1EB3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5410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EC349-153D-48DC-B7E9-E9D190198362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3A4AB-2088-40B3-8F28-F072D1EB3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0279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EC349-153D-48DC-B7E9-E9D190198362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3A4AB-2088-40B3-8F28-F072D1EB3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311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EC349-153D-48DC-B7E9-E9D190198362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3A4AB-2088-40B3-8F28-F072D1EB3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703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EC349-153D-48DC-B7E9-E9D190198362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1D3A4AB-2088-40B3-8F28-F072D1EB3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648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EC349-153D-48DC-B7E9-E9D190198362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1D3A4AB-2088-40B3-8F28-F072D1EB3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145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EC349-153D-48DC-B7E9-E9D190198362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1D3A4AB-2088-40B3-8F28-F072D1EB3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987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EC349-153D-48DC-B7E9-E9D190198362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3A4AB-2088-40B3-8F28-F072D1EB3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876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EC349-153D-48DC-B7E9-E9D190198362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3A4AB-2088-40B3-8F28-F072D1EB3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180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EC349-153D-48DC-B7E9-E9D190198362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3A4AB-2088-40B3-8F28-F072D1EB3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55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EC349-153D-48DC-B7E9-E9D190198362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1D3A4AB-2088-40B3-8F28-F072D1EB3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821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EC349-153D-48DC-B7E9-E9D190198362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1D3A4AB-2088-40B3-8F28-F072D1EB30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312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  <p:sldLayoutId id="214748372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microsoft.com/office/2007/relationships/hdphoto" Target="../media/hdphoto6.wdp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511" y="0"/>
            <a:ext cx="11579191" cy="186730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ФИНАНСОВЫЙ СЛОВАРЬ </a:t>
            </a:r>
            <a:br>
              <a:rPr lang="ru-RU" dirty="0" smtClean="0"/>
            </a:br>
            <a:r>
              <a:rPr lang="ru-RU" dirty="0" smtClean="0"/>
              <a:t> В КАРТИНКАХ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9480867" cy="1126283"/>
          </a:xfrm>
        </p:spPr>
        <p:txBody>
          <a:bodyPr>
            <a:noAutofit/>
          </a:bodyPr>
          <a:lstStyle/>
          <a:p>
            <a:pPr algn="r"/>
            <a:r>
              <a:rPr lang="ru-RU" sz="1600" dirty="0" smtClean="0"/>
              <a:t>Выполнила: </a:t>
            </a:r>
          </a:p>
          <a:p>
            <a:pPr algn="r"/>
            <a:r>
              <a:rPr lang="ru-RU" sz="1600" dirty="0" smtClean="0"/>
              <a:t>Степашкина Елена Александровна</a:t>
            </a:r>
          </a:p>
          <a:p>
            <a:pPr algn="r"/>
            <a:r>
              <a:rPr lang="ru-RU" sz="1600" dirty="0"/>
              <a:t>у</a:t>
            </a:r>
            <a:r>
              <a:rPr lang="ru-RU" sz="1600" dirty="0" smtClean="0"/>
              <a:t>читель начальных классов,</a:t>
            </a:r>
          </a:p>
          <a:p>
            <a:pPr algn="r"/>
            <a:r>
              <a:rPr lang="ru-RU" sz="1600" dirty="0" smtClean="0"/>
              <a:t>НРМОБУ «Куть-Яхская СОШ»</a:t>
            </a:r>
            <a:endParaRPr lang="ru-RU" sz="1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69468" y="1818029"/>
            <a:ext cx="5894371" cy="491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99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453" y="2307781"/>
            <a:ext cx="3096426" cy="42676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9320" y="2307780"/>
            <a:ext cx="6828183" cy="4267614"/>
          </a:xfrm>
          <a:prstGeom prst="rect">
            <a:avLst/>
          </a:prstGeom>
          <a:ln w="28575">
            <a:solidFill>
              <a:schemeClr val="accent3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Выноска со стрелкой вниз 4"/>
          <p:cNvSpPr/>
          <p:nvPr/>
        </p:nvSpPr>
        <p:spPr>
          <a:xfrm>
            <a:off x="1925053" y="96253"/>
            <a:ext cx="9047748" cy="2069431"/>
          </a:xfrm>
          <a:prstGeom prst="down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Материнский капитал – документ, подтверждающий получение материнского капитала, форма государственной поддержки российских семей, воспитывающих двух и более детей.</a:t>
            </a:r>
          </a:p>
        </p:txBody>
      </p:sp>
    </p:spTree>
    <p:extLst>
      <p:ext uri="{BB962C8B-B14F-4D97-AF65-F5344CB8AC3E}">
        <p14:creationId xmlns:p14="http://schemas.microsoft.com/office/powerpoint/2010/main" val="176373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9801" t="148"/>
          <a:stretch/>
        </p:blipFill>
        <p:spPr>
          <a:xfrm>
            <a:off x="2565438" y="2040556"/>
            <a:ext cx="7279813" cy="46281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3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Выноска со стрелкой вниз 3"/>
          <p:cNvSpPr/>
          <p:nvPr/>
        </p:nvSpPr>
        <p:spPr>
          <a:xfrm>
            <a:off x="2060395" y="163630"/>
            <a:ext cx="8289901" cy="1732548"/>
          </a:xfrm>
          <a:prstGeom prst="downArrowCallou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Монета – металлический денежный знак</a:t>
            </a:r>
            <a:r>
              <a:rPr lang="ru-RU" sz="3600" dirty="0" smtClean="0">
                <a:solidFill>
                  <a:schemeClr val="tx1"/>
                </a:solidFill>
              </a:rPr>
              <a:t>.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22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7774" y="123596"/>
            <a:ext cx="9765914" cy="1280890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9516" y="1399743"/>
            <a:ext cx="6918190" cy="40611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3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Выноска со стрелкой вправо 3"/>
          <p:cNvSpPr/>
          <p:nvPr/>
        </p:nvSpPr>
        <p:spPr>
          <a:xfrm>
            <a:off x="1697774" y="489356"/>
            <a:ext cx="3195588" cy="5582652"/>
          </a:xfrm>
          <a:prstGeom prst="right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chemeClr val="tx1"/>
                </a:solidFill>
              </a:rPr>
              <a:t>Накопления – деньги, которые откладывают или хранят в банке.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8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583" y="260154"/>
            <a:ext cx="7016807" cy="46778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3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Выноска со стрелкой вверх 2"/>
          <p:cNvSpPr/>
          <p:nvPr/>
        </p:nvSpPr>
        <p:spPr>
          <a:xfrm>
            <a:off x="1357163" y="5236143"/>
            <a:ext cx="10318282" cy="1501541"/>
          </a:xfrm>
          <a:prstGeom prst="up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Наличные деньги – валюта одной из стран у конкретного физического или юридического лица для платежей за покупаемые товары и услуги.</a:t>
            </a:r>
          </a:p>
        </p:txBody>
      </p:sp>
    </p:spTree>
    <p:extLst>
      <p:ext uri="{BB962C8B-B14F-4D97-AF65-F5344CB8AC3E}">
        <p14:creationId xmlns:p14="http://schemas.microsoft.com/office/powerpoint/2010/main" val="196107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9274" y="190974"/>
            <a:ext cx="10324179" cy="12808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7228" y="1819175"/>
            <a:ext cx="5717266" cy="32416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3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9274" y="4185862"/>
            <a:ext cx="3642038" cy="24236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3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Выноска со стрелкой вниз 4"/>
          <p:cNvSpPr/>
          <p:nvPr/>
        </p:nvSpPr>
        <p:spPr>
          <a:xfrm>
            <a:off x="1839769" y="190974"/>
            <a:ext cx="9999305" cy="1328287"/>
          </a:xfrm>
          <a:prstGeom prst="down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Пенсия </a:t>
            </a:r>
            <a:r>
              <a:rPr lang="ru-RU" dirty="0">
                <a:solidFill>
                  <a:schemeClr val="tx1"/>
                </a:solidFill>
              </a:rPr>
              <a:t>– деньги, выплачиваемые тем, кто проработал много </a:t>
            </a:r>
            <a:r>
              <a:rPr lang="ru-RU" dirty="0" smtClean="0">
                <a:solidFill>
                  <a:schemeClr val="tx1"/>
                </a:solidFill>
              </a:rPr>
              <a:t>лет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и достиг определенного возраста.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930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425" y="2040556"/>
            <a:ext cx="6889233" cy="46685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3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Выноска со стрелкой вниз 2"/>
          <p:cNvSpPr/>
          <p:nvPr/>
        </p:nvSpPr>
        <p:spPr>
          <a:xfrm>
            <a:off x="1799923" y="308009"/>
            <a:ext cx="10116151" cy="1732547"/>
          </a:xfrm>
          <a:prstGeom prst="down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Премия – деньги, получаемые в добавление к заработной плате за особые  успехи  в работе.</a:t>
            </a:r>
          </a:p>
        </p:txBody>
      </p:sp>
    </p:spTree>
    <p:extLst>
      <p:ext uri="{BB962C8B-B14F-4D97-AF65-F5344CB8AC3E}">
        <p14:creationId xmlns:p14="http://schemas.microsoft.com/office/powerpoint/2010/main" val="169390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7579" y="1539239"/>
            <a:ext cx="7113069" cy="49180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3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Выноска со стрелкой вниз 2"/>
          <p:cNvSpPr/>
          <p:nvPr/>
        </p:nvSpPr>
        <p:spPr>
          <a:xfrm>
            <a:off x="1665171" y="292768"/>
            <a:ext cx="9942897" cy="1126156"/>
          </a:xfrm>
          <a:prstGeom prst="down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Расход – деньги, которые нужны для того, чтобы оплатить услуги или купить товары.</a:t>
            </a:r>
          </a:p>
        </p:txBody>
      </p:sp>
    </p:spTree>
    <p:extLst>
      <p:ext uri="{BB962C8B-B14F-4D97-AF65-F5344CB8AC3E}">
        <p14:creationId xmlns:p14="http://schemas.microsoft.com/office/powerpoint/2010/main" val="155777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5557" y="1944304"/>
            <a:ext cx="8364854" cy="43982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3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Выноска со стрелкой вниз 2"/>
          <p:cNvSpPr/>
          <p:nvPr/>
        </p:nvSpPr>
        <p:spPr>
          <a:xfrm>
            <a:off x="1761423" y="162828"/>
            <a:ext cx="9500135" cy="1569719"/>
          </a:xfrm>
          <a:prstGeom prst="down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Семейный бюджет – распределение доходов и расходов в семье.</a:t>
            </a:r>
          </a:p>
        </p:txBody>
      </p:sp>
    </p:spTree>
    <p:extLst>
      <p:ext uri="{BB962C8B-B14F-4D97-AF65-F5344CB8AC3E}">
        <p14:creationId xmlns:p14="http://schemas.microsoft.com/office/powerpoint/2010/main" val="340963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5847"/>
          <a:stretch/>
        </p:blipFill>
        <p:spPr>
          <a:xfrm>
            <a:off x="2675221" y="1827998"/>
            <a:ext cx="7379835" cy="45720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3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Выноска со стрелкой вниз 2"/>
          <p:cNvSpPr/>
          <p:nvPr/>
        </p:nvSpPr>
        <p:spPr>
          <a:xfrm>
            <a:off x="2030930" y="220579"/>
            <a:ext cx="9153625" cy="1530417"/>
          </a:xfrm>
          <a:prstGeom prst="down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Спрос – показывает, сколько людей хотят приобрести товар.</a:t>
            </a:r>
          </a:p>
        </p:txBody>
      </p:sp>
    </p:spTree>
    <p:extLst>
      <p:ext uri="{BB962C8B-B14F-4D97-AF65-F5344CB8AC3E}">
        <p14:creationId xmlns:p14="http://schemas.microsoft.com/office/powerpoint/2010/main" val="276200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8785"/>
          <a:stretch/>
        </p:blipFill>
        <p:spPr>
          <a:xfrm>
            <a:off x="4976010" y="212866"/>
            <a:ext cx="6603181" cy="51291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3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Выноска со стрелкой вправо 2"/>
          <p:cNvSpPr/>
          <p:nvPr/>
        </p:nvSpPr>
        <p:spPr>
          <a:xfrm>
            <a:off x="1717159" y="356288"/>
            <a:ext cx="3105098" cy="6285144"/>
          </a:xfrm>
          <a:prstGeom prst="right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ru-RU" dirty="0">
                <a:solidFill>
                  <a:schemeClr val="tx1"/>
                </a:solidFill>
              </a:rPr>
              <a:t>Товар – изделие, вещь, которые продаются, покупаются или обмениваются.</a:t>
            </a:r>
          </a:p>
        </p:txBody>
      </p:sp>
    </p:spTree>
    <p:extLst>
      <p:ext uri="{BB962C8B-B14F-4D97-AF65-F5344CB8AC3E}">
        <p14:creationId xmlns:p14="http://schemas.microsoft.com/office/powerpoint/2010/main" val="118969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4027" y="94721"/>
            <a:ext cx="8911687" cy="1280890"/>
          </a:xfrm>
        </p:spPr>
        <p:txBody>
          <a:bodyPr/>
          <a:lstStyle/>
          <a:p>
            <a:r>
              <a:rPr lang="ru-RU" sz="5400" dirty="0" smtClean="0">
                <a:solidFill>
                  <a:schemeClr val="accent3"/>
                </a:solidFill>
              </a:rPr>
              <a:t>Цель:</a:t>
            </a:r>
            <a:endParaRPr lang="ru-RU" sz="5400" dirty="0">
              <a:solidFill>
                <a:schemeClr val="accent3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70559" y="1527292"/>
            <a:ext cx="9743975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accent3"/>
                </a:solidFill>
              </a:rPr>
              <a:t>п</a:t>
            </a:r>
            <a:r>
              <a:rPr lang="ru-RU" sz="3200" dirty="0" smtClean="0">
                <a:solidFill>
                  <a:schemeClr val="accent3"/>
                </a:solidFill>
              </a:rPr>
              <a:t>ознакомить учащихся начальной школы с основами финансовой грамотности на доступном уровне;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accent3"/>
                </a:solidFill>
              </a:rPr>
              <a:t>п</a:t>
            </a:r>
            <a:r>
              <a:rPr lang="ru-RU" sz="3200" dirty="0" smtClean="0">
                <a:solidFill>
                  <a:schemeClr val="accent3"/>
                </a:solidFill>
              </a:rPr>
              <a:t>ополнить словарь учащихся новыми словами, обозначающими экономические явления;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accent3"/>
                </a:solidFill>
              </a:rPr>
              <a:t>у</a:t>
            </a:r>
            <a:r>
              <a:rPr lang="ru-RU" sz="3200" dirty="0" smtClean="0">
                <a:solidFill>
                  <a:schemeClr val="accent3"/>
                </a:solidFill>
              </a:rPr>
              <a:t>чить применять учащихся эти слова на практике.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183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9930" y="2578217"/>
            <a:ext cx="6667500" cy="3857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3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Выноска со стрелкой вниз 3"/>
          <p:cNvSpPr/>
          <p:nvPr/>
        </p:nvSpPr>
        <p:spPr>
          <a:xfrm>
            <a:off x="1809549" y="161223"/>
            <a:ext cx="9981397" cy="2168091"/>
          </a:xfrm>
          <a:prstGeom prst="down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Убытки – это потери, выраженные в денежной форме, что повлекли за собой увеличение расходов и их превышение над доходами.</a:t>
            </a:r>
          </a:p>
        </p:txBody>
      </p:sp>
    </p:spTree>
    <p:extLst>
      <p:ext uri="{BB962C8B-B14F-4D97-AF65-F5344CB8AC3E}">
        <p14:creationId xmlns:p14="http://schemas.microsoft.com/office/powerpoint/2010/main" val="302988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37909" y="1673993"/>
            <a:ext cx="8373032" cy="5679707"/>
          </a:xfrm>
          <a:prstGeom prst="rect">
            <a:avLst/>
          </a:prstGeom>
        </p:spPr>
      </p:pic>
      <p:sp>
        <p:nvSpPr>
          <p:cNvPr id="5" name="Выноска со стрелкой вниз 4"/>
          <p:cNvSpPr/>
          <p:nvPr/>
        </p:nvSpPr>
        <p:spPr>
          <a:xfrm>
            <a:off x="1867301" y="269507"/>
            <a:ext cx="10010274" cy="2127184"/>
          </a:xfrm>
          <a:prstGeom prst="down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Финансовый план – мероприятий материального функционирования 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государства </a:t>
            </a:r>
            <a:r>
              <a:rPr lang="ru-RU" dirty="0">
                <a:solidFill>
                  <a:schemeClr val="tx1"/>
                </a:solidFill>
              </a:rPr>
              <a:t>или организации.</a:t>
            </a:r>
          </a:p>
        </p:txBody>
      </p:sp>
    </p:spTree>
    <p:extLst>
      <p:ext uri="{BB962C8B-B14F-4D97-AF65-F5344CB8AC3E}">
        <p14:creationId xmlns:p14="http://schemas.microsoft.com/office/powerpoint/2010/main" val="170890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5420" b="4751"/>
          <a:stretch/>
        </p:blipFill>
        <p:spPr>
          <a:xfrm>
            <a:off x="144379" y="2695075"/>
            <a:ext cx="4857373" cy="376347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80094" y="385011"/>
            <a:ext cx="4103872" cy="4103872"/>
          </a:xfrm>
          <a:prstGeom prst="rect">
            <a:avLst/>
          </a:prstGeom>
        </p:spPr>
      </p:pic>
      <p:sp>
        <p:nvSpPr>
          <p:cNvPr id="6" name="Выноска со стрелками влево/вправо 5"/>
          <p:cNvSpPr/>
          <p:nvPr/>
        </p:nvSpPr>
        <p:spPr>
          <a:xfrm>
            <a:off x="3320718" y="683392"/>
            <a:ext cx="5823284" cy="5496025"/>
          </a:xfrm>
          <a:prstGeom prst="leftRight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dirty="0">
                <a:solidFill>
                  <a:schemeClr val="tx1"/>
                </a:solidFill>
              </a:rPr>
              <a:t>Цена – это денежное выражение стоимости товара, выполненных работ или оказанных услуг.</a:t>
            </a:r>
          </a:p>
        </p:txBody>
      </p:sp>
    </p:spTree>
    <p:extLst>
      <p:ext uri="{BB962C8B-B14F-4D97-AF65-F5344CB8AC3E}">
        <p14:creationId xmlns:p14="http://schemas.microsoft.com/office/powerpoint/2010/main" val="277063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8913" r="8961"/>
          <a:stretch/>
        </p:blipFill>
        <p:spPr>
          <a:xfrm>
            <a:off x="4831883" y="-380142"/>
            <a:ext cx="6946232" cy="5638705"/>
          </a:xfrm>
          <a:prstGeom prst="rect">
            <a:avLst/>
          </a:prstGeom>
        </p:spPr>
      </p:pic>
      <p:sp>
        <p:nvSpPr>
          <p:cNvPr id="4" name="Выноска со стрелкой вправо 3"/>
          <p:cNvSpPr/>
          <p:nvPr/>
        </p:nvSpPr>
        <p:spPr>
          <a:xfrm rot="16200000">
            <a:off x="5209675" y="440356"/>
            <a:ext cx="2285999" cy="9837018"/>
          </a:xfrm>
          <a:prstGeom prst="right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Чек – талон из кассы с обозначением суммы, полученный за товар, работу или услугу. </a:t>
            </a:r>
          </a:p>
        </p:txBody>
      </p:sp>
    </p:spTree>
    <p:extLst>
      <p:ext uri="{BB962C8B-B14F-4D97-AF65-F5344CB8AC3E}">
        <p14:creationId xmlns:p14="http://schemas.microsoft.com/office/powerpoint/2010/main" val="317886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218" y="2232500"/>
            <a:ext cx="6766559" cy="43613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3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Выноска со стрелкой вниз 3"/>
          <p:cNvSpPr/>
          <p:nvPr/>
        </p:nvSpPr>
        <p:spPr>
          <a:xfrm>
            <a:off x="1751798" y="134753"/>
            <a:ext cx="9885145" cy="1944304"/>
          </a:xfrm>
          <a:prstGeom prst="down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Электронный кошелек – это специальная программа или интернет-сервис, которые позволяют хранить электронные деньги и выполнять электронные расчеты.</a:t>
            </a:r>
          </a:p>
        </p:txBody>
      </p:sp>
    </p:spTree>
    <p:extLst>
      <p:ext uri="{BB962C8B-B14F-4D97-AF65-F5344CB8AC3E}">
        <p14:creationId xmlns:p14="http://schemas.microsoft.com/office/powerpoint/2010/main" val="337238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97795" y="0"/>
            <a:ext cx="6882063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3"/>
                </a:solidFill>
              </a:rPr>
              <a:t>Каждый</a:t>
            </a:r>
            <a:r>
              <a:rPr lang="ru-RU" sz="2800" dirty="0">
                <a:solidFill>
                  <a:schemeClr val="accent3"/>
                </a:solidFill>
              </a:rPr>
              <a:t> </a:t>
            </a:r>
            <a:r>
              <a:rPr lang="ru-RU" sz="2800" dirty="0" smtClean="0">
                <a:solidFill>
                  <a:schemeClr val="accent3"/>
                </a:solidFill>
              </a:rPr>
              <a:t>мечтает с детства </a:t>
            </a:r>
          </a:p>
          <a:p>
            <a:r>
              <a:rPr lang="ru-RU" sz="2800" dirty="0" smtClean="0">
                <a:solidFill>
                  <a:schemeClr val="accent3"/>
                </a:solidFill>
              </a:rPr>
              <a:t>Богатство иметь свое</a:t>
            </a:r>
            <a:endParaRPr lang="ru-RU" sz="2800" dirty="0">
              <a:solidFill>
                <a:schemeClr val="accent3"/>
              </a:solidFill>
            </a:endParaRPr>
          </a:p>
          <a:p>
            <a:r>
              <a:rPr lang="ru-RU" sz="2800" dirty="0" smtClean="0">
                <a:solidFill>
                  <a:schemeClr val="accent3"/>
                </a:solidFill>
              </a:rPr>
              <a:t>Но деньги для жизни средство.</a:t>
            </a:r>
          </a:p>
          <a:p>
            <a:r>
              <a:rPr lang="ru-RU" sz="2800" dirty="0" smtClean="0">
                <a:solidFill>
                  <a:schemeClr val="accent3"/>
                </a:solidFill>
              </a:rPr>
              <a:t>А во все не цель её.</a:t>
            </a:r>
          </a:p>
          <a:p>
            <a:r>
              <a:rPr lang="ru-RU" sz="2800" dirty="0" smtClean="0">
                <a:solidFill>
                  <a:schemeClr val="accent3"/>
                </a:solidFill>
              </a:rPr>
              <a:t>И каждый лишь то имеет, </a:t>
            </a:r>
            <a:endParaRPr lang="ru-RU" sz="2800" dirty="0">
              <a:solidFill>
                <a:schemeClr val="accent3"/>
              </a:solidFill>
            </a:endParaRPr>
          </a:p>
          <a:p>
            <a:r>
              <a:rPr lang="ru-RU" sz="2800" dirty="0" smtClean="0">
                <a:solidFill>
                  <a:schemeClr val="accent3"/>
                </a:solidFill>
              </a:rPr>
              <a:t>С точностью до гроша, </a:t>
            </a:r>
            <a:endParaRPr lang="ru-RU" sz="2800" dirty="0">
              <a:solidFill>
                <a:schemeClr val="accent3"/>
              </a:solidFill>
            </a:endParaRPr>
          </a:p>
          <a:p>
            <a:r>
              <a:rPr lang="ru-RU" sz="2800" dirty="0" smtClean="0">
                <a:solidFill>
                  <a:schemeClr val="accent3"/>
                </a:solidFill>
              </a:rPr>
              <a:t>Чем пользоваться умеет, </a:t>
            </a:r>
          </a:p>
          <a:p>
            <a:r>
              <a:rPr lang="ru-RU" sz="2800" dirty="0" smtClean="0">
                <a:solidFill>
                  <a:schemeClr val="accent3"/>
                </a:solidFill>
              </a:rPr>
              <a:t>Чего достойна душа.</a:t>
            </a:r>
          </a:p>
          <a:p>
            <a:endParaRPr lang="ru-RU" dirty="0"/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4152" y="3118585"/>
            <a:ext cx="6266848" cy="35251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3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732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0103" y="2600970"/>
            <a:ext cx="4316299" cy="39170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30" y="2600970"/>
            <a:ext cx="5456331" cy="38524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Выноска со стрелкой вниз 5"/>
          <p:cNvSpPr/>
          <p:nvPr/>
        </p:nvSpPr>
        <p:spPr>
          <a:xfrm>
            <a:off x="3416968" y="134754"/>
            <a:ext cx="6564430" cy="3089709"/>
          </a:xfrm>
          <a:prstGeom prst="down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Акция – это ценная бумага, которая даёт её владельцу право на участие в управлении акционерного общества (завода, фабрики, фирмы)и возможность получить часть прибыли предприятия.</a:t>
            </a:r>
          </a:p>
        </p:txBody>
      </p:sp>
    </p:spTree>
    <p:extLst>
      <p:ext uri="{BB962C8B-B14F-4D97-AF65-F5344CB8AC3E}">
        <p14:creationId xmlns:p14="http://schemas.microsoft.com/office/powerpoint/2010/main" val="375536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5901" y="152472"/>
            <a:ext cx="10324179" cy="128089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103" b="92234" l="10000" r="90000"/>
                    </a14:imgEffect>
                  </a14:imgLayer>
                </a14:imgProps>
              </a:ext>
            </a:extLst>
          </a:blip>
          <a:srcRect l="27741" t="22337" r="22248" b="2454"/>
          <a:stretch/>
        </p:blipFill>
        <p:spPr>
          <a:xfrm>
            <a:off x="5836638" y="288758"/>
            <a:ext cx="5357543" cy="6042845"/>
          </a:xfrm>
          <a:prstGeom prst="rect">
            <a:avLst/>
          </a:prstGeom>
        </p:spPr>
      </p:pic>
      <p:sp>
        <p:nvSpPr>
          <p:cNvPr id="4" name="Выноска со стрелкой вправо 3"/>
          <p:cNvSpPr/>
          <p:nvPr/>
        </p:nvSpPr>
        <p:spPr>
          <a:xfrm>
            <a:off x="1674796" y="288758"/>
            <a:ext cx="3628724" cy="5707781"/>
          </a:xfrm>
          <a:prstGeom prst="right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Банк – организация, которая имеет право принимать деньги на хранение и давать их в долг.</a:t>
            </a:r>
          </a:p>
        </p:txBody>
      </p:sp>
    </p:spTree>
    <p:extLst>
      <p:ext uri="{BB962C8B-B14F-4D97-AF65-F5344CB8AC3E}">
        <p14:creationId xmlns:p14="http://schemas.microsoft.com/office/powerpoint/2010/main" val="391016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285" y="2050181"/>
            <a:ext cx="7329126" cy="4536508"/>
          </a:xfrm>
          <a:prstGeom prst="rect">
            <a:avLst/>
          </a:prstGeom>
        </p:spPr>
      </p:pic>
      <p:sp>
        <p:nvSpPr>
          <p:cNvPr id="3" name="Выноска со стрелкой вниз 2"/>
          <p:cNvSpPr/>
          <p:nvPr/>
        </p:nvSpPr>
        <p:spPr>
          <a:xfrm>
            <a:off x="1828800" y="96255"/>
            <a:ext cx="9923646" cy="1857674"/>
          </a:xfrm>
          <a:prstGeom prst="down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Банковская карта – инструмент, дающий возможность доступа к своему личному счету в банке.</a:t>
            </a:r>
          </a:p>
        </p:txBody>
      </p:sp>
    </p:spTree>
    <p:extLst>
      <p:ext uri="{BB962C8B-B14F-4D97-AF65-F5344CB8AC3E}">
        <p14:creationId xmlns:p14="http://schemas.microsoft.com/office/powerpoint/2010/main" val="237430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731" y="1926389"/>
            <a:ext cx="6606039" cy="44040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3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Выноска со стрелкой вниз 4"/>
          <p:cNvSpPr/>
          <p:nvPr/>
        </p:nvSpPr>
        <p:spPr>
          <a:xfrm>
            <a:off x="2107933" y="125128"/>
            <a:ext cx="9201752" cy="1665171"/>
          </a:xfrm>
          <a:prstGeom prst="down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Валюта – деньги других стран.</a:t>
            </a:r>
          </a:p>
        </p:txBody>
      </p:sp>
    </p:spTree>
    <p:extLst>
      <p:ext uri="{BB962C8B-B14F-4D97-AF65-F5344CB8AC3E}">
        <p14:creationId xmlns:p14="http://schemas.microsoft.com/office/powerpoint/2010/main" val="173352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2707" y="2840586"/>
            <a:ext cx="7410099" cy="3239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3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Выноска со стрелкой вниз 3"/>
          <p:cNvSpPr/>
          <p:nvPr/>
        </p:nvSpPr>
        <p:spPr>
          <a:xfrm>
            <a:off x="1607418" y="279133"/>
            <a:ext cx="9971773" cy="2271562"/>
          </a:xfrm>
          <a:prstGeom prst="down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Денежная купюра – бумажные деньги с обозначенной на них стоимостью.</a:t>
            </a:r>
          </a:p>
        </p:txBody>
      </p:sp>
    </p:spTree>
    <p:extLst>
      <p:ext uri="{BB962C8B-B14F-4D97-AF65-F5344CB8AC3E}">
        <p14:creationId xmlns:p14="http://schemas.microsoft.com/office/powerpoint/2010/main" val="224849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9453" y="153235"/>
            <a:ext cx="7072091" cy="47079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3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Выноска со стрелкой вверх 3"/>
          <p:cNvSpPr/>
          <p:nvPr/>
        </p:nvSpPr>
        <p:spPr>
          <a:xfrm>
            <a:off x="1694046" y="5154328"/>
            <a:ext cx="9634888" cy="1395664"/>
          </a:xfrm>
          <a:prstGeom prst="up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Зарплата(заработная плата)- деньги получаемые за работу.</a:t>
            </a:r>
          </a:p>
        </p:txBody>
      </p:sp>
    </p:spTree>
    <p:extLst>
      <p:ext uri="{BB962C8B-B14F-4D97-AF65-F5344CB8AC3E}">
        <p14:creationId xmlns:p14="http://schemas.microsoft.com/office/powerpoint/2010/main" val="249843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70" b="80729" l="10000" r="90000"/>
                    </a14:imgEffect>
                  </a14:imgLayer>
                </a14:imgProps>
              </a:ext>
            </a:extLst>
          </a:blip>
          <a:srcRect b="10301"/>
          <a:stretch/>
        </p:blipFill>
        <p:spPr>
          <a:xfrm>
            <a:off x="2300438" y="-229558"/>
            <a:ext cx="8711136" cy="5196193"/>
          </a:xfrm>
          <a:prstGeom prst="rect">
            <a:avLst/>
          </a:prstGeom>
        </p:spPr>
      </p:pic>
      <p:sp>
        <p:nvSpPr>
          <p:cNvPr id="4" name="Выноска со стрелкой вверх 3"/>
          <p:cNvSpPr/>
          <p:nvPr/>
        </p:nvSpPr>
        <p:spPr>
          <a:xfrm>
            <a:off x="1636295" y="4610502"/>
            <a:ext cx="9856269" cy="2088682"/>
          </a:xfrm>
          <a:prstGeom prst="upArrow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Жилищный кредит – это кредит, который выдается банками и другими финансовыми учреждениями на покупку квартиры или частного дома.</a:t>
            </a:r>
          </a:p>
        </p:txBody>
      </p:sp>
    </p:spTree>
    <p:extLst>
      <p:ext uri="{BB962C8B-B14F-4D97-AF65-F5344CB8AC3E}">
        <p14:creationId xmlns:p14="http://schemas.microsoft.com/office/powerpoint/2010/main" val="37786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367</TotalTime>
  <Words>415</Words>
  <Application>Microsoft Office PowerPoint</Application>
  <PresentationFormat>Произвольный</PresentationFormat>
  <Paragraphs>45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Легкий дым</vt:lpstr>
      <vt:lpstr> ФИНАНСОВЫЙ СЛОВАРЬ   В КАРТИНКАХ</vt:lpstr>
      <vt:lpstr>Цель: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ФИНАНСОВЫЙ СЛОВАРЬ</dc:title>
  <dc:creator>Windows User</dc:creator>
  <cp:lastModifiedBy>User</cp:lastModifiedBy>
  <cp:revision>68</cp:revision>
  <dcterms:created xsi:type="dcterms:W3CDTF">2021-10-02T14:21:34Z</dcterms:created>
  <dcterms:modified xsi:type="dcterms:W3CDTF">2022-03-21T09:33:41Z</dcterms:modified>
</cp:coreProperties>
</file>