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76" r:id="rId2"/>
    <p:sldId id="258" r:id="rId3"/>
    <p:sldId id="259" r:id="rId4"/>
    <p:sldId id="260" r:id="rId5"/>
    <p:sldId id="261" r:id="rId6"/>
    <p:sldId id="262" r:id="rId7"/>
    <p:sldId id="277" r:id="rId8"/>
    <p:sldId id="263" r:id="rId9"/>
    <p:sldId id="264" r:id="rId10"/>
    <p:sldId id="265" r:id="rId11"/>
    <p:sldId id="266" r:id="rId12"/>
    <p:sldId id="267" r:id="rId13"/>
    <p:sldId id="270" r:id="rId14"/>
    <p:sldId id="278" r:id="rId15"/>
    <p:sldId id="274" r:id="rId16"/>
    <p:sldId id="279" r:id="rId17"/>
    <p:sldId id="275"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678" y="10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AAD5C9-4E6A-4547-B102-4C51F0507676}" type="datetimeFigureOut">
              <a:rPr lang="ru-RU" smtClean="0"/>
              <a:t>11.06.2025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4C853D-C01D-4E3A-BABB-EAAE8FE3FC09}" type="slidenum">
              <a:rPr lang="ru-RU" smtClean="0"/>
              <a:t>‹#›</a:t>
            </a:fld>
            <a:endParaRPr lang="ru-RU"/>
          </a:p>
        </p:txBody>
      </p:sp>
    </p:spTree>
    <p:extLst>
      <p:ext uri="{BB962C8B-B14F-4D97-AF65-F5344CB8AC3E}">
        <p14:creationId xmlns:p14="http://schemas.microsoft.com/office/powerpoint/2010/main" val="2456400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94C853D-C01D-4E3A-BABB-EAAE8FE3FC09}" type="slidenum">
              <a:rPr lang="ru-RU" smtClean="0"/>
              <a:t>14</a:t>
            </a:fld>
            <a:endParaRPr lang="ru-RU"/>
          </a:p>
        </p:txBody>
      </p:sp>
    </p:spTree>
    <p:extLst>
      <p:ext uri="{BB962C8B-B14F-4D97-AF65-F5344CB8AC3E}">
        <p14:creationId xmlns:p14="http://schemas.microsoft.com/office/powerpoint/2010/main" val="1085143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p:spPr>
        <p:txBody>
          <a:bodyPr/>
          <a:lstStyle/>
          <a:p>
            <a:r>
              <a:rPr lang="ru-RU"/>
              <a:t>Образец заголовка</a:t>
            </a:r>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t>11.06.2025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11.06.2025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11.06.2025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11.06.2025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t>11.06.2025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t>11.06.2025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11.06.2025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11.06.2025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11.06.2025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11.06.2025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11.06.2025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11.06.2025</a:t>
            </a:fld>
            <a:endParaRPr lang="ru-RU"/>
          </a:p>
        </p:txBody>
      </p:sp>
      <p:sp>
        <p:nvSpPr>
          <p:cNvPr id="5" name="Нижний колонтитул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938558"/>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p:cNvSpPr txBox="1">
            <a:spLocks/>
          </p:cNvSpPr>
          <p:nvPr/>
        </p:nvSpPr>
        <p:spPr>
          <a:xfrm>
            <a:off x="1524000" y="4632326"/>
            <a:ext cx="9791700" cy="1211580"/>
          </a:xfrm>
          <a:prstGeom prst="rect">
            <a:avLst/>
          </a:prstGeom>
          <a:solidFill>
            <a:schemeClr val="dk1">
              <a:alpha val="50000"/>
            </a:schemeClr>
          </a:solidFill>
        </p:spPr>
        <p:style>
          <a:lnRef idx="0">
            <a:scrgbClr r="0" g="0" b="0"/>
          </a:lnRef>
          <a:fillRef idx="0">
            <a:scrgbClr r="0" g="0" b="0"/>
          </a:fillRef>
          <a:effectRef idx="0">
            <a:scrgbClr r="0" g="0" b="0"/>
          </a:effectRef>
          <a:fontRef idx="minor">
            <a:schemeClr val="lt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ru-RU" sz="4000" b="1" dirty="0">
                <a:latin typeface="Arial Black" panose="020B0A04020102020204" pitchFamily="34" charset="0"/>
              </a:rPr>
              <a:t>ЕВРОПА В ГОДЫ ФРАНЦУЗСКОЙ РЕВОЛЮЦИИ</a:t>
            </a:r>
          </a:p>
        </p:txBody>
      </p:sp>
    </p:spTree>
    <p:extLst>
      <p:ext uri="{BB962C8B-B14F-4D97-AF65-F5344CB8AC3E}">
        <p14:creationId xmlns:p14="http://schemas.microsoft.com/office/powerpoint/2010/main" val="7782617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09600" y="1600201"/>
            <a:ext cx="10936683" cy="4525963"/>
          </a:xfrm>
        </p:spPr>
        <p:style>
          <a:lnRef idx="2">
            <a:schemeClr val="accent1"/>
          </a:lnRef>
          <a:fillRef idx="1">
            <a:schemeClr val="lt1"/>
          </a:fillRef>
          <a:effectRef idx="0">
            <a:schemeClr val="accent1"/>
          </a:effectRef>
          <a:fontRef idx="minor">
            <a:schemeClr val="dk1"/>
          </a:fontRef>
        </p:style>
        <p:txBody>
          <a:bodyPr>
            <a:normAutofit/>
          </a:bodyPr>
          <a:lstStyle/>
          <a:p>
            <a:pPr marL="0" indent="0" fontAlgn="t">
              <a:buNone/>
            </a:pPr>
            <a:r>
              <a:rPr lang="ru-RU" sz="3600" dirty="0">
                <a:latin typeface="Candara" panose="020E0502030303020204" pitchFamily="34" charset="0"/>
              </a:rPr>
              <a:t>1. Монархи против революции</a:t>
            </a:r>
          </a:p>
          <a:p>
            <a:pPr marL="0" indent="0" fontAlgn="t">
              <a:buNone/>
            </a:pPr>
            <a:r>
              <a:rPr lang="ru-RU" sz="3600" dirty="0">
                <a:latin typeface="Candara" panose="020E0502030303020204" pitchFamily="34" charset="0"/>
              </a:rPr>
              <a:t>2. Первая антифранцузская коалиция (1792-1797)</a:t>
            </a:r>
          </a:p>
          <a:p>
            <a:pPr marL="0" indent="0" fontAlgn="t">
              <a:buNone/>
            </a:pPr>
            <a:r>
              <a:rPr lang="ru-RU" sz="3600" dirty="0">
                <a:latin typeface="Candara" panose="020E0502030303020204" pitchFamily="34" charset="0"/>
              </a:rPr>
              <a:t>3. Судьбы французской эмиграции</a:t>
            </a:r>
          </a:p>
          <a:p>
            <a:pPr marL="0" indent="0" fontAlgn="t">
              <a:buNone/>
            </a:pPr>
            <a:r>
              <a:rPr lang="ru-RU" sz="3600" dirty="0">
                <a:latin typeface="Candara" panose="020E0502030303020204" pitchFamily="34" charset="0"/>
              </a:rPr>
              <a:t>4. Вторая антифранцузская коалиция (1798-1801)</a:t>
            </a:r>
          </a:p>
          <a:p>
            <a:pPr marL="0" indent="0">
              <a:buNone/>
            </a:pPr>
            <a:endParaRPr lang="ru-RU" sz="3600" dirty="0"/>
          </a:p>
        </p:txBody>
      </p:sp>
      <p:sp>
        <p:nvSpPr>
          <p:cNvPr id="4" name="Заголовок 1"/>
          <p:cNvSpPr txBox="1">
            <a:spLocks/>
          </p:cNvSpPr>
          <p:nvPr/>
        </p:nvSpPr>
        <p:spPr>
          <a:xfrm>
            <a:off x="596343" y="260648"/>
            <a:ext cx="10949940" cy="1001558"/>
          </a:xfrm>
          <a:prstGeom prst="rect">
            <a:avLst/>
          </a:prstGeom>
          <a:solidFill>
            <a:schemeClr val="accent4">
              <a:lumMod val="60000"/>
              <a:lumOff val="40000"/>
            </a:scheme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dirty="0">
                <a:latin typeface="Arial Black" panose="020B0A04020102020204" pitchFamily="34" charset="0"/>
              </a:rPr>
              <a:t>План урока</a:t>
            </a:r>
          </a:p>
        </p:txBody>
      </p:sp>
    </p:spTree>
    <p:extLst>
      <p:ext uri="{BB962C8B-B14F-4D97-AF65-F5344CB8AC3E}">
        <p14:creationId xmlns:p14="http://schemas.microsoft.com/office/powerpoint/2010/main" val="1990931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055440" y="1844824"/>
            <a:ext cx="4550296" cy="3888432"/>
          </a:xfrm>
        </p:spPr>
        <p:style>
          <a:lnRef idx="2">
            <a:schemeClr val="accent1"/>
          </a:lnRef>
          <a:fillRef idx="1">
            <a:schemeClr val="lt1"/>
          </a:fillRef>
          <a:effectRef idx="0">
            <a:schemeClr val="accent1"/>
          </a:effectRef>
          <a:fontRef idx="minor">
            <a:schemeClr val="dk1"/>
          </a:fontRef>
        </p:style>
        <p:txBody>
          <a:bodyPr>
            <a:normAutofit/>
          </a:bodyPr>
          <a:lstStyle/>
          <a:p>
            <a:pPr marL="0" indent="0">
              <a:buNone/>
            </a:pPr>
            <a:endParaRPr lang="ru-RU" sz="3600" b="1" i="1" dirty="0"/>
          </a:p>
          <a:p>
            <a:pPr marL="0" indent="0" algn="ctr">
              <a:buNone/>
            </a:pPr>
            <a:r>
              <a:rPr lang="ru-RU" sz="3600" b="1" i="1" dirty="0">
                <a:latin typeface="Candara" panose="020E0502030303020204" pitchFamily="34" charset="0"/>
              </a:rPr>
              <a:t>Почему распались первая и вторая антифранцузские коалиции?</a:t>
            </a:r>
          </a:p>
        </p:txBody>
      </p:sp>
      <p:sp>
        <p:nvSpPr>
          <p:cNvPr id="4" name="Заголовок 1"/>
          <p:cNvSpPr txBox="1">
            <a:spLocks/>
          </p:cNvSpPr>
          <p:nvPr/>
        </p:nvSpPr>
        <p:spPr>
          <a:xfrm>
            <a:off x="708660" y="328181"/>
            <a:ext cx="10949940" cy="1001558"/>
          </a:xfrm>
          <a:prstGeom prst="rect">
            <a:avLst/>
          </a:prstGeom>
          <a:solidFill>
            <a:schemeClr val="accent4">
              <a:lumMod val="60000"/>
              <a:lumOff val="40000"/>
            </a:scheme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dirty="0">
                <a:latin typeface="Arial Black" panose="020B0A04020102020204" pitchFamily="34" charset="0"/>
              </a:rPr>
              <a:t>Проблемный вопрос</a:t>
            </a:r>
          </a:p>
        </p:txBody>
      </p:sp>
      <p:pic>
        <p:nvPicPr>
          <p:cNvPr id="6" name="Picture 2" descr="https://psv4.userapi.com/c240331/u90222175/docs/d59/95cf9ffa87d1/2FC6DFAF-B913-423D-A70A-137918C465AE.png?extra=AT8cW_GwF___Nt2o56AF4UvE0aSlo5XC08-aWrcxTE9owddQO9EPzdGciTaBIGR5LIn9xqZtLMNVPq3JId6UUKvSoPxINddd3rxkzxjUJmHHtCbe3w5DmH1gGdBGvdu8H4o1FvL1vrEHs5SFttlLV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40991">
            <a:off x="7391142" y="808949"/>
            <a:ext cx="5283490" cy="52960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443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Выноска-облако 6"/>
          <p:cNvSpPr/>
          <p:nvPr/>
        </p:nvSpPr>
        <p:spPr>
          <a:xfrm flipH="1">
            <a:off x="10509176" y="1719259"/>
            <a:ext cx="1080120" cy="837184"/>
          </a:xfrm>
          <a:prstGeom prst="cloud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a:p>
        </p:txBody>
      </p:sp>
      <p:sp>
        <p:nvSpPr>
          <p:cNvPr id="5" name="TextBox 4"/>
          <p:cNvSpPr txBox="1"/>
          <p:nvPr/>
        </p:nvSpPr>
        <p:spPr>
          <a:xfrm>
            <a:off x="2351584" y="1484785"/>
            <a:ext cx="7725544"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t>Начало Французской революции не вызвало тревоги</a:t>
            </a:r>
            <a:endParaRPr lang="ru-RU" sz="2400" i="1" dirty="0"/>
          </a:p>
        </p:txBody>
      </p:sp>
      <p:sp>
        <p:nvSpPr>
          <p:cNvPr id="6" name="TextBox 5"/>
          <p:cNvSpPr txBox="1"/>
          <p:nvPr/>
        </p:nvSpPr>
        <p:spPr>
          <a:xfrm>
            <a:off x="1703512" y="2924944"/>
            <a:ext cx="2808312" cy="19389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t>Многие державы радовались ослаблению Франции (Великобритания)</a:t>
            </a:r>
            <a:endParaRPr lang="ru-RU" sz="2400" i="1" dirty="0"/>
          </a:p>
        </p:txBody>
      </p:sp>
      <p:sp>
        <p:nvSpPr>
          <p:cNvPr id="8" name="TextBox 7"/>
          <p:cNvSpPr txBox="1"/>
          <p:nvPr/>
        </p:nvSpPr>
        <p:spPr>
          <a:xfrm>
            <a:off x="4846204" y="2938680"/>
            <a:ext cx="2736304" cy="267765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t>Население европейских стран с восторгом приветствовало стремление французов к свободе </a:t>
            </a:r>
            <a:endParaRPr lang="ru-RU" sz="2400" i="1" dirty="0"/>
          </a:p>
        </p:txBody>
      </p:sp>
      <p:sp>
        <p:nvSpPr>
          <p:cNvPr id="9" name="TextBox 8"/>
          <p:cNvSpPr txBox="1"/>
          <p:nvPr/>
        </p:nvSpPr>
        <p:spPr>
          <a:xfrm>
            <a:off x="7916888" y="2938680"/>
            <a:ext cx="2592288" cy="267765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t>Европейские державы были заняты разрешением конфликтов, не связанных с революцией</a:t>
            </a:r>
            <a:endParaRPr lang="ru-RU" sz="2400" i="1" dirty="0"/>
          </a:p>
        </p:txBody>
      </p:sp>
      <p:sp>
        <p:nvSpPr>
          <p:cNvPr id="2" name="Стрелка вниз 1"/>
          <p:cNvSpPr/>
          <p:nvPr/>
        </p:nvSpPr>
        <p:spPr>
          <a:xfrm>
            <a:off x="2945650" y="2114020"/>
            <a:ext cx="342038" cy="524044"/>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0" name="Стрелка вниз 9"/>
          <p:cNvSpPr/>
          <p:nvPr/>
        </p:nvSpPr>
        <p:spPr>
          <a:xfrm>
            <a:off x="5925747" y="2114020"/>
            <a:ext cx="342038" cy="524044"/>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1" name="Стрелка вниз 10"/>
          <p:cNvSpPr/>
          <p:nvPr/>
        </p:nvSpPr>
        <p:spPr>
          <a:xfrm>
            <a:off x="9042013" y="2114020"/>
            <a:ext cx="342038" cy="524044"/>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2" name="Заголовок 1"/>
          <p:cNvSpPr txBox="1">
            <a:spLocks/>
          </p:cNvSpPr>
          <p:nvPr/>
        </p:nvSpPr>
        <p:spPr>
          <a:xfrm>
            <a:off x="708660" y="328181"/>
            <a:ext cx="10949940" cy="1001558"/>
          </a:xfrm>
          <a:prstGeom prst="rect">
            <a:avLst/>
          </a:prstGeom>
          <a:solidFill>
            <a:schemeClr val="accent4">
              <a:lumMod val="60000"/>
              <a:lumOff val="40000"/>
            </a:schemeClr>
          </a:solidFill>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dirty="0">
                <a:latin typeface="Arial Black" panose="020B0A04020102020204" pitchFamily="34" charset="0"/>
              </a:rPr>
              <a:t>1. Монархи против революции</a:t>
            </a:r>
          </a:p>
        </p:txBody>
      </p:sp>
      <p:sp>
        <p:nvSpPr>
          <p:cNvPr id="3" name="TextBox 2"/>
          <p:cNvSpPr txBox="1"/>
          <p:nvPr/>
        </p:nvSpPr>
        <p:spPr>
          <a:xfrm>
            <a:off x="10574103" y="1953185"/>
            <a:ext cx="1584176" cy="369332"/>
          </a:xfrm>
          <a:prstGeom prst="rect">
            <a:avLst/>
          </a:prstGeom>
          <a:noFill/>
        </p:spPr>
        <p:txBody>
          <a:bodyPr wrap="square" rtlCol="0">
            <a:spAutoFit/>
          </a:bodyPr>
          <a:lstStyle/>
          <a:p>
            <a:r>
              <a:rPr lang="ru-RU" b="1" dirty="0">
                <a:latin typeface="Candara" panose="020E0502030303020204" pitchFamily="34" charset="0"/>
              </a:rPr>
              <a:t>Почему?</a:t>
            </a:r>
          </a:p>
        </p:txBody>
      </p:sp>
      <p:pic>
        <p:nvPicPr>
          <p:cNvPr id="13" name="Picture 2" descr="https://psv4.userapi.com/c240331/u90222175/docs/d59/95cf9ffa87d1/2FC6DFAF-B913-423D-A70A-137918C465AE.png?extra=AT8cW_GwF___Nt2o56AF4UvE0aSlo5XC08-aWrcxTE9owddQO9EPzdGciTaBIGR5LIn9xqZtLMNVPq3JId6UUKvSoPxINddd3rxkzxjUJmHHtCbe3w5DmH1gGdBGvdu8H4o1FvL1vrEHs5SFttlLVQ"/>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640991">
            <a:off x="10628109" y="2687512"/>
            <a:ext cx="1476163" cy="14796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4" name="Picture 2" descr="https://psv4.userapi.com/c237331/u90222175/docs/d58/79841e9bbd25/010B0AE9-0B28-406B-9216-890A63013C32.png?extra=E0XSREyaeXG_1Fue1Z5lzKJIh3xZMXv9bdxepRAqGAHmIVEI6l6b12So8Kt6Enu9HaPJiIx2zrmz7aObuK4DdLmn9VaqBjaIsRtGii79bcrnYDEtvR8ME1F7slXTq1K2NYYGo0fJJbzCX6Ivr9gB7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514" y="3839649"/>
            <a:ext cx="3353793" cy="3353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99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02415" y="2689306"/>
            <a:ext cx="2808312" cy="31700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27 августа 1791 г. – соглашение в замке </a:t>
            </a:r>
            <a:r>
              <a:rPr lang="ru-RU" sz="2000" dirty="0" err="1"/>
              <a:t>Пильниц</a:t>
            </a:r>
            <a:r>
              <a:rPr lang="ru-RU" sz="2000" dirty="0"/>
              <a:t> (император Леопольд </a:t>
            </a:r>
            <a:r>
              <a:rPr lang="en-GB" sz="2000" dirty="0"/>
              <a:t>II </a:t>
            </a:r>
            <a:r>
              <a:rPr lang="ru-RU" sz="2000" dirty="0"/>
              <a:t>и король Пруссии Фридрих Вильгельм</a:t>
            </a:r>
            <a:r>
              <a:rPr lang="en-GB" sz="2000" dirty="0"/>
              <a:t> II</a:t>
            </a:r>
            <a:r>
              <a:rPr lang="ru-RU" sz="2000" dirty="0"/>
              <a:t>) – готовность использовать войска для укрепления французской монархии </a:t>
            </a:r>
            <a:endParaRPr lang="ru-RU" sz="2000" i="1" dirty="0"/>
          </a:p>
        </p:txBody>
      </p:sp>
      <p:sp>
        <p:nvSpPr>
          <p:cNvPr id="8" name="TextBox 7"/>
          <p:cNvSpPr txBox="1"/>
          <p:nvPr/>
        </p:nvSpPr>
        <p:spPr>
          <a:xfrm>
            <a:off x="4845655" y="2689306"/>
            <a:ext cx="2736304" cy="19389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Создание якобинских клубов в германских землях, призывы к реформам в Великобритании, волнения в Швейцарии</a:t>
            </a:r>
          </a:p>
        </p:txBody>
      </p:sp>
      <p:sp>
        <p:nvSpPr>
          <p:cNvPr id="9" name="TextBox 8"/>
          <p:cNvSpPr txBox="1"/>
          <p:nvPr/>
        </p:nvSpPr>
        <p:spPr>
          <a:xfrm>
            <a:off x="7916887" y="2689140"/>
            <a:ext cx="2592288" cy="163121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20 апреля 1792 г. – начало войны революционной Франции против Австрии</a:t>
            </a:r>
            <a:endParaRPr lang="ru-RU" sz="2000" i="1" dirty="0"/>
          </a:p>
        </p:txBody>
      </p:sp>
      <p:sp>
        <p:nvSpPr>
          <p:cNvPr id="2" name="Стрелка вниз 1"/>
          <p:cNvSpPr/>
          <p:nvPr/>
        </p:nvSpPr>
        <p:spPr>
          <a:xfrm>
            <a:off x="2935553" y="1820292"/>
            <a:ext cx="342037" cy="479459"/>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2" name="Стрелка вниз 11"/>
          <p:cNvSpPr/>
          <p:nvPr/>
        </p:nvSpPr>
        <p:spPr>
          <a:xfrm>
            <a:off x="9042013" y="1814657"/>
            <a:ext cx="342037" cy="479459"/>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3" name="Стрелка вниз 12"/>
          <p:cNvSpPr/>
          <p:nvPr/>
        </p:nvSpPr>
        <p:spPr>
          <a:xfrm>
            <a:off x="5924981" y="1820292"/>
            <a:ext cx="342037" cy="479459"/>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4" name="Стрелка вправо 3"/>
          <p:cNvSpPr/>
          <p:nvPr/>
        </p:nvSpPr>
        <p:spPr>
          <a:xfrm>
            <a:off x="4727848" y="5402586"/>
            <a:ext cx="673732" cy="432048"/>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7" name="Стрелка вниз 6"/>
          <p:cNvSpPr/>
          <p:nvPr/>
        </p:nvSpPr>
        <p:spPr>
          <a:xfrm>
            <a:off x="8184232" y="4541741"/>
            <a:ext cx="360040" cy="565319"/>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4" name="TextBox 13"/>
          <p:cNvSpPr txBox="1"/>
          <p:nvPr/>
        </p:nvSpPr>
        <p:spPr>
          <a:xfrm>
            <a:off x="5765648" y="5306208"/>
            <a:ext cx="3096345"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t>Складывание </a:t>
            </a:r>
            <a:r>
              <a:rPr lang="ru-RU" sz="2400" b="1" dirty="0"/>
              <a:t>антифранцузских коалиций</a:t>
            </a:r>
          </a:p>
        </p:txBody>
      </p:sp>
      <p:sp>
        <p:nvSpPr>
          <p:cNvPr id="15" name="Заголовок 1"/>
          <p:cNvSpPr txBox="1">
            <a:spLocks noGrp="1"/>
          </p:cNvSpPr>
          <p:nvPr>
            <p:ph type="title"/>
          </p:nvPr>
        </p:nvSpPr>
        <p:spPr>
          <a:xfrm>
            <a:off x="609600" y="274638"/>
            <a:ext cx="10972800" cy="1352564"/>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dirty="0">
                <a:latin typeface="Arial Black" panose="020B0A04020102020204" pitchFamily="34" charset="0"/>
              </a:rPr>
              <a:t>Выясним, каковы были причины, побудившие европейских монархов сплотиться против Франции (стр. 186 – 188)</a:t>
            </a:r>
          </a:p>
        </p:txBody>
      </p:sp>
    </p:spTree>
    <p:extLst>
      <p:ext uri="{BB962C8B-B14F-4D97-AF65-F5344CB8AC3E}">
        <p14:creationId xmlns:p14="http://schemas.microsoft.com/office/powerpoint/2010/main" val="173703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noGrp="1"/>
          </p:cNvSpPr>
          <p:nvPr>
            <p:ph type="title"/>
          </p:nvPr>
        </p:nvSpPr>
        <p:spPr>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dirty="0">
                <a:latin typeface="Arial Black" panose="020B0A04020102020204" pitchFamily="34" charset="0"/>
              </a:rPr>
              <a:t>2. Первая антифранцузская коалиция</a:t>
            </a:r>
          </a:p>
        </p:txBody>
      </p:sp>
      <p:sp>
        <p:nvSpPr>
          <p:cNvPr id="3" name="Прямоугольник 2"/>
          <p:cNvSpPr/>
          <p:nvPr/>
        </p:nvSpPr>
        <p:spPr>
          <a:xfrm>
            <a:off x="609600" y="2348880"/>
            <a:ext cx="6096000" cy="3046988"/>
          </a:xfrm>
          <a:prstGeom prst="rect">
            <a:avLst/>
          </a:prstGeom>
        </p:spPr>
        <p:txBody>
          <a:bodyPr>
            <a:spAutoFit/>
          </a:bodyPr>
          <a:lstStyle/>
          <a:p>
            <a:pPr algn="ctr"/>
            <a:r>
              <a:rPr lang="ru-RU" sz="2400" dirty="0">
                <a:latin typeface="Candara" panose="020E0502030303020204" pitchFamily="34" charset="0"/>
              </a:rPr>
              <a:t>Французская армия очень быстро столкнулась с организационными проблемами. Во время революции налоги собирались очень плохо, государству не хватало средств на содержание солдат. Дисциплина в войсках была крайне низкой, и при первых же трудностях они бежали с поля битвы. </a:t>
            </a:r>
          </a:p>
        </p:txBody>
      </p:sp>
      <p:pic>
        <p:nvPicPr>
          <p:cNvPr id="1028" name="Picture 4" descr="Picture background"/>
          <p:cNvPicPr>
            <a:picLocks noChangeAspect="1" noChangeArrowheads="1"/>
          </p:cNvPicPr>
          <p:nvPr/>
        </p:nvPicPr>
        <p:blipFill rotWithShape="1">
          <a:blip r:embed="rId2">
            <a:extLst>
              <a:ext uri="{28A0092B-C50C-407E-A947-70E740481C1C}">
                <a14:useLocalDpi xmlns:a14="http://schemas.microsoft.com/office/drawing/2010/main" val="0"/>
              </a:ext>
            </a:extLst>
          </a:blip>
          <a:srcRect r="49446"/>
          <a:stretch/>
        </p:blipFill>
        <p:spPr bwMode="auto">
          <a:xfrm>
            <a:off x="7968208" y="1628800"/>
            <a:ext cx="3190329" cy="47804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464406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2" name="Picture 14" descr="Bataille de Jemmapes, 6 novembre 179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71864" y="1018183"/>
            <a:ext cx="6617614" cy="40774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style>
          <a:lnRef idx="2">
            <a:schemeClr val="accent1"/>
          </a:lnRef>
          <a:fillRef idx="1">
            <a:schemeClr val="lt1"/>
          </a:fillRef>
          <a:effectRef idx="0">
            <a:schemeClr val="accent1"/>
          </a:effectRef>
          <a:fontRef idx="minor">
            <a:schemeClr val="dk1"/>
          </a:fontRef>
        </p:style>
      </p:pic>
      <p:sp>
        <p:nvSpPr>
          <p:cNvPr id="14" name="TextBox 13"/>
          <p:cNvSpPr txBox="1"/>
          <p:nvPr/>
        </p:nvSpPr>
        <p:spPr>
          <a:xfrm>
            <a:off x="6744072" y="5373216"/>
            <a:ext cx="3096345"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b="1" u="sng" dirty="0">
                <a:latin typeface="Candara" panose="020E0502030303020204" pitchFamily="34" charset="0"/>
              </a:rPr>
              <a:t>20 сентября 1792 г. </a:t>
            </a:r>
            <a:r>
              <a:rPr lang="ru-RU" sz="2400" dirty="0">
                <a:latin typeface="Candara" panose="020E0502030303020204" pitchFamily="34" charset="0"/>
              </a:rPr>
              <a:t>– сражение у </a:t>
            </a:r>
            <a:r>
              <a:rPr lang="ru-RU" sz="2400" dirty="0" err="1">
                <a:latin typeface="Candara" panose="020E0502030303020204" pitchFamily="34" charset="0"/>
              </a:rPr>
              <a:t>Вальми</a:t>
            </a:r>
            <a:endParaRPr lang="ru-RU" sz="2400" b="1" dirty="0">
              <a:latin typeface="Candara" panose="020E0502030303020204" pitchFamily="34" charset="0"/>
            </a:endParaRPr>
          </a:p>
        </p:txBody>
      </p:sp>
      <p:sp>
        <p:nvSpPr>
          <p:cNvPr id="2" name="Прямоугольник 1"/>
          <p:cNvSpPr/>
          <p:nvPr/>
        </p:nvSpPr>
        <p:spPr>
          <a:xfrm>
            <a:off x="407368" y="986855"/>
            <a:ext cx="4032448" cy="4524315"/>
          </a:xfrm>
          <a:prstGeom prst="rect">
            <a:avLst/>
          </a:prstGeom>
        </p:spPr>
        <p:txBody>
          <a:bodyPr wrap="square">
            <a:spAutoFit/>
          </a:bodyPr>
          <a:lstStyle/>
          <a:p>
            <a:r>
              <a:rPr lang="ru-RU" sz="2400" dirty="0">
                <a:latin typeface="Candara" panose="020E0502030303020204" pitchFamily="34" charset="0"/>
              </a:rPr>
              <a:t>Лишь в сентябре 1792 г. французам удалось одержать победу над прусской армией в битве при </a:t>
            </a:r>
            <a:r>
              <a:rPr lang="ru-RU" sz="2400" dirty="0" err="1">
                <a:latin typeface="Candara" panose="020E0502030303020204" pitchFamily="34" charset="0"/>
              </a:rPr>
              <a:t>Вальми</a:t>
            </a:r>
            <a:r>
              <a:rPr lang="ru-RU" sz="2400" dirty="0">
                <a:latin typeface="Candara" panose="020E0502030303020204" pitchFamily="34" charset="0"/>
              </a:rPr>
              <a:t>. Хорошо обученным и вооружённым войскам Пруссии противостояли отряды, состоявшие в основном из необстрелянных, плохо вооружённых добровольцев.</a:t>
            </a:r>
          </a:p>
        </p:txBody>
      </p:sp>
    </p:spTree>
    <p:extLst>
      <p:ext uri="{BB962C8B-B14F-4D97-AF65-F5344CB8AC3E}">
        <p14:creationId xmlns:p14="http://schemas.microsoft.com/office/powerpoint/2010/main" val="3704216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199456" y="5334228"/>
            <a:ext cx="4383042"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dirty="0"/>
              <a:t>20 сентября 1792 г. – сражение у </a:t>
            </a:r>
            <a:r>
              <a:rPr lang="ru-RU" dirty="0" err="1"/>
              <a:t>Вальми</a:t>
            </a:r>
            <a:endParaRPr lang="ru-RU" dirty="0"/>
          </a:p>
        </p:txBody>
      </p:sp>
      <p:pic>
        <p:nvPicPr>
          <p:cNvPr id="3078" name="Picture 6" descr="Сражение при Вальми - Хронтай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416" y="980728"/>
            <a:ext cx="5453719" cy="40324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style>
          <a:lnRef idx="2">
            <a:schemeClr val="accent1"/>
          </a:lnRef>
          <a:fillRef idx="1">
            <a:schemeClr val="lt1"/>
          </a:fillRef>
          <a:effectRef idx="0">
            <a:schemeClr val="accent1"/>
          </a:effectRef>
          <a:fontRef idx="minor">
            <a:schemeClr val="dk1"/>
          </a:fontRef>
        </p:style>
      </p:pic>
      <p:sp>
        <p:nvSpPr>
          <p:cNvPr id="8" name="TextBox 7"/>
          <p:cNvSpPr txBox="1"/>
          <p:nvPr/>
        </p:nvSpPr>
        <p:spPr>
          <a:xfrm>
            <a:off x="7032104" y="846138"/>
            <a:ext cx="4464496" cy="452431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400" dirty="0">
                <a:latin typeface="Candara" panose="020E0502030303020204" pitchFamily="34" charset="0"/>
              </a:rPr>
              <a:t>Французы захватили Австрийские Нидерланды, часть территорий на Рейне и часть Швейцарии.</a:t>
            </a:r>
          </a:p>
          <a:p>
            <a:r>
              <a:rPr lang="ru-RU" sz="2400" dirty="0">
                <a:latin typeface="Candara" panose="020E0502030303020204" pitchFamily="34" charset="0"/>
              </a:rPr>
              <a:t>1793 г. – Франция заняла Рейнскую область.</a:t>
            </a:r>
          </a:p>
          <a:p>
            <a:r>
              <a:rPr lang="ru-RU" sz="2400" dirty="0">
                <a:latin typeface="Candara" panose="020E0502030303020204" pitchFamily="34" charset="0"/>
              </a:rPr>
              <a:t>Г. </a:t>
            </a:r>
            <a:r>
              <a:rPr lang="ru-RU" sz="2400" dirty="0" err="1">
                <a:latin typeface="Candara" panose="020E0502030303020204" pitchFamily="34" charset="0"/>
              </a:rPr>
              <a:t>Мейнц</a:t>
            </a:r>
            <a:r>
              <a:rPr lang="ru-RU" sz="2400" dirty="0">
                <a:latin typeface="Candara" panose="020E0502030303020204" pitchFamily="34" charset="0"/>
              </a:rPr>
              <a:t> объявил о выходе из империи.</a:t>
            </a:r>
          </a:p>
          <a:p>
            <a:r>
              <a:rPr lang="ru-RU" sz="2400" dirty="0">
                <a:latin typeface="Candara" panose="020E0502030303020204" pitchFamily="34" charset="0"/>
              </a:rPr>
              <a:t>Конвент принял </a:t>
            </a:r>
            <a:r>
              <a:rPr lang="ru-RU" sz="2400" dirty="0" err="1">
                <a:latin typeface="Candara" panose="020E0502030303020204" pitchFamily="34" charset="0"/>
              </a:rPr>
              <a:t>Мейнц</a:t>
            </a:r>
            <a:r>
              <a:rPr lang="ru-RU" sz="2400" dirty="0">
                <a:latin typeface="Candara" panose="020E0502030303020204" pitchFamily="34" charset="0"/>
              </a:rPr>
              <a:t> в состав Франции.</a:t>
            </a:r>
          </a:p>
          <a:p>
            <a:r>
              <a:rPr lang="ru-RU" sz="2400" dirty="0">
                <a:latin typeface="Candara" panose="020E0502030303020204" pitchFamily="34" charset="0"/>
              </a:rPr>
              <a:t>Бельгия была присоединена к Франции.</a:t>
            </a:r>
          </a:p>
        </p:txBody>
      </p:sp>
      <p:sp>
        <p:nvSpPr>
          <p:cNvPr id="2" name="Заголовок 1"/>
          <p:cNvSpPr>
            <a:spLocks noGrp="1"/>
          </p:cNvSpPr>
          <p:nvPr>
            <p:ph type="title"/>
          </p:nvPr>
        </p:nvSpPr>
        <p:spPr/>
        <p:txBody>
          <a:bodyPr/>
          <a:lstStyle/>
          <a:p>
            <a:endParaRPr lang="ru-RU"/>
          </a:p>
        </p:txBody>
      </p:sp>
    </p:spTree>
    <p:extLst>
      <p:ext uri="{BB962C8B-B14F-4D97-AF65-F5344CB8AC3E}">
        <p14:creationId xmlns:p14="http://schemas.microsoft.com/office/powerpoint/2010/main" val="929484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ая прямоугольная выноска 4"/>
          <p:cNvSpPr/>
          <p:nvPr/>
        </p:nvSpPr>
        <p:spPr>
          <a:xfrm>
            <a:off x="2882713" y="5171329"/>
            <a:ext cx="7848872" cy="1200795"/>
          </a:xfrm>
          <a:prstGeom prst="wedgeRoundRectCallout">
            <a:avLst>
              <a:gd name="adj1" fmla="val -57901"/>
              <a:gd name="adj2" fmla="val 27117"/>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14" name="TextBox 13"/>
          <p:cNvSpPr txBox="1"/>
          <p:nvPr/>
        </p:nvSpPr>
        <p:spPr>
          <a:xfrm>
            <a:off x="1631504" y="3284985"/>
            <a:ext cx="2160240"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Провозглашение республики во Франции</a:t>
            </a:r>
          </a:p>
        </p:txBody>
      </p:sp>
      <p:sp>
        <p:nvSpPr>
          <p:cNvPr id="8" name="TextBox 7"/>
          <p:cNvSpPr txBox="1"/>
          <p:nvPr/>
        </p:nvSpPr>
        <p:spPr>
          <a:xfrm>
            <a:off x="1965884" y="1628801"/>
            <a:ext cx="8424936"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latin typeface="Candara" panose="020E0502030303020204" pitchFamily="34" charset="0"/>
              </a:rPr>
              <a:t>Причины складывания первой антифранцузской коалиции</a:t>
            </a:r>
          </a:p>
          <a:p>
            <a:pPr algn="ctr"/>
            <a:r>
              <a:rPr lang="ru-RU" sz="2400" dirty="0">
                <a:latin typeface="Candara" panose="020E0502030303020204" pitchFamily="34" charset="0"/>
              </a:rPr>
              <a:t>(стр. 188 – 189)</a:t>
            </a:r>
          </a:p>
        </p:txBody>
      </p:sp>
      <p:sp>
        <p:nvSpPr>
          <p:cNvPr id="6" name="TextBox 5"/>
          <p:cNvSpPr txBox="1"/>
          <p:nvPr/>
        </p:nvSpPr>
        <p:spPr>
          <a:xfrm>
            <a:off x="3935760" y="3284985"/>
            <a:ext cx="2435954"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Объявление войны Англии и Нидерландам</a:t>
            </a:r>
          </a:p>
        </p:txBody>
      </p:sp>
      <p:sp>
        <p:nvSpPr>
          <p:cNvPr id="7" name="TextBox 6"/>
          <p:cNvSpPr txBox="1"/>
          <p:nvPr/>
        </p:nvSpPr>
        <p:spPr>
          <a:xfrm>
            <a:off x="6515730" y="3278129"/>
            <a:ext cx="1668502"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Казнь Людовика </a:t>
            </a:r>
            <a:r>
              <a:rPr lang="en-GB" sz="2000" dirty="0">
                <a:latin typeface="Candara" panose="020E0502030303020204" pitchFamily="34" charset="0"/>
              </a:rPr>
              <a:t>XVI </a:t>
            </a:r>
            <a:endParaRPr lang="ru-RU" sz="2000" dirty="0">
              <a:latin typeface="Candara" panose="020E0502030303020204" pitchFamily="34" charset="0"/>
            </a:endParaRPr>
          </a:p>
        </p:txBody>
      </p:sp>
      <p:sp>
        <p:nvSpPr>
          <p:cNvPr id="9" name="TextBox 8"/>
          <p:cNvSpPr txBox="1"/>
          <p:nvPr/>
        </p:nvSpPr>
        <p:spPr>
          <a:xfrm>
            <a:off x="8328248" y="3278128"/>
            <a:ext cx="2232248"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Объявление войны Испании</a:t>
            </a:r>
          </a:p>
        </p:txBody>
      </p:sp>
      <p:sp>
        <p:nvSpPr>
          <p:cNvPr id="2" name="Стрелка вниз 1"/>
          <p:cNvSpPr/>
          <p:nvPr/>
        </p:nvSpPr>
        <p:spPr>
          <a:xfrm>
            <a:off x="2567608" y="2636912"/>
            <a:ext cx="288032" cy="432048"/>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0" name="Стрелка вниз 9"/>
          <p:cNvSpPr/>
          <p:nvPr/>
        </p:nvSpPr>
        <p:spPr>
          <a:xfrm>
            <a:off x="5009721" y="2652938"/>
            <a:ext cx="288032" cy="432048"/>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1" name="Стрелка вниз 10"/>
          <p:cNvSpPr/>
          <p:nvPr/>
        </p:nvSpPr>
        <p:spPr>
          <a:xfrm>
            <a:off x="7205965" y="2652938"/>
            <a:ext cx="288032" cy="432048"/>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2" name="Стрелка вниз 11"/>
          <p:cNvSpPr/>
          <p:nvPr/>
        </p:nvSpPr>
        <p:spPr>
          <a:xfrm>
            <a:off x="9300356" y="2652938"/>
            <a:ext cx="288032" cy="432048"/>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5" name="Заголовок 1"/>
          <p:cNvSpPr txBox="1">
            <a:spLocks/>
          </p:cNvSpPr>
          <p:nvPr/>
        </p:nvSpPr>
        <p:spPr>
          <a:xfrm>
            <a:off x="691952" y="124961"/>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Первая антифранцузская коалиция (1792-1797)</a:t>
            </a:r>
            <a:endParaRPr lang="ru-RU" sz="4000" dirty="0">
              <a:latin typeface="Arial Black" panose="020B0A04020102020204" pitchFamily="34" charset="0"/>
            </a:endParaRPr>
          </a:p>
        </p:txBody>
      </p:sp>
      <p:pic>
        <p:nvPicPr>
          <p:cNvPr id="16" name="Рисунок 15"/>
          <p:cNvPicPr/>
          <p:nvPr/>
        </p:nvPicPr>
        <p:blipFill>
          <a:blip r:embed="rId2">
            <a:extLst>
              <a:ext uri="{28A0092B-C50C-407E-A947-70E740481C1C}">
                <a14:useLocalDpi xmlns:a14="http://schemas.microsoft.com/office/drawing/2010/main" val="0"/>
              </a:ext>
            </a:extLst>
          </a:blip>
          <a:stretch>
            <a:fillRect/>
          </a:stretch>
        </p:blipFill>
        <p:spPr>
          <a:xfrm>
            <a:off x="-312712" y="4516673"/>
            <a:ext cx="2703837" cy="2417303"/>
          </a:xfrm>
          <a:prstGeom prst="rect">
            <a:avLst/>
          </a:prstGeom>
          <a:ln>
            <a:noFill/>
          </a:ln>
          <a:effectLst>
            <a:outerShdw blurRad="292100" dist="139700" dir="2700000" algn="tl" rotWithShape="0">
              <a:srgbClr val="333333">
                <a:alpha val="65000"/>
              </a:srgbClr>
            </a:outerShdw>
          </a:effectLst>
        </p:spPr>
      </p:pic>
      <p:sp>
        <p:nvSpPr>
          <p:cNvPr id="17" name="Прямоугольник 16"/>
          <p:cNvSpPr/>
          <p:nvPr/>
        </p:nvSpPr>
        <p:spPr>
          <a:xfrm>
            <a:off x="3163008" y="5338307"/>
            <a:ext cx="7227811" cy="707886"/>
          </a:xfrm>
          <a:prstGeom prst="rect">
            <a:avLst/>
          </a:prstGeom>
        </p:spPr>
        <p:txBody>
          <a:bodyPr wrap="square">
            <a:spAutoFit/>
          </a:bodyPr>
          <a:lstStyle/>
          <a:p>
            <a:pPr algn="ctr"/>
            <a:r>
              <a:rPr lang="ru-RU" sz="2000" b="1" dirty="0">
                <a:latin typeface="Candara" panose="020E0502030303020204" pitchFamily="34" charset="0"/>
              </a:rPr>
              <a:t>Коалиция </a:t>
            </a:r>
            <a:r>
              <a:rPr lang="ru-RU" sz="2000" dirty="0">
                <a:latin typeface="Candara" panose="020E0502030303020204" pitchFamily="34" charset="0"/>
              </a:rPr>
              <a:t>– политический или военный союз государств для совместных действий</a:t>
            </a:r>
          </a:p>
        </p:txBody>
      </p:sp>
      <p:sp>
        <p:nvSpPr>
          <p:cNvPr id="18" name="Выноска-облако 17"/>
          <p:cNvSpPr/>
          <p:nvPr/>
        </p:nvSpPr>
        <p:spPr>
          <a:xfrm flipH="1">
            <a:off x="10509176" y="1719259"/>
            <a:ext cx="1080120" cy="837184"/>
          </a:xfrm>
          <a:prstGeom prst="cloud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592198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6" grpId="0" animBg="1"/>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063552" y="117664"/>
            <a:ext cx="8229600" cy="1172720"/>
          </a:xfrm>
        </p:spPr>
        <p:style>
          <a:lnRef idx="2">
            <a:schemeClr val="accent1"/>
          </a:lnRef>
          <a:fillRef idx="1">
            <a:schemeClr val="lt1"/>
          </a:fillRef>
          <a:effectRef idx="0">
            <a:schemeClr val="accent1"/>
          </a:effectRef>
          <a:fontRef idx="minor">
            <a:schemeClr val="dk1"/>
          </a:fontRef>
        </p:style>
        <p:txBody>
          <a:bodyPr>
            <a:normAutofit fontScale="90000"/>
          </a:bodyPr>
          <a:lstStyle/>
          <a:p>
            <a:pPr algn="ctr" fontAlgn="t"/>
            <a:r>
              <a:rPr lang="ru-RU" b="1" dirty="0"/>
              <a:t>Первая антифранцузская коалиция (1792-1797)</a:t>
            </a:r>
          </a:p>
        </p:txBody>
      </p:sp>
      <p:sp>
        <p:nvSpPr>
          <p:cNvPr id="14" name="TextBox 13"/>
          <p:cNvSpPr txBox="1"/>
          <p:nvPr/>
        </p:nvSpPr>
        <p:spPr>
          <a:xfrm>
            <a:off x="1654426" y="2435658"/>
            <a:ext cx="2065311" cy="33547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t>1. Австрия</a:t>
            </a:r>
          </a:p>
          <a:p>
            <a:pPr algn="ctr"/>
            <a:r>
              <a:rPr lang="ru-RU" sz="2400" dirty="0"/>
              <a:t>2. Голландия</a:t>
            </a:r>
          </a:p>
          <a:p>
            <a:pPr algn="ctr"/>
            <a:r>
              <a:rPr lang="ru-RU" sz="2400" dirty="0"/>
              <a:t>3. Пруссия</a:t>
            </a:r>
          </a:p>
          <a:p>
            <a:pPr algn="ctr"/>
            <a:r>
              <a:rPr lang="ru-RU" sz="2400" dirty="0"/>
              <a:t>4. Англия</a:t>
            </a:r>
          </a:p>
          <a:p>
            <a:pPr algn="ctr"/>
            <a:r>
              <a:rPr lang="ru-RU" sz="2400" dirty="0"/>
              <a:t>5. Испания</a:t>
            </a:r>
          </a:p>
          <a:p>
            <a:pPr algn="ctr"/>
            <a:r>
              <a:rPr lang="ru-RU" sz="2400" dirty="0"/>
              <a:t>6. Священная Римская империя</a:t>
            </a:r>
          </a:p>
          <a:p>
            <a:pPr algn="ctr"/>
            <a:endParaRPr lang="ru-RU" sz="2000" dirty="0"/>
          </a:p>
        </p:txBody>
      </p:sp>
      <p:sp>
        <p:nvSpPr>
          <p:cNvPr id="8" name="TextBox 7"/>
          <p:cNvSpPr txBox="1"/>
          <p:nvPr/>
        </p:nvSpPr>
        <p:spPr>
          <a:xfrm>
            <a:off x="1810154" y="1641357"/>
            <a:ext cx="1753852"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b="1" dirty="0"/>
              <a:t>Состав</a:t>
            </a:r>
          </a:p>
        </p:txBody>
      </p:sp>
      <p:sp>
        <p:nvSpPr>
          <p:cNvPr id="5" name="Правая фигурная скобка 4"/>
          <p:cNvSpPr/>
          <p:nvPr/>
        </p:nvSpPr>
        <p:spPr>
          <a:xfrm>
            <a:off x="3863752" y="1772816"/>
            <a:ext cx="1177788" cy="3808492"/>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2" name="TextBox 21"/>
          <p:cNvSpPr txBox="1"/>
          <p:nvPr/>
        </p:nvSpPr>
        <p:spPr>
          <a:xfrm>
            <a:off x="5185557" y="1641357"/>
            <a:ext cx="1921295"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Перелом в ходе войны, поражения республики</a:t>
            </a:r>
          </a:p>
        </p:txBody>
      </p:sp>
      <p:sp>
        <p:nvSpPr>
          <p:cNvPr id="23" name="Стрелка вниз 22"/>
          <p:cNvSpPr/>
          <p:nvPr/>
        </p:nvSpPr>
        <p:spPr>
          <a:xfrm>
            <a:off x="5930179" y="3135747"/>
            <a:ext cx="288032" cy="360040"/>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24" name="TextBox 23"/>
          <p:cNvSpPr txBox="1"/>
          <p:nvPr/>
        </p:nvSpPr>
        <p:spPr>
          <a:xfrm>
            <a:off x="5185557" y="3765221"/>
            <a:ext cx="1921295"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Массовая мобилизация во Франции</a:t>
            </a:r>
          </a:p>
        </p:txBody>
      </p:sp>
      <p:sp>
        <p:nvSpPr>
          <p:cNvPr id="25" name="TextBox 24"/>
          <p:cNvSpPr txBox="1"/>
          <p:nvPr/>
        </p:nvSpPr>
        <p:spPr>
          <a:xfrm>
            <a:off x="5185556" y="5543613"/>
            <a:ext cx="1921294"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Победа Франции над союзниками</a:t>
            </a:r>
          </a:p>
        </p:txBody>
      </p:sp>
      <p:sp>
        <p:nvSpPr>
          <p:cNvPr id="26" name="Стрелка вниз 25"/>
          <p:cNvSpPr/>
          <p:nvPr/>
        </p:nvSpPr>
        <p:spPr>
          <a:xfrm>
            <a:off x="5924374" y="4982227"/>
            <a:ext cx="288032" cy="360040"/>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27" name="Правая фигурная скобка 26"/>
          <p:cNvSpPr/>
          <p:nvPr/>
        </p:nvSpPr>
        <p:spPr>
          <a:xfrm>
            <a:off x="7256774" y="1791104"/>
            <a:ext cx="1177788" cy="3808492"/>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8" name="TextBox 27"/>
          <p:cNvSpPr txBox="1"/>
          <p:nvPr/>
        </p:nvSpPr>
        <p:spPr>
          <a:xfrm>
            <a:off x="8724290" y="1695775"/>
            <a:ext cx="1669799"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Усталость от войны</a:t>
            </a:r>
          </a:p>
        </p:txBody>
      </p:sp>
      <p:sp>
        <p:nvSpPr>
          <p:cNvPr id="29" name="TextBox 28"/>
          <p:cNvSpPr txBox="1"/>
          <p:nvPr/>
        </p:nvSpPr>
        <p:spPr>
          <a:xfrm>
            <a:off x="8724291" y="2707566"/>
            <a:ext cx="1705271" cy="19389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1795 г. – </a:t>
            </a:r>
            <a:r>
              <a:rPr lang="ru-RU" sz="2000" dirty="0" err="1"/>
              <a:t>Базельский</a:t>
            </a:r>
            <a:r>
              <a:rPr lang="ru-RU" sz="2000" dirty="0"/>
              <a:t> мирный договор (Франция и Пруссия)</a:t>
            </a:r>
          </a:p>
        </p:txBody>
      </p:sp>
      <p:sp>
        <p:nvSpPr>
          <p:cNvPr id="30" name="TextBox 29"/>
          <p:cNvSpPr txBox="1"/>
          <p:nvPr/>
        </p:nvSpPr>
        <p:spPr>
          <a:xfrm>
            <a:off x="8693386" y="4961675"/>
            <a:ext cx="1669799" cy="163121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t>Подписание мирных договоров С Голландией, Испанией</a:t>
            </a:r>
          </a:p>
        </p:txBody>
      </p:sp>
      <p:pic>
        <p:nvPicPr>
          <p:cNvPr id="15" name="Picture 2" descr="https://psv4.userapi.com/c240331/u90222175/docs/d59/95cf9ffa87d1/2FC6DFAF-B913-423D-A70A-137918C465AE.png?extra=AT8cW_GwF___Nt2o56AF4UvE0aSlo5XC08-aWrcxTE9owddQO9EPzdGciTaBIGR5LIn9xqZtLMNVPq3JId6UUKvSoPxINddd3rxkzxjUJmHHtCbe3w5DmH1gGdBGvdu8H4o1FvL1vrEHs5SFttlLVQ"/>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562433" flipH="1">
            <a:off x="217854" y="1309883"/>
            <a:ext cx="1476163" cy="14796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6" name="Выноска-облако 15"/>
          <p:cNvSpPr/>
          <p:nvPr/>
        </p:nvSpPr>
        <p:spPr>
          <a:xfrm rot="1268911">
            <a:off x="366948" y="41244"/>
            <a:ext cx="1546802" cy="1367120"/>
          </a:xfrm>
          <a:prstGeom prst="cloud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a:p>
        </p:txBody>
      </p:sp>
      <p:sp>
        <p:nvSpPr>
          <p:cNvPr id="2" name="TextBox 1"/>
          <p:cNvSpPr txBox="1"/>
          <p:nvPr/>
        </p:nvSpPr>
        <p:spPr>
          <a:xfrm>
            <a:off x="438956" y="287235"/>
            <a:ext cx="1402786" cy="707886"/>
          </a:xfrm>
          <a:prstGeom prst="rect">
            <a:avLst/>
          </a:prstGeom>
          <a:noFill/>
        </p:spPr>
        <p:txBody>
          <a:bodyPr wrap="square" rtlCol="0">
            <a:spAutoFit/>
          </a:bodyPr>
          <a:lstStyle/>
          <a:p>
            <a:pPr algn="ctr"/>
            <a:r>
              <a:rPr lang="ru-RU" sz="2000" b="1" dirty="0">
                <a:latin typeface="Candara" panose="020E0502030303020204" pitchFamily="34" charset="0"/>
              </a:rPr>
              <a:t>Заполни пропуски</a:t>
            </a:r>
          </a:p>
        </p:txBody>
      </p:sp>
    </p:spTree>
    <p:extLst>
      <p:ext uri="{BB962C8B-B14F-4D97-AF65-F5344CB8AC3E}">
        <p14:creationId xmlns:p14="http://schemas.microsoft.com/office/powerpoint/2010/main" val="3004722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Наполеон Бонапарт – биография - Русская историческая библиоте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3463" y="1461915"/>
            <a:ext cx="3456384" cy="4888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style>
          <a:lnRef idx="2">
            <a:schemeClr val="accent1"/>
          </a:lnRef>
          <a:fillRef idx="1">
            <a:schemeClr val="lt1"/>
          </a:fillRef>
          <a:effectRef idx="0">
            <a:schemeClr val="accent1"/>
          </a:effectRef>
          <a:fontRef idx="minor">
            <a:schemeClr val="dk1"/>
          </a:fontRef>
        </p:style>
      </p:pic>
      <p:sp>
        <p:nvSpPr>
          <p:cNvPr id="16" name="TextBox 15"/>
          <p:cNvSpPr txBox="1"/>
          <p:nvPr/>
        </p:nvSpPr>
        <p:spPr>
          <a:xfrm>
            <a:off x="1415480" y="6380856"/>
            <a:ext cx="2488998"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dirty="0">
                <a:latin typeface="Candara" panose="020E0502030303020204" pitchFamily="34" charset="0"/>
              </a:rPr>
              <a:t>Наполеон Бонапарт</a:t>
            </a:r>
          </a:p>
        </p:txBody>
      </p:sp>
      <p:sp>
        <p:nvSpPr>
          <p:cNvPr id="17" name="TextBox 16"/>
          <p:cNvSpPr txBox="1"/>
          <p:nvPr/>
        </p:nvSpPr>
        <p:spPr>
          <a:xfrm>
            <a:off x="6023992" y="1790279"/>
            <a:ext cx="4608512" cy="163121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В 1796 г. Наполеон Бонапарт нанес на территории Италии несколько поражений Австрии и Сардинии. </a:t>
            </a:r>
          </a:p>
          <a:p>
            <a:pPr algn="ctr"/>
            <a:r>
              <a:rPr lang="ru-RU" sz="2000" dirty="0">
                <a:latin typeface="Candara" panose="020E0502030303020204" pitchFamily="34" charset="0"/>
              </a:rPr>
              <a:t>1797 г. – подписание мирного договора в Кампо-</a:t>
            </a:r>
            <a:r>
              <a:rPr lang="ru-RU" sz="2000" dirty="0" err="1">
                <a:latin typeface="Candara" panose="020E0502030303020204" pitchFamily="34" charset="0"/>
              </a:rPr>
              <a:t>Формио</a:t>
            </a:r>
            <a:r>
              <a:rPr lang="ru-RU" sz="2000" dirty="0">
                <a:latin typeface="Candara" panose="020E0502030303020204" pitchFamily="34" charset="0"/>
              </a:rPr>
              <a:t> (Франция и Австрия) </a:t>
            </a:r>
          </a:p>
        </p:txBody>
      </p:sp>
      <p:sp>
        <p:nvSpPr>
          <p:cNvPr id="2" name="Стрелка вниз 1"/>
          <p:cNvSpPr/>
          <p:nvPr/>
        </p:nvSpPr>
        <p:spPr>
          <a:xfrm>
            <a:off x="8148228" y="3906209"/>
            <a:ext cx="360040" cy="423693"/>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9" name="TextBox 18"/>
          <p:cNvSpPr txBox="1"/>
          <p:nvPr/>
        </p:nvSpPr>
        <p:spPr>
          <a:xfrm>
            <a:off x="6847560" y="4725144"/>
            <a:ext cx="2961376"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b="1" dirty="0">
                <a:latin typeface="Candara" panose="020E0502030303020204" pitchFamily="34" charset="0"/>
              </a:rPr>
              <a:t>Распад первой антифранцузской коалиции</a:t>
            </a:r>
          </a:p>
        </p:txBody>
      </p:sp>
      <p:sp>
        <p:nvSpPr>
          <p:cNvPr id="9" name="Заголовок 1"/>
          <p:cNvSpPr txBox="1">
            <a:spLocks/>
          </p:cNvSpPr>
          <p:nvPr/>
        </p:nvSpPr>
        <p:spPr>
          <a:xfrm>
            <a:off x="672560" y="162565"/>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Первая антифранцузская коалиция (1792-1797)</a:t>
            </a:r>
            <a:endParaRPr lang="ru-RU" sz="4000" dirty="0">
              <a:latin typeface="Arial Black" panose="020B0A04020102020204" pitchFamily="34" charset="0"/>
            </a:endParaRPr>
          </a:p>
        </p:txBody>
      </p:sp>
    </p:spTree>
    <p:extLst>
      <p:ext uri="{BB962C8B-B14F-4D97-AF65-F5344CB8AC3E}">
        <p14:creationId xmlns:p14="http://schemas.microsoft.com/office/powerpoint/2010/main" val="4045964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7608168" y="1413149"/>
            <a:ext cx="3384376"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Принцы крови</a:t>
            </a:r>
          </a:p>
          <a:p>
            <a:pPr algn="ctr"/>
            <a:r>
              <a:rPr lang="ru-RU" sz="2000" dirty="0">
                <a:latin typeface="Candara" panose="020E0502030303020204" pitchFamily="34" charset="0"/>
              </a:rPr>
              <a:t>Дворяне</a:t>
            </a:r>
          </a:p>
          <a:p>
            <a:pPr algn="ctr"/>
            <a:r>
              <a:rPr lang="ru-RU" sz="2000" dirty="0">
                <a:latin typeface="Candara" panose="020E0502030303020204" pitchFamily="34" charset="0"/>
              </a:rPr>
              <a:t>Сторонники реформ (третье сословие)</a:t>
            </a:r>
          </a:p>
        </p:txBody>
      </p:sp>
      <p:sp>
        <p:nvSpPr>
          <p:cNvPr id="19" name="TextBox 18"/>
          <p:cNvSpPr txBox="1"/>
          <p:nvPr/>
        </p:nvSpPr>
        <p:spPr>
          <a:xfrm>
            <a:off x="2567608" y="1844034"/>
            <a:ext cx="2961376"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b="1" dirty="0">
                <a:latin typeface="Candara" panose="020E0502030303020204" pitchFamily="34" charset="0"/>
              </a:rPr>
              <a:t>Эмигранты</a:t>
            </a:r>
          </a:p>
        </p:txBody>
      </p:sp>
      <p:sp>
        <p:nvSpPr>
          <p:cNvPr id="4" name="Стрелка вправо 3"/>
          <p:cNvSpPr/>
          <p:nvPr/>
        </p:nvSpPr>
        <p:spPr>
          <a:xfrm>
            <a:off x="6141267" y="1901671"/>
            <a:ext cx="1080120" cy="346393"/>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9" name="TextBox 8"/>
          <p:cNvSpPr txBox="1"/>
          <p:nvPr/>
        </p:nvSpPr>
        <p:spPr>
          <a:xfrm>
            <a:off x="2567608" y="3225056"/>
            <a:ext cx="2961376"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b="1" dirty="0">
                <a:latin typeface="Candara" panose="020E0502030303020204" pitchFamily="34" charset="0"/>
              </a:rPr>
              <a:t>Направления эмиграции</a:t>
            </a:r>
          </a:p>
        </p:txBody>
      </p:sp>
      <p:sp>
        <p:nvSpPr>
          <p:cNvPr id="10" name="Стрелка вправо 9"/>
          <p:cNvSpPr/>
          <p:nvPr/>
        </p:nvSpPr>
        <p:spPr>
          <a:xfrm>
            <a:off x="6141267" y="3516141"/>
            <a:ext cx="1080120" cy="346393"/>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1" name="TextBox 10"/>
          <p:cNvSpPr txBox="1"/>
          <p:nvPr/>
        </p:nvSpPr>
        <p:spPr>
          <a:xfrm>
            <a:off x="7633460" y="3027619"/>
            <a:ext cx="3384376"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Австрия </a:t>
            </a:r>
          </a:p>
          <a:p>
            <a:pPr algn="ctr"/>
            <a:r>
              <a:rPr lang="ru-RU" sz="2000" dirty="0">
                <a:latin typeface="Candara" panose="020E0502030303020204" pitchFamily="34" charset="0"/>
              </a:rPr>
              <a:t>Пруссия</a:t>
            </a:r>
          </a:p>
          <a:p>
            <a:pPr algn="ctr"/>
            <a:r>
              <a:rPr lang="ru-RU" sz="2000" dirty="0">
                <a:latin typeface="Candara" panose="020E0502030303020204" pitchFamily="34" charset="0"/>
              </a:rPr>
              <a:t>Великобритания</a:t>
            </a:r>
          </a:p>
          <a:p>
            <a:pPr algn="ctr"/>
            <a:r>
              <a:rPr lang="ru-RU" sz="2000" dirty="0">
                <a:latin typeface="Candara" panose="020E0502030303020204" pitchFamily="34" charset="0"/>
              </a:rPr>
              <a:t>Россия</a:t>
            </a:r>
          </a:p>
        </p:txBody>
      </p:sp>
      <p:sp>
        <p:nvSpPr>
          <p:cNvPr id="12" name="TextBox 11"/>
          <p:cNvSpPr txBox="1"/>
          <p:nvPr/>
        </p:nvSpPr>
        <p:spPr>
          <a:xfrm>
            <a:off x="2567608" y="4840160"/>
            <a:ext cx="2961376"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b="1" dirty="0">
                <a:latin typeface="Candara" panose="020E0502030303020204" pitchFamily="34" charset="0"/>
              </a:rPr>
              <a:t>Деятельность эмиграции</a:t>
            </a:r>
          </a:p>
        </p:txBody>
      </p:sp>
      <p:sp>
        <p:nvSpPr>
          <p:cNvPr id="13" name="Стрелка вправо 12"/>
          <p:cNvSpPr/>
          <p:nvPr/>
        </p:nvSpPr>
        <p:spPr>
          <a:xfrm>
            <a:off x="6141267" y="5019512"/>
            <a:ext cx="1080120" cy="346393"/>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4" name="TextBox 13"/>
          <p:cNvSpPr txBox="1"/>
          <p:nvPr/>
        </p:nvSpPr>
        <p:spPr>
          <a:xfrm>
            <a:off x="7608168" y="4747828"/>
            <a:ext cx="3384376"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Борьба с революцией</a:t>
            </a:r>
          </a:p>
          <a:p>
            <a:pPr algn="ctr"/>
            <a:r>
              <a:rPr lang="ru-RU" sz="2000" dirty="0">
                <a:latin typeface="Candara" panose="020E0502030303020204" pitchFamily="34" charset="0"/>
              </a:rPr>
              <a:t>Поддерживали монархические мятежи</a:t>
            </a:r>
          </a:p>
        </p:txBody>
      </p:sp>
      <p:pic>
        <p:nvPicPr>
          <p:cNvPr id="3082" name="Picture 10"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718" y="3861048"/>
            <a:ext cx="3009713" cy="3009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8" name="Заголовок 1"/>
          <p:cNvSpPr txBox="1">
            <a:spLocks/>
          </p:cNvSpPr>
          <p:nvPr/>
        </p:nvSpPr>
        <p:spPr>
          <a:xfrm>
            <a:off x="623392" y="159208"/>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3. Судьбы французской эмиграции</a:t>
            </a:r>
            <a:endParaRPr lang="ru-RU" sz="4000" dirty="0">
              <a:latin typeface="Arial Black" panose="020B0A04020102020204" pitchFamily="34" charset="0"/>
            </a:endParaRPr>
          </a:p>
        </p:txBody>
      </p:sp>
      <p:sp>
        <p:nvSpPr>
          <p:cNvPr id="20" name="Выноска-облако 19"/>
          <p:cNvSpPr/>
          <p:nvPr/>
        </p:nvSpPr>
        <p:spPr>
          <a:xfrm rot="623396">
            <a:off x="405815" y="2005538"/>
            <a:ext cx="1947321" cy="1719021"/>
          </a:xfrm>
          <a:prstGeom prst="cloud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a:p>
        </p:txBody>
      </p:sp>
      <p:sp>
        <p:nvSpPr>
          <p:cNvPr id="15" name="TextBox 14"/>
          <p:cNvSpPr txBox="1"/>
          <p:nvPr/>
        </p:nvSpPr>
        <p:spPr>
          <a:xfrm>
            <a:off x="485982" y="2395891"/>
            <a:ext cx="1719143" cy="923330"/>
          </a:xfrm>
          <a:prstGeom prst="rect">
            <a:avLst/>
          </a:prstGeom>
          <a:noFill/>
        </p:spPr>
        <p:txBody>
          <a:bodyPr wrap="square" rtlCol="0">
            <a:spAutoFit/>
          </a:bodyPr>
          <a:lstStyle/>
          <a:p>
            <a:pPr algn="ctr"/>
            <a:r>
              <a:rPr lang="ru-RU" b="1" dirty="0">
                <a:latin typeface="Candara" panose="020E0502030303020204" pitchFamily="34" charset="0"/>
              </a:rPr>
              <a:t>Глянь, что там было дальше (стр. 191)</a:t>
            </a:r>
          </a:p>
        </p:txBody>
      </p:sp>
    </p:spTree>
    <p:extLst>
      <p:ext uri="{BB962C8B-B14F-4D97-AF65-F5344CB8AC3E}">
        <p14:creationId xmlns:p14="http://schemas.microsoft.com/office/powerpoint/2010/main" val="118972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544173" y="5673110"/>
            <a:ext cx="4176464"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dirty="0">
                <a:latin typeface="Candara" panose="020E0502030303020204" pitchFamily="34" charset="0"/>
              </a:rPr>
              <a:t>Жан-Леон </a:t>
            </a:r>
            <a:r>
              <a:rPr lang="ru-RU" dirty="0" err="1">
                <a:latin typeface="Candara" panose="020E0502030303020204" pitchFamily="34" charset="0"/>
              </a:rPr>
              <a:t>Жером</a:t>
            </a:r>
            <a:r>
              <a:rPr lang="ru-RU" dirty="0">
                <a:latin typeface="Candara" panose="020E0502030303020204" pitchFamily="34" charset="0"/>
              </a:rPr>
              <a:t>. Бонапарт в Египте</a:t>
            </a:r>
            <a:r>
              <a:rPr lang="ru-RU" dirty="0"/>
              <a:t> </a:t>
            </a:r>
          </a:p>
        </p:txBody>
      </p:sp>
      <p:sp>
        <p:nvSpPr>
          <p:cNvPr id="8" name="TextBox 7"/>
          <p:cNvSpPr txBox="1"/>
          <p:nvPr/>
        </p:nvSpPr>
        <p:spPr>
          <a:xfrm>
            <a:off x="7392144" y="1754559"/>
            <a:ext cx="3960440" cy="470898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b="1" u="sng" dirty="0">
                <a:latin typeface="Candara" panose="020E0502030303020204" pitchFamily="34" charset="0"/>
              </a:rPr>
              <a:t>1798-1801 гг. – </a:t>
            </a:r>
            <a:r>
              <a:rPr lang="ru-RU" sz="2000" b="1" dirty="0">
                <a:latin typeface="Candara" panose="020E0502030303020204" pitchFamily="34" charset="0"/>
              </a:rPr>
              <a:t>Египетский поход Наполеона.</a:t>
            </a:r>
            <a:r>
              <a:rPr lang="ru-RU" sz="2000" dirty="0">
                <a:latin typeface="Candara" panose="020E0502030303020204" pitchFamily="34" charset="0"/>
              </a:rPr>
              <a:t> Наступившее затишье после блестящих успехов Итальянской кампании 1796—1797 годов не соответствовало политическим планам генерала Бонапарта. После первых побед Наполеон стал претендовать на самостоятельную роль. Ему нужен был ещё ряд победоносных событий, которые поражали бы воображение нации и сделали бы его любимым героем армии. </a:t>
            </a:r>
          </a:p>
        </p:txBody>
      </p:sp>
      <p:pic>
        <p:nvPicPr>
          <p:cNvPr id="11266" name="Picture 2" descr="Жан-Леон Жером. Бонапарт в Египте (1863 го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424" y="1801219"/>
            <a:ext cx="5441962" cy="360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style>
          <a:lnRef idx="2">
            <a:schemeClr val="accent1"/>
          </a:lnRef>
          <a:fillRef idx="1">
            <a:schemeClr val="lt1"/>
          </a:fillRef>
          <a:effectRef idx="0">
            <a:schemeClr val="accent1"/>
          </a:effectRef>
          <a:fontRef idx="minor">
            <a:schemeClr val="dk1"/>
          </a:fontRef>
        </p:style>
      </p:pic>
      <p:sp>
        <p:nvSpPr>
          <p:cNvPr id="7" name="Заголовок 1"/>
          <p:cNvSpPr txBox="1">
            <a:spLocks/>
          </p:cNvSpPr>
          <p:nvPr/>
        </p:nvSpPr>
        <p:spPr>
          <a:xfrm>
            <a:off x="695400" y="201662"/>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4.Вторая антифранцузская коалиция (1798-1801)</a:t>
            </a:r>
            <a:endParaRPr lang="ru-RU" sz="4000" dirty="0">
              <a:latin typeface="Arial Black" panose="020B0A04020102020204" pitchFamily="34" charset="0"/>
            </a:endParaRPr>
          </a:p>
        </p:txBody>
      </p:sp>
    </p:spTree>
    <p:extLst>
      <p:ext uri="{BB962C8B-B14F-4D97-AF65-F5344CB8AC3E}">
        <p14:creationId xmlns:p14="http://schemas.microsoft.com/office/powerpoint/2010/main" val="2300282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p:cNvSpPr txBox="1">
            <a:spLocks/>
          </p:cNvSpPr>
          <p:nvPr/>
        </p:nvSpPr>
        <p:spPr>
          <a:xfrm>
            <a:off x="695400" y="201662"/>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4.Вторая антифранцузская коалиция (1798-1801)</a:t>
            </a:r>
            <a:endParaRPr lang="ru-RU" sz="4000" dirty="0">
              <a:latin typeface="Arial Black" panose="020B0A04020102020204" pitchFamily="34" charset="0"/>
            </a:endParaRPr>
          </a:p>
        </p:txBody>
      </p:sp>
      <p:sp>
        <p:nvSpPr>
          <p:cNvPr id="9" name="Скругленная прямоугольная выноска 8"/>
          <p:cNvSpPr/>
          <p:nvPr/>
        </p:nvSpPr>
        <p:spPr>
          <a:xfrm>
            <a:off x="635045" y="2708934"/>
            <a:ext cx="7848872" cy="1200795"/>
          </a:xfrm>
          <a:prstGeom prst="wedgeRoundRectCallout">
            <a:avLst>
              <a:gd name="adj1" fmla="val 62013"/>
              <a:gd name="adj2" fmla="val -5189"/>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2" name="TextBox 1"/>
          <p:cNvSpPr txBox="1"/>
          <p:nvPr/>
        </p:nvSpPr>
        <p:spPr>
          <a:xfrm>
            <a:off x="983432" y="2780928"/>
            <a:ext cx="6984776" cy="830997"/>
          </a:xfrm>
          <a:prstGeom prst="rect">
            <a:avLst/>
          </a:prstGeom>
          <a:noFill/>
        </p:spPr>
        <p:txBody>
          <a:bodyPr wrap="square" rtlCol="0">
            <a:spAutoFit/>
          </a:bodyPr>
          <a:lstStyle/>
          <a:p>
            <a:pPr algn="ctr"/>
            <a:r>
              <a:rPr lang="ru-RU" sz="2400" dirty="0">
                <a:latin typeface="Candara" panose="020E0502030303020204" pitchFamily="34" charset="0"/>
              </a:rPr>
              <a:t>Выпиши даты и события второй антифранцузской коалиции (1798 – 1801) (стр. 193 – 194)</a:t>
            </a:r>
          </a:p>
        </p:txBody>
      </p:sp>
      <p:pic>
        <p:nvPicPr>
          <p:cNvPr id="7174" name="Picture 6" descr="Picture backgroun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715272"/>
            <a:ext cx="4379019" cy="218951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Picture background"/>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135" r="3357"/>
          <a:stretch/>
        </p:blipFill>
        <p:spPr bwMode="auto">
          <a:xfrm>
            <a:off x="4379019" y="4668490"/>
            <a:ext cx="3744416" cy="218951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Picture background"/>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135" r="3357"/>
          <a:stretch/>
        </p:blipFill>
        <p:spPr bwMode="auto">
          <a:xfrm>
            <a:off x="8073038" y="4705036"/>
            <a:ext cx="4118961" cy="218951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Picture backgrou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3852" y="1831155"/>
            <a:ext cx="3816424" cy="3816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66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687814" y="2478010"/>
            <a:ext cx="2235252" cy="261610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dirty="0">
                <a:latin typeface="Candara" panose="020E0502030303020204" pitchFamily="34" charset="0"/>
              </a:rPr>
              <a:t>1. Австрия</a:t>
            </a:r>
          </a:p>
          <a:p>
            <a:pPr algn="ctr"/>
            <a:r>
              <a:rPr lang="ru-RU" sz="2400" dirty="0">
                <a:latin typeface="Candara" panose="020E0502030303020204" pitchFamily="34" charset="0"/>
              </a:rPr>
              <a:t>2. Англия</a:t>
            </a:r>
          </a:p>
          <a:p>
            <a:pPr algn="ctr"/>
            <a:r>
              <a:rPr lang="ru-RU" sz="2400" dirty="0">
                <a:latin typeface="Candara" panose="020E0502030303020204" pitchFamily="34" charset="0"/>
              </a:rPr>
              <a:t>3. Османская империя</a:t>
            </a:r>
          </a:p>
          <a:p>
            <a:pPr algn="ctr"/>
            <a:r>
              <a:rPr lang="ru-RU" sz="2400" dirty="0">
                <a:latin typeface="Candara" panose="020E0502030303020204" pitchFamily="34" charset="0"/>
              </a:rPr>
              <a:t>4. Неаполь</a:t>
            </a:r>
          </a:p>
          <a:p>
            <a:pPr algn="ctr"/>
            <a:r>
              <a:rPr lang="ru-RU" sz="2400" dirty="0">
                <a:latin typeface="Candara" panose="020E0502030303020204" pitchFamily="34" charset="0"/>
              </a:rPr>
              <a:t>5. Россия</a:t>
            </a:r>
          </a:p>
          <a:p>
            <a:pPr algn="ctr"/>
            <a:endParaRPr lang="ru-RU" sz="2000" dirty="0"/>
          </a:p>
        </p:txBody>
      </p:sp>
      <p:sp>
        <p:nvSpPr>
          <p:cNvPr id="8" name="TextBox 7"/>
          <p:cNvSpPr txBox="1"/>
          <p:nvPr/>
        </p:nvSpPr>
        <p:spPr>
          <a:xfrm>
            <a:off x="1810154" y="1641357"/>
            <a:ext cx="1753852"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400" b="1" dirty="0">
                <a:latin typeface="Candara" panose="020E0502030303020204" pitchFamily="34" charset="0"/>
              </a:rPr>
              <a:t>Состав</a:t>
            </a:r>
          </a:p>
        </p:txBody>
      </p:sp>
      <p:sp>
        <p:nvSpPr>
          <p:cNvPr id="5" name="Правая фигурная скобка 4"/>
          <p:cNvSpPr/>
          <p:nvPr/>
        </p:nvSpPr>
        <p:spPr>
          <a:xfrm>
            <a:off x="3932806" y="1757307"/>
            <a:ext cx="1177788" cy="3808492"/>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2" name="TextBox 21"/>
          <p:cNvSpPr txBox="1"/>
          <p:nvPr/>
        </p:nvSpPr>
        <p:spPr>
          <a:xfrm>
            <a:off x="5185557" y="1641356"/>
            <a:ext cx="2071217" cy="163121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1799 г. – Итальянский и Швейцарский поход А.В. Суворова</a:t>
            </a:r>
          </a:p>
        </p:txBody>
      </p:sp>
      <p:sp>
        <p:nvSpPr>
          <p:cNvPr id="24" name="TextBox 23"/>
          <p:cNvSpPr txBox="1"/>
          <p:nvPr/>
        </p:nvSpPr>
        <p:spPr>
          <a:xfrm>
            <a:off x="5209706" y="3429001"/>
            <a:ext cx="1921295"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Неудачная попытка освободить Голландию</a:t>
            </a:r>
          </a:p>
        </p:txBody>
      </p:sp>
      <p:sp>
        <p:nvSpPr>
          <p:cNvPr id="25" name="TextBox 24"/>
          <p:cNvSpPr txBox="1"/>
          <p:nvPr/>
        </p:nvSpPr>
        <p:spPr>
          <a:xfrm>
            <a:off x="5217705" y="4961676"/>
            <a:ext cx="1921294"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dirty="0">
                <a:latin typeface="Candara" panose="020E0502030303020204" pitchFamily="34" charset="0"/>
              </a:rPr>
              <a:t>1800 г. – битва при Маренго. Победа Франции</a:t>
            </a:r>
          </a:p>
        </p:txBody>
      </p:sp>
      <p:sp>
        <p:nvSpPr>
          <p:cNvPr id="27" name="Правая фигурная скобка 26"/>
          <p:cNvSpPr/>
          <p:nvPr/>
        </p:nvSpPr>
        <p:spPr>
          <a:xfrm>
            <a:off x="7367277" y="1757307"/>
            <a:ext cx="1177788" cy="3808492"/>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8" name="TextBox 27"/>
          <p:cNvSpPr txBox="1"/>
          <p:nvPr/>
        </p:nvSpPr>
        <p:spPr>
          <a:xfrm>
            <a:off x="7977582" y="5733257"/>
            <a:ext cx="2555776"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2000" b="1" dirty="0">
                <a:latin typeface="Candara" panose="020E0502030303020204" pitchFamily="34" charset="0"/>
              </a:rPr>
              <a:t>Распад 2 антифранцузской коалиции</a:t>
            </a:r>
          </a:p>
        </p:txBody>
      </p:sp>
      <p:sp>
        <p:nvSpPr>
          <p:cNvPr id="29" name="TextBox 28"/>
          <p:cNvSpPr txBox="1"/>
          <p:nvPr/>
        </p:nvSpPr>
        <p:spPr>
          <a:xfrm>
            <a:off x="8781342" y="1641356"/>
            <a:ext cx="1589746" cy="39703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dirty="0">
                <a:latin typeface="Candara" panose="020E0502030303020204" pitchFamily="34" charset="0"/>
              </a:rPr>
              <a:t>1801 г. – подписание мирных договоров с Францией Неаполя, Турции и России.</a:t>
            </a:r>
          </a:p>
          <a:p>
            <a:pPr algn="ctr"/>
            <a:r>
              <a:rPr lang="ru-RU" dirty="0">
                <a:latin typeface="Candara" panose="020E0502030303020204" pitchFamily="34" charset="0"/>
              </a:rPr>
              <a:t>1802 г. – подписание </a:t>
            </a:r>
            <a:r>
              <a:rPr lang="ru-RU" dirty="0" err="1">
                <a:latin typeface="Candara" panose="020E0502030303020204" pitchFamily="34" charset="0"/>
              </a:rPr>
              <a:t>Амьенского</a:t>
            </a:r>
            <a:r>
              <a:rPr lang="ru-RU" dirty="0">
                <a:latin typeface="Candara" panose="020E0502030303020204" pitchFamily="34" charset="0"/>
              </a:rPr>
              <a:t> мира (Франция и Англия)</a:t>
            </a:r>
          </a:p>
        </p:txBody>
      </p:sp>
      <p:sp>
        <p:nvSpPr>
          <p:cNvPr id="12" name="Заголовок 1"/>
          <p:cNvSpPr txBox="1">
            <a:spLocks/>
          </p:cNvSpPr>
          <p:nvPr/>
        </p:nvSpPr>
        <p:spPr>
          <a:xfrm>
            <a:off x="695400" y="201662"/>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Вторая антифранцузская коалиция (1798-1801)</a:t>
            </a:r>
            <a:endParaRPr lang="ru-RU" sz="4000" dirty="0">
              <a:latin typeface="Arial Black" panose="020B0A04020102020204" pitchFamily="34" charset="0"/>
            </a:endParaRPr>
          </a:p>
        </p:txBody>
      </p:sp>
    </p:spTree>
    <p:extLst>
      <p:ext uri="{BB962C8B-B14F-4D97-AF65-F5344CB8AC3E}">
        <p14:creationId xmlns:p14="http://schemas.microsoft.com/office/powerpoint/2010/main" val="1267853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82CC41E-7F92-4E69-8AEE-3CCAE483C42D}"/>
              </a:ext>
            </a:extLst>
          </p:cNvPr>
          <p:cNvSpPr>
            <a:spLocks noGrp="1"/>
          </p:cNvSpPr>
          <p:nvPr>
            <p:ph idx="1"/>
          </p:nvPr>
        </p:nvSpPr>
        <p:spPr/>
        <p:txBody>
          <a:bodyPr/>
          <a:lstStyle/>
          <a:p>
            <a:pPr marL="0" indent="0" algn="ctr">
              <a:buNone/>
            </a:pPr>
            <a:r>
              <a:rPr lang="ru-RU" dirty="0">
                <a:latin typeface="Candara" panose="020E0502030303020204" pitchFamily="34" charset="0"/>
              </a:rPr>
              <a:t>В 1792 г. начались революционные войны, монархи едва ли не всей Европы сплотились против Франции. Массовый призыв в армию, талант французских полководцев (таких, как генерал Бонапарт) позволили республике не только устоять, но и присоединить к себе или поставить под контроль множество сопредельных государств.</a:t>
            </a:r>
          </a:p>
        </p:txBody>
      </p:sp>
      <p:sp>
        <p:nvSpPr>
          <p:cNvPr id="4" name="Заголовок 1">
            <a:extLst>
              <a:ext uri="{FF2B5EF4-FFF2-40B4-BE49-F238E27FC236}">
                <a16:creationId xmlns:a16="http://schemas.microsoft.com/office/drawing/2014/main" id="{4D75FDE9-A958-49BC-ADDC-0BBD394A69BC}"/>
              </a:ext>
            </a:extLst>
          </p:cNvPr>
          <p:cNvSpPr txBox="1">
            <a:spLocks/>
          </p:cNvSpPr>
          <p:nvPr/>
        </p:nvSpPr>
        <p:spPr>
          <a:xfrm>
            <a:off x="695400" y="201662"/>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Вывод</a:t>
            </a:r>
            <a:endParaRPr lang="ru-RU" sz="4000" dirty="0">
              <a:latin typeface="Arial Black" panose="020B0A04020102020204" pitchFamily="34" charset="0"/>
            </a:endParaRPr>
          </a:p>
        </p:txBody>
      </p:sp>
      <p:pic>
        <p:nvPicPr>
          <p:cNvPr id="5" name="Picture 6" descr="Picture background">
            <a:extLst>
              <a:ext uri="{FF2B5EF4-FFF2-40B4-BE49-F238E27FC236}">
                <a16:creationId xmlns:a16="http://schemas.microsoft.com/office/drawing/2014/main" id="{3016A370-9A88-45DE-98AA-EB0B7D61AE1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715272"/>
            <a:ext cx="4379019" cy="218951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Picture background">
            <a:extLst>
              <a:ext uri="{FF2B5EF4-FFF2-40B4-BE49-F238E27FC236}">
                <a16:creationId xmlns:a16="http://schemas.microsoft.com/office/drawing/2014/main" id="{7D72545F-D411-4AF8-BF47-1F3270CBE71F}"/>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135" r="3357"/>
          <a:stretch/>
        </p:blipFill>
        <p:spPr bwMode="auto">
          <a:xfrm>
            <a:off x="4379019" y="4668490"/>
            <a:ext cx="3744416" cy="218951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icture background">
            <a:extLst>
              <a:ext uri="{FF2B5EF4-FFF2-40B4-BE49-F238E27FC236}">
                <a16:creationId xmlns:a16="http://schemas.microsoft.com/office/drawing/2014/main" id="{5E2F9010-4BE6-4DFA-8737-85044F1B1A06}"/>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135" r="3357"/>
          <a:stretch/>
        </p:blipFill>
        <p:spPr bwMode="auto">
          <a:xfrm>
            <a:off x="8073038" y="4705036"/>
            <a:ext cx="4118961" cy="2189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9352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39416" y="1916832"/>
            <a:ext cx="8229600" cy="2304256"/>
          </a:xfrm>
        </p:spPr>
        <p:style>
          <a:lnRef idx="2">
            <a:schemeClr val="accent1"/>
          </a:lnRef>
          <a:fillRef idx="1">
            <a:schemeClr val="lt1"/>
          </a:fillRef>
          <a:effectRef idx="0">
            <a:schemeClr val="accent1"/>
          </a:effectRef>
          <a:fontRef idx="minor">
            <a:schemeClr val="dk1"/>
          </a:fontRef>
        </p:style>
        <p:txBody>
          <a:bodyPr>
            <a:noAutofit/>
          </a:bodyPr>
          <a:lstStyle/>
          <a:p>
            <a:r>
              <a:rPr lang="ru-RU" sz="2400" dirty="0">
                <a:latin typeface="Candara" panose="020E0502030303020204" pitchFamily="34" charset="0"/>
              </a:rPr>
              <a:t>§ 16</a:t>
            </a:r>
            <a:r>
              <a:rPr lang="en-US" sz="2400" dirty="0">
                <a:latin typeface="Candara" panose="020E0502030303020204" pitchFamily="34" charset="0"/>
              </a:rPr>
              <a:t> </a:t>
            </a:r>
            <a:r>
              <a:rPr lang="ru-RU" sz="2400" dirty="0">
                <a:latin typeface="Candara" panose="020E0502030303020204" pitchFamily="34" charset="0"/>
              </a:rPr>
              <a:t>прочитать, ответить устно на вопросы 1-5 (синяя рамочка)</a:t>
            </a:r>
          </a:p>
          <a:p>
            <a:r>
              <a:rPr lang="ru-RU" sz="2400" dirty="0">
                <a:latin typeface="Candara" panose="020E0502030303020204" pitchFamily="34" charset="0"/>
              </a:rPr>
              <a:t>С помощью дополнительных источников напишите эссе о молодости и первых победах генерала Бонапарта (рисунок приветствуется)</a:t>
            </a:r>
          </a:p>
        </p:txBody>
      </p:sp>
      <p:sp>
        <p:nvSpPr>
          <p:cNvPr id="4" name="Заголовок 1"/>
          <p:cNvSpPr txBox="1">
            <a:spLocks/>
          </p:cNvSpPr>
          <p:nvPr/>
        </p:nvSpPr>
        <p:spPr>
          <a:xfrm>
            <a:off x="695400" y="201662"/>
            <a:ext cx="10972800" cy="1143000"/>
          </a:xfrm>
          <a:prstGeom prst="rect">
            <a:avLst/>
          </a:prstGeom>
          <a:solidFill>
            <a:schemeClr val="accent4">
              <a:lumMod val="60000"/>
              <a:lumOff val="4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4000" b="1" dirty="0">
                <a:latin typeface="Arial Black" panose="020B0A04020102020204" pitchFamily="34" charset="0"/>
              </a:rPr>
              <a:t>ДОМАШНЕЕ ЗАДАНИЕ</a:t>
            </a:r>
            <a:endParaRPr lang="ru-RU" sz="4000" dirty="0">
              <a:latin typeface="Arial Black" panose="020B0A04020102020204" pitchFamily="34" charset="0"/>
            </a:endParaRPr>
          </a:p>
        </p:txBody>
      </p:sp>
      <p:pic>
        <p:nvPicPr>
          <p:cNvPr id="8194" name="Picture 2"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2286743"/>
            <a:ext cx="4876800" cy="4876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98954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TotalTime>
  <Words>767</Words>
  <Application>Microsoft Office PowerPoint</Application>
  <PresentationFormat>Широкоэкранный</PresentationFormat>
  <Paragraphs>96</Paragraphs>
  <Slides>17</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17</vt:i4>
      </vt:variant>
    </vt:vector>
  </HeadingPairs>
  <TitlesOfParts>
    <vt:vector size="22" baseType="lpstr">
      <vt:lpstr>Arial</vt:lpstr>
      <vt:lpstr>Arial Black</vt:lpstr>
      <vt:lpstr>Calibri</vt:lpstr>
      <vt:lpstr>Candara</vt:lpstr>
      <vt:lpstr>Тема Office</vt:lpstr>
      <vt:lpstr>Презентация PowerPoint</vt:lpstr>
      <vt:lpstr>Презентация PowerPoint</vt:lpstr>
      <vt:lpstr>Презентация PowerPoint</vt:lpstr>
      <vt:lpstr>Презентация PowerPoint</vt:lpstr>
      <vt:lpstr>Выясним, каковы были причины, побудившие европейских монархов сплотиться против Франции (стр. 186 – 188)</vt:lpstr>
      <vt:lpstr>2. Первая антифранцузская коалиция</vt:lpstr>
      <vt:lpstr>Презентация PowerPoint</vt:lpstr>
      <vt:lpstr>Презентация PowerPoint</vt:lpstr>
      <vt:lpstr>Презентация PowerPoint</vt:lpstr>
      <vt:lpstr>Первая антифранцузская коалиция (1792-1797)</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Европа в годы Французской революции</dc:title>
  <dc:creator>Екатерина</dc:creator>
  <cp:lastModifiedBy>Учитель</cp:lastModifiedBy>
  <cp:revision>17</cp:revision>
  <dcterms:created xsi:type="dcterms:W3CDTF">2021-11-25T04:36:13Z</dcterms:created>
  <dcterms:modified xsi:type="dcterms:W3CDTF">2025-06-11T04:08:13Z</dcterms:modified>
</cp:coreProperties>
</file>