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9" r:id="rId2"/>
    <p:sldId id="302" r:id="rId3"/>
    <p:sldId id="260" r:id="rId4"/>
    <p:sldId id="280" r:id="rId5"/>
    <p:sldId id="281" r:id="rId6"/>
    <p:sldId id="296" r:id="rId7"/>
    <p:sldId id="282" r:id="rId8"/>
    <p:sldId id="283" r:id="rId9"/>
    <p:sldId id="284" r:id="rId10"/>
    <p:sldId id="285" r:id="rId11"/>
    <p:sldId id="286" r:id="rId12"/>
    <p:sldId id="306" r:id="rId13"/>
    <p:sldId id="287" r:id="rId14"/>
    <p:sldId id="288" r:id="rId15"/>
    <p:sldId id="289" r:id="rId16"/>
    <p:sldId id="290" r:id="rId17"/>
    <p:sldId id="292" r:id="rId18"/>
    <p:sldId id="293" r:id="rId19"/>
    <p:sldId id="305" r:id="rId20"/>
    <p:sldId id="297" r:id="rId21"/>
    <p:sldId id="298" r:id="rId22"/>
    <p:sldId id="299" r:id="rId23"/>
    <p:sldId id="300" r:id="rId24"/>
    <p:sldId id="301" r:id="rId25"/>
    <p:sldId id="303" r:id="rId26"/>
    <p:sldId id="304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3CCFF"/>
    <a:srgbClr val="0000CC"/>
    <a:srgbClr val="009ED6"/>
    <a:srgbClr val="003300"/>
  </p:clrMru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174" autoAdjust="0"/>
    <p:restoredTop sz="83977" autoAdjust="0"/>
  </p:normalViewPr>
  <p:slideViewPr>
    <p:cSldViewPr>
      <p:cViewPr>
        <p:scale>
          <a:sx n="75" d="100"/>
          <a:sy n="75" d="100"/>
        </p:scale>
        <p:origin x="-1014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16BB2E9-05FE-4755-B441-D9E55ADC4117}" type="datetimeFigureOut">
              <a:rPr/>
              <a:pPr>
                <a:defRPr/>
              </a:pPr>
              <a:t>14.11.2022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7DE1C7A-3A8B-443F-BA37-2877DF0FA034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89EDB69-BE93-4B36-B39C-78104AD7C14B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04B9AB-9857-4B6F-BF7B-0E50C217F196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smtClean="0"/>
              <a:t>Этот шаблон можно использовать как начальный файл для представления учебных материалов группе слушателей.</a:t>
            </a:r>
          </a:p>
          <a:p>
            <a:pPr eaLnBrk="1" hangingPunct="1">
              <a:spcBef>
                <a:spcPct val="0"/>
              </a:spcBef>
            </a:pPr>
            <a:endParaRPr smtClean="0"/>
          </a:p>
          <a:p>
            <a:pPr eaLnBrk="1" hangingPunct="1">
              <a:spcBef>
                <a:spcPct val="0"/>
              </a:spcBef>
            </a:pPr>
            <a:r>
              <a:rPr b="1" smtClean="0"/>
              <a:t>Разделы</a:t>
            </a:r>
            <a:endParaRPr smtClean="0"/>
          </a:p>
          <a:p>
            <a:pPr eaLnBrk="1" hangingPunct="1">
              <a:spcBef>
                <a:spcPct val="0"/>
              </a:spcBef>
            </a:pPr>
            <a:r>
              <a:rPr smtClean="0"/>
              <a:t>Для добавления разделов щелкните слайд правой кнопкой мыши. Разделы позволяют упорядочить слайды и организовать совместную работу нескольких авторов.</a:t>
            </a:r>
          </a:p>
          <a:p>
            <a:pPr eaLnBrk="1" hangingPunct="1">
              <a:spcBef>
                <a:spcPct val="0"/>
              </a:spcBef>
            </a:pPr>
            <a:endParaRPr b="1" smtClean="0"/>
          </a:p>
          <a:p>
            <a:pPr eaLnBrk="1" hangingPunct="1">
              <a:spcBef>
                <a:spcPct val="0"/>
              </a:spcBef>
            </a:pPr>
            <a:r>
              <a:rPr b="1" smtClean="0"/>
              <a:t>Заметки</a:t>
            </a:r>
          </a:p>
          <a:p>
            <a:pPr eaLnBrk="1" hangingPunct="1">
              <a:spcBef>
                <a:spcPct val="0"/>
              </a:spcBef>
            </a:pPr>
            <a:r>
              <a:rPr smtClean="0"/>
              <a:t>Используйте раздел заметок для размещения заметок докладчика или дополнительных сведений для аудитории. Во время воспроизведения презентации эти заметки отображаются в представлении презентации. </a:t>
            </a:r>
          </a:p>
          <a:p>
            <a:pPr eaLnBrk="1" hangingPunct="1">
              <a:spcBef>
                <a:spcPct val="0"/>
              </a:spcBef>
            </a:pPr>
            <a:r>
              <a:rPr smtClean="0"/>
              <a:t>Обращайте внимание на размер шрифта (важно обеспечить различимость при ослабленном зрении, видеосъемке и чтении с экрана)</a:t>
            </a:r>
          </a:p>
          <a:p>
            <a:pPr eaLnBrk="1" hangingPunct="1">
              <a:spcBef>
                <a:spcPct val="0"/>
              </a:spcBef>
            </a:pPr>
            <a:endParaRPr smtClean="0"/>
          </a:p>
          <a:p>
            <a:pPr eaLnBrk="1" hangingPunct="1">
              <a:spcBef>
                <a:spcPct val="0"/>
              </a:spcBef>
            </a:pPr>
            <a:r>
              <a:rPr b="1" smtClean="0"/>
              <a:t>Сочетаемые цвета </a:t>
            </a:r>
          </a:p>
          <a:p>
            <a:pPr eaLnBrk="1" hangingPunct="1">
              <a:spcBef>
                <a:spcPct val="0"/>
              </a:spcBef>
            </a:pPr>
            <a:r>
              <a:rPr smtClean="0"/>
              <a:t>Обратите особое внимание на графики, диаграммы и надписи. </a:t>
            </a:r>
          </a:p>
          <a:p>
            <a:pPr eaLnBrk="1" hangingPunct="1">
              <a:spcBef>
                <a:spcPct val="0"/>
              </a:spcBef>
            </a:pPr>
            <a:r>
              <a:rPr smtClean="0"/>
              <a:t>Учтите, что печать будет выполняться в черно-белом режиме или в оттенках серого. Выполните пробную печать, чтобы убедиться в сохранении разницы между цветами при печати в черно-белом режиме или в оттенках серого.</a:t>
            </a:r>
          </a:p>
          <a:p>
            <a:pPr eaLnBrk="1" hangingPunct="1">
              <a:spcBef>
                <a:spcPct val="0"/>
              </a:spcBef>
            </a:pPr>
            <a:endParaRPr smtClean="0"/>
          </a:p>
          <a:p>
            <a:pPr eaLnBrk="1" hangingPunct="1">
              <a:spcBef>
                <a:spcPct val="0"/>
              </a:spcBef>
            </a:pPr>
            <a:r>
              <a:rPr b="1" smtClean="0"/>
              <a:t>Диаграммы, таблицы и графики</a:t>
            </a:r>
          </a:p>
          <a:p>
            <a:pPr eaLnBrk="1" hangingPunct="1">
              <a:spcBef>
                <a:spcPct val="0"/>
              </a:spcBef>
            </a:pPr>
            <a:r>
              <a:rPr smtClean="0"/>
              <a:t>Не усложняйте восприятие: по возможности используйте согласованные, простые стили и цвета.</a:t>
            </a:r>
          </a:p>
          <a:p>
            <a:pPr eaLnBrk="1" hangingPunct="1">
              <a:spcBef>
                <a:spcPct val="0"/>
              </a:spcBef>
            </a:pPr>
            <a:r>
              <a:rPr smtClean="0"/>
              <a:t>Снабдите все диаграммы и таблицы подписями.</a:t>
            </a:r>
          </a:p>
          <a:p>
            <a:pPr eaLnBrk="1" hangingPunct="1">
              <a:spcBef>
                <a:spcPct val="0"/>
              </a:spcBef>
            </a:pPr>
            <a:endParaRPr smtClean="0"/>
          </a:p>
          <a:p>
            <a:pPr eaLnBrk="1" hangingPunct="1">
              <a:spcBef>
                <a:spcPct val="0"/>
              </a:spcBef>
            </a:pPr>
            <a:endParaRPr smtClean="0"/>
          </a:p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2ED231-5C18-4D70-85C1-4245966F22E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3721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latinLnBrk="0">
              <a:defRPr lang="ru-RU"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latinLnBrk="0">
              <a:buNone/>
              <a:defRPr lang="ru-RU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6858000" y="5105400"/>
            <a:ext cx="1828800" cy="990600"/>
          </a:xfrm>
        </p:spPr>
        <p:txBody>
          <a:bodyPr rtlCol="0">
            <a:normAutofit/>
          </a:bodyPr>
          <a:lstStyle>
            <a:lvl1pPr marL="0" indent="0" algn="ctr" latinLnBrk="0">
              <a:buNone/>
              <a:defRPr lang="ru-RU" sz="2000" baseline="0"/>
            </a:lvl1pPr>
          </a:lstStyle>
          <a:p>
            <a:pPr lvl="0"/>
            <a:r>
              <a:rPr lang="en-US" noProof="0"/>
              <a:t>Вставка рисунка</a:t>
            </a:r>
            <a:endParaRPr lang="ru-RU" noProof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-15875" y="0"/>
            <a:ext cx="917257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3048000"/>
            <a:ext cx="4343400" cy="1362075"/>
          </a:xfrm>
        </p:spPr>
        <p:txBody>
          <a:bodyPr anchor="b"/>
          <a:lstStyle>
            <a:lvl1pPr algn="l" latinLnBrk="0">
              <a:defRPr lang="ru-RU"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6781800" y="5334000"/>
            <a:ext cx="2133600" cy="990600"/>
          </a:xfrm>
        </p:spPr>
        <p:txBody>
          <a:bodyPr rtlCol="0">
            <a:normAutofit/>
          </a:bodyPr>
          <a:lstStyle>
            <a:lvl1pPr marL="0" indent="0" algn="ctr" latinLnBrk="0">
              <a:buNone/>
              <a:defRPr lang="ru-RU" sz="1800"/>
            </a:lvl1pPr>
          </a:lstStyle>
          <a:p>
            <a:pPr lvl="0"/>
            <a:r>
              <a:rPr lang="en-US" noProof="0"/>
              <a:t>Вставка рисунка</a:t>
            </a:r>
            <a:endParaRPr lang="ru-RU" noProof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72A19-85D2-45A5-AD2E-46F55CCA18FE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BCC44-CE4C-4588-8040-F1215879E70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69632"/>
            <a:ext cx="8077200" cy="1143000"/>
          </a:xfrm>
        </p:spPr>
        <p:txBody>
          <a:bodyPr/>
          <a:lstStyle>
            <a:lvl1pPr algn="l" latinLnBrk="0">
              <a:defRPr lang="ru-RU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latinLnBrk="0">
              <a:defRPr lang="ru-RU" sz="3200">
                <a:latin typeface="+mn-lt"/>
              </a:defRPr>
            </a:lvl1pPr>
            <a:lvl2pPr latinLnBrk="0">
              <a:defRPr lang="ru-RU" sz="2800">
                <a:latin typeface="+mn-lt"/>
              </a:defRPr>
            </a:lvl2pPr>
            <a:lvl3pPr latinLnBrk="0">
              <a:defRPr lang="ru-RU" sz="2400">
                <a:latin typeface="+mn-lt"/>
              </a:defRPr>
            </a:lvl3pPr>
            <a:lvl4pPr latinLnBrk="0">
              <a:defRPr lang="ru-RU" sz="2400">
                <a:latin typeface="+mn-lt"/>
              </a:defRPr>
            </a:lvl4pPr>
            <a:lvl5pPr latinLnBrk="0">
              <a:defRPr lang="ru-RU" sz="2400">
                <a:latin typeface="+mn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49CE9-FCA0-4416-8736-8F5301D559EC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355B6-29D2-40EF-AB29-2DF209BE23C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latinLnBrk="0">
              <a:defRPr lang="ru-RU" sz="2800"/>
            </a:lvl1pPr>
            <a:lvl2pPr latinLnBrk="0">
              <a:defRPr lang="ru-RU" sz="2400"/>
            </a:lvl2pPr>
            <a:lvl3pPr latinLnBrk="0">
              <a:defRPr lang="ru-RU" sz="2000"/>
            </a:lvl3pPr>
            <a:lvl4pPr latinLnBrk="0">
              <a:defRPr lang="ru-RU" sz="1800"/>
            </a:lvl4pPr>
            <a:lvl5pPr latinLnBrk="0">
              <a:defRPr lang="ru-RU" sz="1800"/>
            </a:lvl5pPr>
            <a:lvl6pPr latinLnBrk="0">
              <a:defRPr lang="ru-RU" sz="1800"/>
            </a:lvl6pPr>
            <a:lvl7pPr latinLnBrk="0">
              <a:defRPr lang="ru-RU" sz="1800"/>
            </a:lvl7pPr>
            <a:lvl8pPr latinLnBrk="0">
              <a:defRPr lang="ru-RU" sz="1800"/>
            </a:lvl8pPr>
            <a:lvl9pPr latinLnBrk="0">
              <a:defRPr lang="ru-RU"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latinLnBrk="0">
              <a:defRPr lang="ru-RU" sz="2800"/>
            </a:lvl1pPr>
            <a:lvl2pPr latinLnBrk="0">
              <a:defRPr lang="ru-RU" sz="2400"/>
            </a:lvl2pPr>
            <a:lvl3pPr latinLnBrk="0">
              <a:defRPr lang="ru-RU" sz="2000"/>
            </a:lvl3pPr>
            <a:lvl4pPr latinLnBrk="0">
              <a:defRPr lang="ru-RU" sz="1800"/>
            </a:lvl4pPr>
            <a:lvl5pPr latinLnBrk="0">
              <a:defRPr lang="ru-RU" sz="1800"/>
            </a:lvl5pPr>
            <a:lvl6pPr latinLnBrk="0">
              <a:defRPr lang="ru-RU" sz="1800"/>
            </a:lvl6pPr>
            <a:lvl7pPr latinLnBrk="0">
              <a:defRPr lang="ru-RU" sz="1800"/>
            </a:lvl7pPr>
            <a:lvl8pPr latinLnBrk="0">
              <a:defRPr lang="ru-RU" sz="1800"/>
            </a:lvl8pPr>
            <a:lvl9pPr latinLnBrk="0">
              <a:defRPr lang="ru-RU"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D94FE-7605-47BF-B712-BA08144F4879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0D1AC-87FD-4ED9-B3C5-07C0B6D51F1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latinLnBrk="0">
              <a:defRPr lang="ru-RU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latinLnBrk="0">
              <a:buNone/>
              <a:defRPr lang="ru-RU" sz="2400" b="1"/>
            </a:lvl1pPr>
            <a:lvl2pPr marL="457200" indent="0" latinLnBrk="0">
              <a:buNone/>
              <a:defRPr lang="ru-RU" sz="2000" b="1"/>
            </a:lvl2pPr>
            <a:lvl3pPr marL="914400" indent="0" latinLnBrk="0">
              <a:buNone/>
              <a:defRPr lang="ru-RU" sz="1800" b="1"/>
            </a:lvl3pPr>
            <a:lvl4pPr marL="1371600" indent="0" latinLnBrk="0">
              <a:buNone/>
              <a:defRPr lang="ru-RU" sz="1600" b="1"/>
            </a:lvl4pPr>
            <a:lvl5pPr marL="1828800" indent="0" latinLnBrk="0">
              <a:buNone/>
              <a:defRPr lang="ru-RU" sz="1600" b="1"/>
            </a:lvl5pPr>
            <a:lvl6pPr marL="2286000" indent="0" latinLnBrk="0">
              <a:buNone/>
              <a:defRPr lang="ru-RU" sz="1600" b="1"/>
            </a:lvl6pPr>
            <a:lvl7pPr marL="2743200" indent="0" latinLnBrk="0">
              <a:buNone/>
              <a:defRPr lang="ru-RU" sz="1600" b="1"/>
            </a:lvl7pPr>
            <a:lvl8pPr marL="3200400" indent="0" latinLnBrk="0">
              <a:buNone/>
              <a:defRPr lang="ru-RU" sz="1600" b="1"/>
            </a:lvl8pPr>
            <a:lvl9pPr marL="3657600" indent="0" latinLnBrk="0">
              <a:buNone/>
              <a:defRPr lang="ru-RU"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latinLnBrk="0">
              <a:defRPr lang="ru-RU" sz="2400"/>
            </a:lvl1pPr>
            <a:lvl2pPr latinLnBrk="0">
              <a:defRPr lang="ru-RU" sz="2000"/>
            </a:lvl2pPr>
            <a:lvl3pPr latinLnBrk="0">
              <a:defRPr lang="ru-RU" sz="1800"/>
            </a:lvl3pPr>
            <a:lvl4pPr latinLnBrk="0">
              <a:defRPr lang="ru-RU" sz="1600"/>
            </a:lvl4pPr>
            <a:lvl5pPr latinLnBrk="0">
              <a:defRPr lang="ru-RU" sz="1600"/>
            </a:lvl5pPr>
            <a:lvl6pPr latinLnBrk="0">
              <a:defRPr lang="ru-RU" sz="1600"/>
            </a:lvl6pPr>
            <a:lvl7pPr latinLnBrk="0">
              <a:defRPr lang="ru-RU" sz="1600"/>
            </a:lvl7pPr>
            <a:lvl8pPr latinLnBrk="0">
              <a:defRPr lang="ru-RU" sz="1600"/>
            </a:lvl8pPr>
            <a:lvl9pPr latinLnBrk="0">
              <a:defRPr lang="ru-RU"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latinLnBrk="0">
              <a:buNone/>
              <a:defRPr lang="ru-RU" sz="2400" b="1"/>
            </a:lvl1pPr>
            <a:lvl2pPr marL="457200" indent="0" latinLnBrk="0">
              <a:buNone/>
              <a:defRPr lang="ru-RU" sz="2000" b="1"/>
            </a:lvl2pPr>
            <a:lvl3pPr marL="914400" indent="0" latinLnBrk="0">
              <a:buNone/>
              <a:defRPr lang="ru-RU" sz="1800" b="1"/>
            </a:lvl3pPr>
            <a:lvl4pPr marL="1371600" indent="0" latinLnBrk="0">
              <a:buNone/>
              <a:defRPr lang="ru-RU" sz="1600" b="1"/>
            </a:lvl4pPr>
            <a:lvl5pPr marL="1828800" indent="0" latinLnBrk="0">
              <a:buNone/>
              <a:defRPr lang="ru-RU" sz="1600" b="1"/>
            </a:lvl5pPr>
            <a:lvl6pPr marL="2286000" indent="0" latinLnBrk="0">
              <a:buNone/>
              <a:defRPr lang="ru-RU" sz="1600" b="1"/>
            </a:lvl6pPr>
            <a:lvl7pPr marL="2743200" indent="0" latinLnBrk="0">
              <a:buNone/>
              <a:defRPr lang="ru-RU" sz="1600" b="1"/>
            </a:lvl7pPr>
            <a:lvl8pPr marL="3200400" indent="0" latinLnBrk="0">
              <a:buNone/>
              <a:defRPr lang="ru-RU" sz="1600" b="1"/>
            </a:lvl8pPr>
            <a:lvl9pPr marL="3657600" indent="0" latinLnBrk="0">
              <a:buNone/>
              <a:defRPr lang="ru-RU"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latinLnBrk="0">
              <a:defRPr lang="ru-RU" sz="2400"/>
            </a:lvl1pPr>
            <a:lvl2pPr latinLnBrk="0">
              <a:defRPr lang="ru-RU" sz="2000"/>
            </a:lvl2pPr>
            <a:lvl3pPr latinLnBrk="0">
              <a:defRPr lang="ru-RU" sz="1800"/>
            </a:lvl3pPr>
            <a:lvl4pPr latinLnBrk="0">
              <a:defRPr lang="ru-RU" sz="1600"/>
            </a:lvl4pPr>
            <a:lvl5pPr latinLnBrk="0">
              <a:defRPr lang="ru-RU" sz="1600"/>
            </a:lvl5pPr>
            <a:lvl6pPr latinLnBrk="0">
              <a:defRPr lang="ru-RU" sz="1600"/>
            </a:lvl6pPr>
            <a:lvl7pPr latinLnBrk="0">
              <a:defRPr lang="ru-RU" sz="1600"/>
            </a:lvl7pPr>
            <a:lvl8pPr latinLnBrk="0">
              <a:defRPr lang="ru-RU" sz="1600"/>
            </a:lvl8pPr>
            <a:lvl9pPr latinLnBrk="0">
              <a:defRPr lang="ru-RU"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B5EE0-40A0-44BF-A5EE-875DCA20BD78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A1C20-5A44-4111-94D2-F5C8F9E3E80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latinLnBrk="0">
              <a:defRPr lang="ru-RU"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latinLnBrk="0">
              <a:defRPr lang="ru-RU" sz="3200"/>
            </a:lvl1pPr>
            <a:lvl2pPr latinLnBrk="0">
              <a:defRPr lang="ru-RU" sz="2800"/>
            </a:lvl2pPr>
            <a:lvl3pPr latinLnBrk="0">
              <a:defRPr lang="ru-RU" sz="2400"/>
            </a:lvl3pPr>
            <a:lvl4pPr latinLnBrk="0">
              <a:defRPr lang="ru-RU" sz="2000"/>
            </a:lvl4pPr>
            <a:lvl5pPr latinLnBrk="0">
              <a:defRPr lang="ru-RU" sz="2000"/>
            </a:lvl5pPr>
            <a:lvl6pPr latinLnBrk="0">
              <a:defRPr lang="ru-RU" sz="2000"/>
            </a:lvl6pPr>
            <a:lvl7pPr latinLnBrk="0">
              <a:defRPr lang="ru-RU" sz="2000"/>
            </a:lvl7pPr>
            <a:lvl8pPr latinLnBrk="0">
              <a:defRPr lang="ru-RU" sz="2000"/>
            </a:lvl8pPr>
            <a:lvl9pPr latinLnBrk="0">
              <a:defRPr lang="ru-RU"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latinLnBrk="0">
              <a:buNone/>
              <a:defRPr lang="ru-RU" sz="1400"/>
            </a:lvl1pPr>
            <a:lvl2pPr marL="457200" indent="0" latinLnBrk="0">
              <a:buNone/>
              <a:defRPr lang="ru-RU" sz="1200"/>
            </a:lvl2pPr>
            <a:lvl3pPr marL="914400" indent="0" latinLnBrk="0">
              <a:buNone/>
              <a:defRPr lang="ru-RU" sz="1000"/>
            </a:lvl3pPr>
            <a:lvl4pPr marL="1371600" indent="0" latinLnBrk="0">
              <a:buNone/>
              <a:defRPr lang="ru-RU" sz="900"/>
            </a:lvl4pPr>
            <a:lvl5pPr marL="1828800" indent="0" latinLnBrk="0">
              <a:buNone/>
              <a:defRPr lang="ru-RU" sz="900"/>
            </a:lvl5pPr>
            <a:lvl6pPr marL="2286000" indent="0" latinLnBrk="0">
              <a:buNone/>
              <a:defRPr lang="ru-RU" sz="900"/>
            </a:lvl6pPr>
            <a:lvl7pPr marL="2743200" indent="0" latinLnBrk="0">
              <a:buNone/>
              <a:defRPr lang="ru-RU" sz="900"/>
            </a:lvl7pPr>
            <a:lvl8pPr marL="3200400" indent="0" latinLnBrk="0">
              <a:buNone/>
              <a:defRPr lang="ru-RU" sz="900"/>
            </a:lvl8pPr>
            <a:lvl9pPr marL="3657600" indent="0" latinLnBrk="0">
              <a:buNone/>
              <a:defRPr lang="ru-RU"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0D868-FCC0-4C80-8FA3-D970A484298B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5F74-5F0E-4286-BBA6-BB373E1CF166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latinLnBrk="0">
              <a:defRPr lang="ru-RU"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 latinLnBrk="0">
              <a:buNone/>
              <a:defRPr lang="ru-RU" sz="3200"/>
            </a:lvl1pPr>
            <a:lvl2pPr marL="457200" indent="0" latinLnBrk="0">
              <a:buNone/>
              <a:defRPr lang="ru-RU" sz="2800"/>
            </a:lvl2pPr>
            <a:lvl3pPr marL="914400" indent="0" latinLnBrk="0">
              <a:buNone/>
              <a:defRPr lang="ru-RU" sz="2400"/>
            </a:lvl3pPr>
            <a:lvl4pPr marL="1371600" indent="0" latinLnBrk="0">
              <a:buNone/>
              <a:defRPr lang="ru-RU" sz="2000"/>
            </a:lvl4pPr>
            <a:lvl5pPr marL="1828800" indent="0" latinLnBrk="0">
              <a:buNone/>
              <a:defRPr lang="ru-RU" sz="2000"/>
            </a:lvl5pPr>
            <a:lvl6pPr marL="2286000" indent="0" latinLnBrk="0">
              <a:buNone/>
              <a:defRPr lang="ru-RU" sz="2000"/>
            </a:lvl6pPr>
            <a:lvl7pPr marL="2743200" indent="0" latinLnBrk="0">
              <a:buNone/>
              <a:defRPr lang="ru-RU" sz="2000"/>
            </a:lvl7pPr>
            <a:lvl8pPr marL="3200400" indent="0" latinLnBrk="0">
              <a:buNone/>
              <a:defRPr lang="ru-RU" sz="2000"/>
            </a:lvl8pPr>
            <a:lvl9pPr marL="3657600" indent="0" latinLnBrk="0">
              <a:buNone/>
              <a:defRPr lang="ru-RU"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latinLnBrk="0">
              <a:buNone/>
              <a:defRPr lang="ru-RU" sz="1400"/>
            </a:lvl1pPr>
            <a:lvl2pPr marL="457200" indent="0" latinLnBrk="0">
              <a:buNone/>
              <a:defRPr lang="ru-RU" sz="1200"/>
            </a:lvl2pPr>
            <a:lvl3pPr marL="914400" indent="0" latinLnBrk="0">
              <a:buNone/>
              <a:defRPr lang="ru-RU" sz="1000"/>
            </a:lvl3pPr>
            <a:lvl4pPr marL="1371600" indent="0" latinLnBrk="0">
              <a:buNone/>
              <a:defRPr lang="ru-RU" sz="900"/>
            </a:lvl4pPr>
            <a:lvl5pPr marL="1828800" indent="0" latinLnBrk="0">
              <a:buNone/>
              <a:defRPr lang="ru-RU" sz="900"/>
            </a:lvl5pPr>
            <a:lvl6pPr marL="2286000" indent="0" latinLnBrk="0">
              <a:buNone/>
              <a:defRPr lang="ru-RU" sz="900"/>
            </a:lvl6pPr>
            <a:lvl7pPr marL="2743200" indent="0" latinLnBrk="0">
              <a:buNone/>
              <a:defRPr lang="ru-RU" sz="900"/>
            </a:lvl7pPr>
            <a:lvl8pPr marL="3200400" indent="0" latinLnBrk="0">
              <a:buNone/>
              <a:defRPr lang="ru-RU" sz="900"/>
            </a:lvl8pPr>
            <a:lvl9pPr marL="3657600" indent="0" latinLnBrk="0">
              <a:buNone/>
              <a:defRPr lang="ru-RU"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895F8-B138-4733-839A-28715C878E6F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4E38-A6DC-4667-9F4B-1D00CEEB7D26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AA906-2A7A-420E-BAB1-4058F308443A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77AD7-8997-4DE1-907F-E554A4AD1D3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04004-7BC4-41AD-AED9-A0520A7BB0BC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B8919-4BEF-4791-9715-B643603EABA8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28470-A49E-42A3-BA4F-F5197A3A2F3D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935F0-5B1C-4E78-8E91-85C5D46DBD85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DABD1-2476-4B78-A1BC-5A1C9A386160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8C11E-509C-4942-B516-DE2F6AF4E80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олько фо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05AB6-DD0B-476E-B012-FD1ACA4FD9E2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1DFB9-84F3-4FB0-BB6F-379DB88919A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2000" y="1600200"/>
            <a:ext cx="8077200" cy="4525963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608A0-589D-47AF-8493-7C2680FBE28C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C5575-EE96-453D-88AB-1FC6274AF3C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762000" y="274638"/>
            <a:ext cx="807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2000" y="1600200"/>
            <a:ext cx="80772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D4458F-CCF5-44D4-9461-C027C9632577}" type="datetimeFigureOut">
              <a:rPr/>
              <a:pPr>
                <a:defRPr/>
              </a:pPr>
              <a:t>14.11.2022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 latinLnBrk="0">
              <a:spcBef>
                <a:spcPts val="0"/>
              </a:spcBef>
              <a:spcAft>
                <a:spcPts val="0"/>
              </a:spcAft>
              <a:def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423EE0-B22B-475A-8F23-C728A14A6222}" type="slidenum">
              <a:rPr/>
              <a:pPr>
                <a:defRPr/>
              </a:pPr>
              <a:t>‹#›</a:t>
            </a:fld>
            <a:endParaRPr/>
          </a:p>
        </p:txBody>
      </p:sp>
      <p:pic>
        <p:nvPicPr>
          <p:cNvPr id="1032" name="Picture 7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-152400" y="-109538"/>
            <a:ext cx="819150" cy="7083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1" r:id="rId4"/>
    <p:sldLayoutId id="2147483660" r:id="rId5"/>
    <p:sldLayoutId id="2147483659" r:id="rId6"/>
    <p:sldLayoutId id="2147483658" r:id="rId7"/>
    <p:sldLayoutId id="2147483657" r:id="rId8"/>
    <p:sldLayoutId id="2147483656" r:id="rId9"/>
    <p:sldLayoutId id="2147483655" r:id="rId10"/>
    <p:sldLayoutId id="2147483654" r:id="rId11"/>
    <p:sldLayoutId id="2147483665" r:id="rId12"/>
    <p:sldLayoutId id="2147483653" r:id="rId13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lang="ru-RU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https://urok.1sept.ru/articles/566239/Image8627.gif" TargetMode="External"/><Relationship Id="rId7" Type="http://schemas.openxmlformats.org/officeDocument/2006/relationships/image" Target="https://urok.1sept.ru/articles/566239/Image8629.gif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png"/><Relationship Id="rId5" Type="http://schemas.openxmlformats.org/officeDocument/2006/relationships/image" Target="https://urok.1sept.ru/articles/566239/Image8628.gif" TargetMode="External"/><Relationship Id="rId4" Type="http://schemas.openxmlformats.org/officeDocument/2006/relationships/image" Target="../media/image24.png"/><Relationship Id="rId9" Type="http://schemas.openxmlformats.org/officeDocument/2006/relationships/image" Target="https://urok.1sept.ru/articles/566239/Image8630.gif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biographe.ru/uchenie/nikolaj-lobachevskij" TargetMode="External"/><Relationship Id="rId2" Type="http://schemas.openxmlformats.org/officeDocument/2006/relationships/hyperlink" Target="https://interesnyefakty.org/nikolaj-lobachevskij/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www.znanio.ru/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28600" y="2205038"/>
            <a:ext cx="8736013" cy="3140075"/>
          </a:xfrm>
        </p:spPr>
        <p:txBody>
          <a:bodyPr/>
          <a:lstStyle/>
          <a:p>
            <a:pPr algn="ctr" eaLnBrk="1" hangingPunct="1"/>
            <a:r>
              <a:rPr sz="4400" i="1" cap="none" smtClean="0">
                <a:solidFill>
                  <a:srgbClr val="33CCFF"/>
                </a:solidFill>
                <a:latin typeface="Monotype Corsiva" pitchFamily="66" charset="0"/>
              </a:rPr>
              <a:t>Математическая конференция, посвященная памяти</a:t>
            </a:r>
            <a:br>
              <a:rPr sz="4400" i="1" cap="none" smtClean="0">
                <a:solidFill>
                  <a:srgbClr val="33CCFF"/>
                </a:solidFill>
                <a:latin typeface="Monotype Corsiva" pitchFamily="66" charset="0"/>
              </a:rPr>
            </a:br>
            <a:r>
              <a:rPr sz="4400" i="1" cap="none" smtClean="0">
                <a:solidFill>
                  <a:srgbClr val="33CCFF"/>
                </a:solidFill>
                <a:latin typeface="Monotype Corsiva" pitchFamily="66" charset="0"/>
              </a:rPr>
              <a:t> Н.И Лобачевского</a:t>
            </a:r>
            <a:br>
              <a:rPr sz="4400" i="1" cap="none" smtClean="0">
                <a:solidFill>
                  <a:srgbClr val="33CCFF"/>
                </a:solidFill>
                <a:latin typeface="Monotype Corsiva" pitchFamily="66" charset="0"/>
              </a:rPr>
            </a:br>
            <a:r>
              <a:rPr sz="4800" i="1" u="sng" cap="none" smtClean="0">
                <a:solidFill>
                  <a:srgbClr val="33CCFF"/>
                </a:solidFill>
                <a:latin typeface="Monotype Corsiva" pitchFamily="66" charset="0"/>
              </a:rPr>
              <a:t>«</a:t>
            </a:r>
            <a:r>
              <a:rPr sz="4800" i="1" u="sng" cap="none" smtClean="0">
                <a:solidFill>
                  <a:srgbClr val="33CCFF"/>
                </a:solidFill>
                <a:latin typeface="Arial" charset="0"/>
              </a:rPr>
              <a:t>Коперник геометрии</a:t>
            </a:r>
            <a:r>
              <a:rPr sz="4800" i="1" u="sng" cap="none" smtClean="0">
                <a:solidFill>
                  <a:srgbClr val="33CCFF"/>
                </a:solidFill>
                <a:latin typeface="Monotype Corsiva" pitchFamily="66" charset="0"/>
              </a:rPr>
              <a:t>»</a:t>
            </a:r>
          </a:p>
        </p:txBody>
      </p:sp>
      <p:sp>
        <p:nvSpPr>
          <p:cNvPr id="17410" name="Rectangle 3"/>
          <p:cNvSpPr>
            <a:spLocks noChangeArrowheads="1"/>
          </p:cNvSpPr>
          <p:nvPr/>
        </p:nvSpPr>
        <p:spPr bwMode="auto">
          <a:xfrm>
            <a:off x="4354513" y="692150"/>
            <a:ext cx="432117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1600" i="1"/>
              <a:t>Муниципальное бюджетное общеобразовательное учреждение «Центр образования №45 с углубленным изучением иностранного языка»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4859338" y="5511800"/>
            <a:ext cx="43211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1600" i="1"/>
              <a:t>Автор: Звонова Татьяна Алексеевна, учитель математики</a:t>
            </a:r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0" y="6261100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1600" i="1"/>
              <a:t>Богородский г.о. 2022г.</a:t>
            </a:r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4"/>
          <p:cNvSpPr>
            <a:spLocks noChangeArrowheads="1"/>
          </p:cNvSpPr>
          <p:nvPr/>
        </p:nvSpPr>
        <p:spPr bwMode="auto">
          <a:xfrm>
            <a:off x="3203575" y="476250"/>
            <a:ext cx="30241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3200" i="1"/>
              <a:t>Цели и задачи:</a:t>
            </a:r>
            <a:endParaRPr lang="ru-RU"/>
          </a:p>
        </p:txBody>
      </p:sp>
      <p:sp>
        <p:nvSpPr>
          <p:cNvPr id="19458" name="Rectangle 3"/>
          <p:cNvSpPr>
            <a:spLocks noChangeArrowheads="1"/>
          </p:cNvSpPr>
          <p:nvPr/>
        </p:nvSpPr>
        <p:spPr bwMode="auto">
          <a:xfrm>
            <a:off x="684213" y="1524000"/>
            <a:ext cx="8280400" cy="4232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1700" b="1" i="1"/>
              <a:t>Цель мероприятия</a:t>
            </a:r>
            <a:r>
              <a:rPr lang="ru-RU" sz="1700" i="1"/>
              <a:t>: </a:t>
            </a:r>
          </a:p>
          <a:p>
            <a:pPr algn="ctr"/>
            <a:r>
              <a:rPr lang="ru-RU" sz="1700" i="1"/>
              <a:t>воспитание у учащихся чувства патриотизма, уважения к истории и традициям нашей Родины, гордости за вклад нашего соотечественника в развитие мировой науки; формирование  научно-познавательного  интереса  учащихся  к историческому наследию и к изучению предмета «Математика».</a:t>
            </a:r>
          </a:p>
          <a:p>
            <a:pPr algn="ctr"/>
            <a:endParaRPr lang="ru-RU" sz="1700" i="1"/>
          </a:p>
          <a:p>
            <a:pPr algn="ctr"/>
            <a:r>
              <a:rPr lang="ru-RU" sz="1700" b="1" i="1"/>
              <a:t>Задачи мероприятия:</a:t>
            </a:r>
          </a:p>
          <a:p>
            <a:pPr algn="ctr"/>
            <a:endParaRPr lang="ru-RU" sz="1700" i="1"/>
          </a:p>
          <a:p>
            <a:pPr algn="ctr"/>
            <a:r>
              <a:rPr lang="ru-RU" sz="1700" i="1"/>
              <a:t>- развитие кругозора; </a:t>
            </a:r>
          </a:p>
          <a:p>
            <a:pPr algn="ctr"/>
            <a:r>
              <a:rPr lang="ru-RU" sz="1700" i="1"/>
              <a:t>- повышение познавательной активности; </a:t>
            </a:r>
          </a:p>
          <a:p>
            <a:pPr algn="ctr"/>
            <a:r>
              <a:rPr lang="ru-RU" sz="1700" i="1"/>
              <a:t>- приобщение учащихся к культуре и науке; </a:t>
            </a:r>
          </a:p>
          <a:p>
            <a:pPr algn="ctr"/>
            <a:r>
              <a:rPr lang="ru-RU" sz="1700" i="1"/>
              <a:t>- продолжение формирования у учащихся  умений изучать письменные исторические источники, извлекая из них новые знания, навыков работы с дополнительной литературой, справочниками и энциклопедиями, в том числе с Интернет-ресурсами.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3"/>
          <p:cNvSpPr>
            <a:spLocks noGrp="1"/>
          </p:cNvSpPr>
          <p:nvPr>
            <p:ph type="title"/>
          </p:nvPr>
        </p:nvSpPr>
        <p:spPr>
          <a:xfrm>
            <a:off x="827088" y="4581525"/>
            <a:ext cx="3454400" cy="566738"/>
          </a:xfrm>
        </p:spPr>
        <p:txBody>
          <a:bodyPr/>
          <a:lstStyle/>
          <a:p>
            <a:pPr algn="ctr" eaLnBrk="1" hangingPunct="1"/>
            <a:r>
              <a:rPr sz="1800" i="1" smtClean="0"/>
              <a:t>Николай Иванович Лобачевский (20</a:t>
            </a:r>
            <a:r>
              <a:rPr lang="en-US" sz="1800" i="1" smtClean="0"/>
              <a:t>.11.</a:t>
            </a:r>
            <a:r>
              <a:rPr sz="1800" i="1" smtClean="0"/>
              <a:t>1792 — 12</a:t>
            </a:r>
            <a:r>
              <a:rPr lang="en-US" sz="1800" i="1" smtClean="0"/>
              <a:t>.02.</a:t>
            </a:r>
            <a:r>
              <a:rPr sz="1800" i="1" smtClean="0"/>
              <a:t>1856)</a:t>
            </a:r>
          </a:p>
        </p:txBody>
      </p:sp>
      <p:sp>
        <p:nvSpPr>
          <p:cNvPr id="20482" name="Текст 5"/>
          <p:cNvSpPr>
            <a:spLocks noGrp="1"/>
          </p:cNvSpPr>
          <p:nvPr>
            <p:ph type="body" sz="half" idx="2"/>
          </p:nvPr>
        </p:nvSpPr>
        <p:spPr>
          <a:xfrm>
            <a:off x="4356100" y="765175"/>
            <a:ext cx="4405313" cy="38163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sz="1800" b="1" i="1" smtClean="0"/>
              <a:t>Высокий лоб,</a:t>
            </a:r>
            <a:br>
              <a:rPr sz="1800" b="1" i="1" smtClean="0"/>
            </a:br>
            <a:r>
              <a:rPr sz="1800" b="1" i="1" smtClean="0"/>
              <a:t>Нахмуренные брови,</a:t>
            </a:r>
            <a:br>
              <a:rPr sz="1800" b="1" i="1" smtClean="0"/>
            </a:br>
            <a:r>
              <a:rPr sz="1800" b="1" i="1" smtClean="0"/>
              <a:t>В холодной бронзе – отраженный луч…</a:t>
            </a:r>
            <a:br>
              <a:rPr sz="1800" b="1" i="1" smtClean="0"/>
            </a:br>
            <a:r>
              <a:rPr sz="1800" b="1" i="1" smtClean="0"/>
              <a:t>Но даже неподвижный и суровый,</a:t>
            </a:r>
            <a:br>
              <a:rPr sz="1800" b="1" i="1" smtClean="0"/>
            </a:br>
            <a:r>
              <a:rPr sz="1800" b="1" i="1" smtClean="0"/>
              <a:t>Он как живой</a:t>
            </a:r>
            <a:br>
              <a:rPr sz="1800" b="1" i="1" smtClean="0"/>
            </a:br>
            <a:r>
              <a:rPr sz="1800" b="1" i="1" smtClean="0"/>
              <a:t>Спокоен и могуч</a:t>
            </a:r>
            <a:br>
              <a:rPr sz="1800" b="1" i="1" smtClean="0"/>
            </a:br>
            <a:r>
              <a:rPr sz="1800" b="1" i="1" smtClean="0"/>
              <a:t>Когда – то здесь, на площади широкой,</a:t>
            </a:r>
            <a:br>
              <a:rPr sz="1800" b="1" i="1" smtClean="0"/>
            </a:br>
            <a:r>
              <a:rPr sz="1800" b="1" i="1" smtClean="0"/>
              <a:t>На этой вот Казанской Мостовой,</a:t>
            </a:r>
            <a:br>
              <a:rPr sz="1800" b="1" i="1" smtClean="0"/>
            </a:br>
            <a:r>
              <a:rPr sz="1800" b="1" i="1" smtClean="0"/>
              <a:t>Задумчивый, неторопливый, строгий.</a:t>
            </a:r>
            <a:br>
              <a:rPr sz="1800" b="1" i="1" smtClean="0"/>
            </a:br>
            <a:r>
              <a:rPr sz="1800" b="1" i="1" smtClean="0"/>
              <a:t>Он шел на лекции – великий и живой.</a:t>
            </a:r>
            <a:br>
              <a:rPr sz="1800" b="1" i="1" smtClean="0"/>
            </a:br>
            <a:r>
              <a:rPr sz="1800" b="1" i="1" smtClean="0"/>
              <a:t>Пусть новых линий – не начертят руки,</a:t>
            </a:r>
            <a:br>
              <a:rPr sz="1800" b="1" i="1" smtClean="0"/>
            </a:br>
            <a:r>
              <a:rPr sz="1800" b="1" i="1" smtClean="0"/>
              <a:t>Он здесь стоит, вознесенный высоко,</a:t>
            </a:r>
            <a:br>
              <a:rPr sz="1800" b="1" i="1" smtClean="0"/>
            </a:br>
            <a:r>
              <a:rPr sz="1800" b="1" i="1" smtClean="0"/>
              <a:t>Как утверждение бессмертья своего,</a:t>
            </a:r>
            <a:br>
              <a:rPr sz="1800" b="1" i="1" smtClean="0"/>
            </a:br>
            <a:r>
              <a:rPr sz="1800" b="1" i="1" smtClean="0"/>
              <a:t>Как вечный символ торжества науки.</a:t>
            </a:r>
          </a:p>
        </p:txBody>
      </p:sp>
      <p:pic>
        <p:nvPicPr>
          <p:cNvPr id="2048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620713"/>
            <a:ext cx="351313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4"/>
          <p:cNvSpPr>
            <a:spLocks noChangeArrowheads="1"/>
          </p:cNvSpPr>
          <p:nvPr/>
        </p:nvSpPr>
        <p:spPr bwMode="auto">
          <a:xfrm>
            <a:off x="1979613" y="2492375"/>
            <a:ext cx="5614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3200" i="1"/>
              <a:t>1. Биография Лобачевского</a:t>
            </a:r>
            <a:r>
              <a:rPr lang="ru-RU"/>
              <a:t>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ChangeArrowheads="1"/>
          </p:cNvSpPr>
          <p:nvPr/>
        </p:nvSpPr>
        <p:spPr bwMode="auto">
          <a:xfrm>
            <a:off x="3203575" y="188913"/>
            <a:ext cx="5616575" cy="3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/>
              <a:t>   </a:t>
            </a:r>
            <a:r>
              <a:rPr lang="ru-RU" i="1"/>
              <a:t>Ученый родился </a:t>
            </a:r>
          </a:p>
          <a:p>
            <a:pPr algn="ctr"/>
            <a:r>
              <a:rPr lang="ru-RU" i="1"/>
              <a:t>1 декабря 1792 года в Нижнем Новгороде.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   Отец мальчика, Иван Максимович, </a:t>
            </a:r>
          </a:p>
          <a:p>
            <a:pPr algn="ctr"/>
            <a:r>
              <a:rPr lang="ru-RU" i="1"/>
              <a:t>трудился в геодезическом департаменте, </a:t>
            </a:r>
          </a:p>
          <a:p>
            <a:pPr algn="ctr"/>
            <a:r>
              <a:rPr lang="ru-RU" i="1"/>
              <a:t>а мать, Прасковья Александровна, вела хозяйство и занималась детьми.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   В начале 19-го века овдовевшей Прасковье пришлось определить детей в Казанскую гимназию, где они находились на «казенном разночинском содержании». </a:t>
            </a:r>
          </a:p>
          <a:p>
            <a:pPr algn="ctr"/>
            <a:r>
              <a:rPr lang="ru-RU" i="1"/>
              <a:t> </a:t>
            </a:r>
          </a:p>
        </p:txBody>
      </p:sp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7100" y="260350"/>
            <a:ext cx="191611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5"/>
          <p:cNvSpPr>
            <a:spLocks noChangeArrowheads="1"/>
          </p:cNvSpPr>
          <p:nvPr/>
        </p:nvSpPr>
        <p:spPr bwMode="auto">
          <a:xfrm>
            <a:off x="827088" y="4292600"/>
            <a:ext cx="36734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/>
              <a:t>Окончив гимназию, молодой человек стал студентом Казанского университета. </a:t>
            </a:r>
          </a:p>
        </p:txBody>
      </p:sp>
      <p:pic>
        <p:nvPicPr>
          <p:cNvPr id="2253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9938" y="3821113"/>
            <a:ext cx="409575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4"/>
          <p:cNvSpPr>
            <a:spLocks noChangeArrowheads="1"/>
          </p:cNvSpPr>
          <p:nvPr/>
        </p:nvSpPr>
        <p:spPr bwMode="auto">
          <a:xfrm>
            <a:off x="2971800" y="3246438"/>
            <a:ext cx="24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/>
              <a:t>.</a:t>
            </a:r>
          </a:p>
        </p:txBody>
      </p:sp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611188" y="58738"/>
            <a:ext cx="8532812" cy="668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/>
              <a:t>Главной его страстью были </a:t>
            </a:r>
          </a:p>
          <a:p>
            <a:pPr algn="ctr"/>
            <a:r>
              <a:rPr lang="ru-RU" i="1"/>
              <a:t>физико-математические дисциплины, но позже появилось увлечение фармакологией и химией.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Став магистром физико-математических наук, </a:t>
            </a:r>
          </a:p>
          <a:p>
            <a:pPr algn="ctr"/>
            <a:r>
              <a:rPr lang="ru-RU" i="1"/>
              <a:t>Лобачевский остался при университете и продолжил вести исследовательскую деятельность.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Вскоре молодой исследователь представил научному миру </a:t>
            </a:r>
          </a:p>
          <a:p>
            <a:pPr algn="ctr"/>
            <a:r>
              <a:rPr lang="ru-RU" i="1"/>
              <a:t>свою первую статью под названием </a:t>
            </a:r>
          </a:p>
          <a:p>
            <a:pPr algn="ctr"/>
            <a:r>
              <a:rPr lang="ru-RU" i="1"/>
              <a:t>«Теория эллиптического движения небесных тел».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Через два года Лобачевского приняли на должность преподавателя геометрии и арифметики.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В 1814-м педагог стал адъюнктом в области математики, </a:t>
            </a:r>
          </a:p>
          <a:p>
            <a:pPr algn="ctr"/>
            <a:r>
              <a:rPr lang="ru-RU" i="1"/>
              <a:t>а еще через пару лет его назначили </a:t>
            </a:r>
          </a:p>
          <a:p>
            <a:pPr algn="ctr"/>
            <a:r>
              <a:rPr lang="ru-RU" i="1"/>
              <a:t>экстраординарным профессором.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Именно в тот период Николай Иванович выпустил </a:t>
            </a:r>
          </a:p>
          <a:p>
            <a:pPr algn="ctr"/>
            <a:r>
              <a:rPr lang="ru-RU" i="1"/>
              <a:t>методическое пособие по геометрии, </a:t>
            </a:r>
          </a:p>
          <a:p>
            <a:pPr algn="ctr"/>
            <a:r>
              <a:rPr lang="ru-RU" i="1"/>
              <a:t>в котором опровергались Евклидовы каноны, </a:t>
            </a:r>
          </a:p>
          <a:p>
            <a:pPr algn="ctr"/>
            <a:r>
              <a:rPr lang="ru-RU" i="1"/>
              <a:t>поэтому книга подверглась жесточайшей критике </a:t>
            </a:r>
          </a:p>
          <a:p>
            <a:pPr algn="ctr"/>
            <a:r>
              <a:rPr lang="ru-RU" i="1"/>
              <a:t>консервативно настроенных ученых.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ChangeArrowheads="1"/>
          </p:cNvSpPr>
          <p:nvPr/>
        </p:nvSpPr>
        <p:spPr bwMode="auto">
          <a:xfrm>
            <a:off x="539750" y="325438"/>
            <a:ext cx="8604250" cy="622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i="1"/>
              <a:t>В 1827 году Николай Лобачевский занял должность ректора. </a:t>
            </a:r>
          </a:p>
          <a:p>
            <a:pPr algn="ctr"/>
            <a:endParaRPr lang="ru-RU" sz="1000" i="1"/>
          </a:p>
          <a:p>
            <a:pPr algn="ctr"/>
            <a:r>
              <a:rPr lang="ru-RU" i="1"/>
              <a:t>Все это время Николай Иванович продолжал развивать неевклидову геометрию. В начале 1830-х он выступил с научным докладом «Сжатое изложение начал геометрии», который вызвал шквал критики со стороны ученого сообщества. </a:t>
            </a:r>
          </a:p>
          <a:p>
            <a:pPr algn="ctr"/>
            <a:endParaRPr lang="ru-RU" sz="1000" i="1"/>
          </a:p>
          <a:p>
            <a:pPr algn="ctr"/>
            <a:r>
              <a:rPr lang="ru-RU" i="1"/>
              <a:t>На должности ректора Казанского университета Лобачевский находился почти два десятка лет. </a:t>
            </a:r>
          </a:p>
          <a:p>
            <a:pPr algn="ctr"/>
            <a:endParaRPr lang="ru-RU" sz="1000" i="1"/>
          </a:p>
          <a:p>
            <a:pPr algn="ctr"/>
            <a:r>
              <a:rPr lang="ru-RU" i="1"/>
              <a:t>В 1832 году профессор женился на Варваре Алексеевне, которая была моложе его на двадцать лет. </a:t>
            </a:r>
          </a:p>
          <a:p>
            <a:pPr algn="ctr"/>
            <a:endParaRPr lang="ru-RU" sz="1000" i="1"/>
          </a:p>
          <a:p>
            <a:pPr algn="ctr"/>
            <a:r>
              <a:rPr lang="ru-RU" i="1"/>
              <a:t>Исследуя личную жизнь ученого, биографы так и не пришли к единому мнению, сколько на самом деле в семье родилось детей.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В 1846-м Николай Лобачевский был смещен с должности ректора Казанского университета. </a:t>
            </a:r>
          </a:p>
          <a:p>
            <a:pPr algn="ctr"/>
            <a:endParaRPr lang="ru-RU" sz="1000" i="1"/>
          </a:p>
          <a:p>
            <a:pPr algn="ctr"/>
            <a:r>
              <a:rPr lang="ru-RU" i="1"/>
              <a:t>После этого события ученого начали преследовать трагические события, подорвавшие его здоровье.</a:t>
            </a:r>
          </a:p>
          <a:p>
            <a:pPr algn="ctr"/>
            <a:endParaRPr lang="ru-RU" sz="1000" i="1"/>
          </a:p>
          <a:p>
            <a:pPr algn="ctr"/>
            <a:r>
              <a:rPr lang="ru-RU" i="1"/>
              <a:t>Не получив признания в научном мире, великий исследователь </a:t>
            </a:r>
          </a:p>
          <a:p>
            <a:pPr algn="ctr"/>
            <a:r>
              <a:rPr lang="ru-RU" i="1"/>
              <a:t>скончался 12 февраля 1856 года, ровно через 30 лет </a:t>
            </a:r>
          </a:p>
          <a:p>
            <a:pPr algn="ctr"/>
            <a:r>
              <a:rPr lang="ru-RU" i="1"/>
              <a:t>после публикации полной версии неевклидовой геометрии.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ChangeArrowheads="1"/>
          </p:cNvSpPr>
          <p:nvPr/>
        </p:nvSpPr>
        <p:spPr bwMode="auto">
          <a:xfrm>
            <a:off x="2484438" y="2492375"/>
            <a:ext cx="50657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3200" i="1"/>
              <a:t>2. Евклид и его «Начала»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ChangeArrowheads="1"/>
          </p:cNvSpPr>
          <p:nvPr/>
        </p:nvSpPr>
        <p:spPr bwMode="auto">
          <a:xfrm>
            <a:off x="4211638" y="188913"/>
            <a:ext cx="4537075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i="1"/>
              <a:t>Евклид родился около 330 г. до н.э., предположительно, в г. Александрия.</a:t>
            </a:r>
          </a:p>
          <a:p>
            <a:endParaRPr lang="ru-RU"/>
          </a:p>
          <a:p>
            <a:pPr algn="ctr"/>
            <a:r>
              <a:rPr lang="ru-RU" i="1"/>
              <a:t>Евклида обоснованно считают </a:t>
            </a:r>
          </a:p>
          <a:p>
            <a:pPr algn="ctr"/>
            <a:r>
              <a:rPr lang="ru-RU" i="1"/>
              <a:t>«отцом геометрии». </a:t>
            </a:r>
          </a:p>
          <a:p>
            <a:pPr algn="ctr"/>
            <a:r>
              <a:rPr lang="ru-RU" i="1"/>
              <a:t>Именно он заложил основы этой области знаний и возвёл её на должный уровень, открыв обществу законы одного самых сложных разделов математики в то время. </a:t>
            </a:r>
          </a:p>
          <a:p>
            <a:pPr algn="ctr"/>
            <a:r>
              <a:rPr lang="ru-RU" i="1"/>
              <a:t>  </a:t>
            </a:r>
          </a:p>
        </p:txBody>
      </p:sp>
      <p:pic>
        <p:nvPicPr>
          <p:cNvPr id="26626" name="Picture 4" descr="Евкли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88913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792163" y="3721100"/>
            <a:ext cx="81724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i="1"/>
              <a:t>Евклид начинает объединять геометрические принципы, арифметические теории и иррациональные числа </a:t>
            </a:r>
          </a:p>
          <a:p>
            <a:pPr algn="ctr"/>
            <a:r>
              <a:rPr lang="ru-RU" i="1"/>
              <a:t>в единую науку </a:t>
            </a:r>
            <a:r>
              <a:rPr lang="ru-RU" b="1" i="1"/>
              <a:t>геометрию</a:t>
            </a:r>
            <a:r>
              <a:rPr lang="ru-RU" i="1"/>
              <a:t>.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Он продолжает доказывать свои теоремы </a:t>
            </a:r>
          </a:p>
          <a:p>
            <a:pPr algn="ctr"/>
            <a:r>
              <a:rPr lang="ru-RU" i="1"/>
              <a:t>и сводит их в колоссальный труд </a:t>
            </a:r>
            <a:r>
              <a:rPr lang="ru-RU" b="1" i="1"/>
              <a:t>«Начала»</a:t>
            </a:r>
            <a:r>
              <a:rPr lang="ru-RU" i="1"/>
              <a:t>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ChangeArrowheads="1"/>
          </p:cNvSpPr>
          <p:nvPr/>
        </p:nvSpPr>
        <p:spPr bwMode="auto">
          <a:xfrm>
            <a:off x="684213" y="684213"/>
            <a:ext cx="8208962" cy="476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i="1"/>
              <a:t>Евклид говорил, что аксиомы – это утверждения, </a:t>
            </a:r>
          </a:p>
          <a:p>
            <a:pPr algn="ctr"/>
            <a:r>
              <a:rPr lang="ru-RU" i="1"/>
              <a:t>не требующие доказательств, но при этом он понимал, </a:t>
            </a:r>
          </a:p>
          <a:p>
            <a:pPr algn="ctr"/>
            <a:r>
              <a:rPr lang="ru-RU" i="1"/>
              <a:t>что слепое принятие на веру этих утверждений не может использоваться в построении математических теорий и формул.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Он осознавал, что даже аксиомы </a:t>
            </a:r>
          </a:p>
          <a:p>
            <a:pPr algn="ctr"/>
            <a:r>
              <a:rPr lang="ru-RU" i="1"/>
              <a:t>должны быть подкреплены неоспоримыми доказательствами.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А потому учёный начал приводить логические заключения, подтверждавшие его геометрические аксиомы и теоремы.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Для лучшего понимания этих аксиом, он разделил их на две группы, которые назвал «постулатами».</a:t>
            </a:r>
          </a:p>
          <a:p>
            <a:pPr algn="ctr"/>
            <a:endParaRPr lang="ru-RU"/>
          </a:p>
          <a:p>
            <a:pPr algn="ctr"/>
            <a:r>
              <a:rPr lang="ru-RU" i="1"/>
              <a:t>Учёный продолжил изучение и открыл </a:t>
            </a:r>
          </a:p>
          <a:p>
            <a:pPr algn="ctr"/>
            <a:r>
              <a:rPr lang="ru-RU" i="1"/>
              <a:t>новую область оптики – </a:t>
            </a:r>
            <a:r>
              <a:rPr lang="ru-RU" b="1" i="1"/>
              <a:t>катоптрику,</a:t>
            </a:r>
            <a:r>
              <a:rPr lang="ru-RU" i="1"/>
              <a:t> </a:t>
            </a:r>
          </a:p>
          <a:p>
            <a:pPr algn="ctr"/>
            <a:r>
              <a:rPr lang="ru-RU" i="1"/>
              <a:t>в значительной мере утверждавшую математическую функцию зеркал.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ChangeArrowheads="1"/>
          </p:cNvSpPr>
          <p:nvPr/>
        </p:nvSpPr>
        <p:spPr bwMode="auto">
          <a:xfrm>
            <a:off x="1692275" y="2327275"/>
            <a:ext cx="64230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4400" i="1"/>
              <a:t>3. Труды Лобачевского.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4"/>
          <p:cNvSpPr>
            <a:spLocks noChangeArrowheads="1"/>
          </p:cNvSpPr>
          <p:nvPr/>
        </p:nvSpPr>
        <p:spPr bwMode="auto">
          <a:xfrm>
            <a:off x="1331913" y="646113"/>
            <a:ext cx="6769100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2400" i="1"/>
              <a:t>Был мудрым Евклид,</a:t>
            </a:r>
          </a:p>
          <a:p>
            <a:pPr algn="ctr"/>
            <a:r>
              <a:rPr lang="ru-RU" sz="2400" i="1"/>
              <a:t>Но его параллели,</a:t>
            </a:r>
          </a:p>
          <a:p>
            <a:pPr algn="ctr"/>
            <a:r>
              <a:rPr lang="ru-RU" sz="2400" i="1"/>
              <a:t>Как будто бы вечные сваи легли.</a:t>
            </a:r>
          </a:p>
          <a:p>
            <a:pPr algn="ctr"/>
            <a:r>
              <a:rPr lang="ru-RU" sz="2400" i="1"/>
              <a:t>И мысли его, что как стрелы летели,</a:t>
            </a:r>
          </a:p>
          <a:p>
            <a:pPr algn="ctr"/>
            <a:r>
              <a:rPr lang="ru-RU" sz="2400" i="1"/>
              <a:t>Всегда оставались в пределах Земли.</a:t>
            </a:r>
          </a:p>
          <a:p>
            <a:pPr algn="ctr"/>
            <a:r>
              <a:rPr lang="ru-RU" sz="2400" i="1"/>
              <a:t>А там, во вселенной, другие законы,</a:t>
            </a:r>
          </a:p>
          <a:p>
            <a:pPr algn="ctr"/>
            <a:r>
              <a:rPr lang="ru-RU" sz="2400" i="1"/>
              <a:t>Там точками служат иные тела.</a:t>
            </a:r>
          </a:p>
          <a:p>
            <a:pPr algn="ctr"/>
            <a:r>
              <a:rPr lang="ru-RU" sz="2400" i="1"/>
              <a:t>И там параллельных лучей миллионы</a:t>
            </a:r>
          </a:p>
          <a:p>
            <a:pPr algn="ctr"/>
            <a:r>
              <a:rPr lang="ru-RU" sz="2400" i="1"/>
              <a:t>Природа сквозь Марс, может быть, провела.</a:t>
            </a:r>
          </a:p>
          <a:p>
            <a:pPr algn="ctr"/>
            <a:r>
              <a:rPr lang="ru-RU" sz="2400" i="1"/>
              <a:t>Все! Перечеркнуты “Начала”.</a:t>
            </a:r>
          </a:p>
          <a:p>
            <a:pPr algn="ctr"/>
            <a:r>
              <a:rPr lang="ru-RU" sz="2400" i="1"/>
              <a:t>Довольно мысль на них скучала,</a:t>
            </a:r>
          </a:p>
          <a:p>
            <a:pPr algn="ctr"/>
            <a:r>
              <a:rPr lang="ru-RU" sz="2400" i="1"/>
              <a:t>Хоть прав почти во всем Евклид,</a:t>
            </a:r>
          </a:p>
          <a:p>
            <a:pPr algn="ctr"/>
            <a:r>
              <a:rPr lang="ru-RU" sz="2400" i="1"/>
              <a:t>Но быть не вечно постоянству:</a:t>
            </a:r>
          </a:p>
          <a:p>
            <a:pPr algn="ctr"/>
            <a:r>
              <a:rPr lang="ru-RU" sz="2400" i="1"/>
              <a:t>И плоскость свернута в пространство,</a:t>
            </a:r>
          </a:p>
          <a:p>
            <a:pPr algn="ctr"/>
            <a:r>
              <a:rPr lang="ru-RU" sz="2400" i="1"/>
              <a:t>И мир иной имеет вид...</a:t>
            </a:r>
          </a:p>
        </p:txBody>
      </p:sp>
    </p:spTree>
  </p:cSld>
  <p:clrMapOvr>
    <a:masterClrMapping/>
  </p:clrMapOvr>
  <p:transition spd="slow"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ChangeArrowheads="1"/>
          </p:cNvSpPr>
          <p:nvPr/>
        </p:nvSpPr>
        <p:spPr bwMode="auto">
          <a:xfrm>
            <a:off x="4356100" y="2997200"/>
            <a:ext cx="4464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i="1"/>
              <a:t>Геометрические исследования по теории параллельных линий</a:t>
            </a:r>
          </a:p>
        </p:txBody>
      </p:sp>
      <p:pic>
        <p:nvPicPr>
          <p:cNvPr id="3072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60350"/>
            <a:ext cx="4092575" cy="277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7"/>
          <p:cNvSpPr>
            <a:spLocks noChangeArrowheads="1"/>
          </p:cNvSpPr>
          <p:nvPr/>
        </p:nvSpPr>
        <p:spPr bwMode="auto">
          <a:xfrm>
            <a:off x="5940425" y="6230938"/>
            <a:ext cx="2016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/>
              <a:t>Пангеометрия</a:t>
            </a:r>
          </a:p>
        </p:txBody>
      </p:sp>
      <p:pic>
        <p:nvPicPr>
          <p:cNvPr id="3072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260350"/>
            <a:ext cx="2057400" cy="30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Rectangle 9"/>
          <p:cNvSpPr>
            <a:spLocks noChangeArrowheads="1"/>
          </p:cNvSpPr>
          <p:nvPr/>
        </p:nvSpPr>
        <p:spPr bwMode="auto">
          <a:xfrm>
            <a:off x="971550" y="3284538"/>
            <a:ext cx="25796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О началах геометрии</a:t>
            </a:r>
            <a:endParaRPr lang="en-US" i="1"/>
          </a:p>
        </p:txBody>
      </p:sp>
      <p:pic>
        <p:nvPicPr>
          <p:cNvPr id="30726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3716338"/>
            <a:ext cx="1730375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7" name="Rectangle 11"/>
          <p:cNvSpPr>
            <a:spLocks noChangeArrowheads="1"/>
          </p:cNvSpPr>
          <p:nvPr/>
        </p:nvSpPr>
        <p:spPr bwMode="auto">
          <a:xfrm>
            <a:off x="755650" y="6230938"/>
            <a:ext cx="30718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Воображаемая геометрия</a:t>
            </a:r>
            <a:endParaRPr lang="en-US" i="1"/>
          </a:p>
        </p:txBody>
      </p:sp>
      <p:pic>
        <p:nvPicPr>
          <p:cNvPr id="30728" name="Pictu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0425" y="3716338"/>
            <a:ext cx="1843088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/>
          <p:cNvSpPr>
            <a:spLocks noChangeArrowheads="1"/>
          </p:cNvSpPr>
          <p:nvPr/>
        </p:nvSpPr>
        <p:spPr bwMode="auto">
          <a:xfrm>
            <a:off x="1476375" y="404813"/>
            <a:ext cx="62198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i="1"/>
              <a:t>Работы в других областях, письма</a:t>
            </a:r>
          </a:p>
        </p:txBody>
      </p:sp>
      <p:pic>
        <p:nvPicPr>
          <p:cNvPr id="3174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052513"/>
            <a:ext cx="65055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971550" y="3213100"/>
            <a:ext cx="7921625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ru-RU" i="1"/>
              <a:t>в алгебре он разработал, независимо от Ж. Данделена, метод приближённого решения уравнений; </a:t>
            </a:r>
          </a:p>
          <a:p>
            <a:endParaRPr lang="ru-RU" i="1"/>
          </a:p>
          <a:p>
            <a:pPr>
              <a:buFontTx/>
              <a:buChar char="-"/>
            </a:pPr>
            <a:r>
              <a:rPr lang="ru-RU" i="1"/>
              <a:t>в математическом анализе получил ряд тонких теорем о тригонометрических рядах, уточнил понятие непрерывной функции, дал признак сходимости рядов и др.; </a:t>
            </a:r>
          </a:p>
          <a:p>
            <a:endParaRPr lang="ru-RU" i="1"/>
          </a:p>
          <a:p>
            <a:r>
              <a:rPr lang="ru-RU" i="1"/>
              <a:t>- в разные годы он опубликовал несколько содержательных статей по алгебре, теории вероятностей, механике, физике, астрономии, а также по проблемам образования.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ChangeArrowheads="1"/>
          </p:cNvSpPr>
          <p:nvPr/>
        </p:nvSpPr>
        <p:spPr bwMode="auto">
          <a:xfrm>
            <a:off x="1546225" y="2708275"/>
            <a:ext cx="65547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3200" i="1"/>
              <a:t>4. Награды, </a:t>
            </a:r>
            <a:endParaRPr lang="en-US" sz="3200" i="1"/>
          </a:p>
          <a:p>
            <a:r>
              <a:rPr lang="ru-RU" sz="3200" i="1"/>
              <a:t>которых удостоен Лобачевский.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849788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1258888" y="2778125"/>
            <a:ext cx="6650037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i="1"/>
              <a:t>- 1824: орден Святого Владимира IV степени.</a:t>
            </a:r>
          </a:p>
          <a:p>
            <a:pPr algn="ctr"/>
            <a:r>
              <a:rPr lang="ru-RU" i="1"/>
              <a:t>- 1833: орден Станислава III степени и чин статского советника.</a:t>
            </a:r>
          </a:p>
          <a:p>
            <a:pPr algn="ctr"/>
            <a:r>
              <a:rPr lang="ru-RU" i="1"/>
              <a:t>- 1836: орден Анны II степени с короной и бриллиантами, звание потомственного дворянина (утверждено в 1838 г.).</a:t>
            </a:r>
          </a:p>
          <a:p>
            <a:pPr algn="ctr"/>
            <a:r>
              <a:rPr lang="ru-RU" i="1"/>
              <a:t>- 1841: звание заслуженного профессора по выслуге 25 лет.</a:t>
            </a:r>
          </a:p>
          <a:p>
            <a:pPr algn="ctr"/>
            <a:r>
              <a:rPr lang="ru-RU" i="1"/>
              <a:t>- 1844: орден Станислава I степени.</a:t>
            </a:r>
          </a:p>
          <a:p>
            <a:pPr algn="ctr">
              <a:buFontTx/>
              <a:buChar char="-"/>
            </a:pPr>
            <a:r>
              <a:rPr lang="ru-RU" i="1"/>
              <a:t>1855: по случаю столетия Московского университета избран его почётным членом, </a:t>
            </a:r>
            <a:endParaRPr lang="en-US" i="1"/>
          </a:p>
          <a:p>
            <a:pPr algn="ctr"/>
            <a:r>
              <a:rPr lang="ru-RU" i="1"/>
              <a:t>с вручением серебряной медали.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ChangeArrowheads="1"/>
          </p:cNvSpPr>
          <p:nvPr/>
        </p:nvSpPr>
        <p:spPr bwMode="auto">
          <a:xfrm>
            <a:off x="2195513" y="2708275"/>
            <a:ext cx="52768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3200" i="1"/>
              <a:t>5. Память о Лобачевском.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ChangeArrowheads="1"/>
          </p:cNvSpPr>
          <p:nvPr/>
        </p:nvSpPr>
        <p:spPr bwMode="auto">
          <a:xfrm>
            <a:off x="2339975" y="614363"/>
            <a:ext cx="2736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i="1"/>
              <a:t> </a:t>
            </a:r>
            <a:r>
              <a:rPr lang="ru-RU" i="1"/>
              <a:t>кратер на Луне</a:t>
            </a:r>
          </a:p>
        </p:txBody>
      </p:sp>
      <p:pic>
        <p:nvPicPr>
          <p:cNvPr id="35842" name="Picture 4" descr="risuno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88913"/>
            <a:ext cx="186372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6" descr="5edf7b8c85600a58cf76ff1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549275"/>
            <a:ext cx="2520950" cy="189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7"/>
          <p:cNvSpPr>
            <a:spLocks noChangeArrowheads="1"/>
          </p:cNvSpPr>
          <p:nvPr/>
        </p:nvSpPr>
        <p:spPr bwMode="auto">
          <a:xfrm>
            <a:off x="1728788" y="3429000"/>
            <a:ext cx="4572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i="1"/>
          </a:p>
          <a:p>
            <a:endParaRPr lang="ru-RU" i="1"/>
          </a:p>
          <a:p>
            <a:r>
              <a:rPr lang="ru-RU" i="1"/>
              <a:t>школа № 52 во Львове, Украина</a:t>
            </a:r>
            <a:endParaRPr lang="en-US" i="1"/>
          </a:p>
          <a:p>
            <a:endParaRPr lang="ru-RU" i="1"/>
          </a:p>
        </p:txBody>
      </p:sp>
      <p:sp>
        <p:nvSpPr>
          <p:cNvPr id="35845" name="Rectangle 8"/>
          <p:cNvSpPr>
            <a:spLocks noChangeArrowheads="1"/>
          </p:cNvSpPr>
          <p:nvPr/>
        </p:nvSpPr>
        <p:spPr bwMode="auto">
          <a:xfrm>
            <a:off x="3203575" y="1341438"/>
            <a:ext cx="324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/>
              <a:t>научная библиотека Казанского университета</a:t>
            </a:r>
            <a:endParaRPr lang="en-US" i="1"/>
          </a:p>
        </p:txBody>
      </p:sp>
      <p:sp>
        <p:nvSpPr>
          <p:cNvPr id="35846" name="Rectangle 9"/>
          <p:cNvSpPr>
            <a:spLocks noChangeArrowheads="1"/>
          </p:cNvSpPr>
          <p:nvPr/>
        </p:nvSpPr>
        <p:spPr bwMode="auto">
          <a:xfrm>
            <a:off x="973138" y="2781300"/>
            <a:ext cx="60467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улицы в Москве, Киеве, Казани, Липецке и др. городах</a:t>
            </a:r>
            <a:endParaRPr lang="en-US" i="1"/>
          </a:p>
        </p:txBody>
      </p:sp>
      <p:pic>
        <p:nvPicPr>
          <p:cNvPr id="35847" name="Picture 11" descr="1280px-%D0%9B%D1%8C%D0%B2%D0%BE_%D0%A1%D0%A85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25" y="3141663"/>
            <a:ext cx="2303463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8" name="Rectangle 12"/>
          <p:cNvSpPr>
            <a:spLocks noChangeArrowheads="1"/>
          </p:cNvSpPr>
          <p:nvPr/>
        </p:nvSpPr>
        <p:spPr bwMode="auto">
          <a:xfrm>
            <a:off x="4103688" y="5059363"/>
            <a:ext cx="457200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/>
              <a:t>20 марта 1956 г. вышел указ Президиума Верховного Совета СССР о присвоении Горьковскому (Нижегородскому) университету </a:t>
            </a:r>
            <a:endParaRPr lang="en-US" i="1"/>
          </a:p>
          <a:p>
            <a:r>
              <a:rPr lang="ru-RU" i="1"/>
              <a:t>имени Н. И. Лобачевского.</a:t>
            </a:r>
            <a:r>
              <a:rPr lang="ru-RU"/>
              <a:t> </a:t>
            </a:r>
          </a:p>
        </p:txBody>
      </p:sp>
      <p:pic>
        <p:nvPicPr>
          <p:cNvPr id="35849" name="Picture 14" descr="XXX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4581525"/>
            <a:ext cx="3097212" cy="197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5" descr="26582_14539201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8525" y="1773238"/>
            <a:ext cx="3744913" cy="210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Rectangle 4"/>
          <p:cNvSpPr>
            <a:spLocks noChangeArrowheads="1"/>
          </p:cNvSpPr>
          <p:nvPr/>
        </p:nvSpPr>
        <p:spPr bwMode="auto">
          <a:xfrm>
            <a:off x="468313" y="44450"/>
            <a:ext cx="4751387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i="1"/>
              <a:t>Один из самолетов Аэрофлота: </a:t>
            </a:r>
          </a:p>
          <a:p>
            <a:pPr algn="ctr"/>
            <a:r>
              <a:rPr lang="ru-RU" i="1"/>
              <a:t>Самолет А320 производства компании Airbus. Воздушное судно названо «Н. Лобачевский» в честь известного русского математика Николая Ивановича Лобачевского.  </a:t>
            </a:r>
            <a:endParaRPr lang="en-US" i="1"/>
          </a:p>
        </p:txBody>
      </p:sp>
      <p:pic>
        <p:nvPicPr>
          <p:cNvPr id="3686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3182938"/>
            <a:ext cx="4067175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Rectangle 8"/>
          <p:cNvSpPr>
            <a:spLocks noChangeArrowheads="1"/>
          </p:cNvSpPr>
          <p:nvPr/>
        </p:nvSpPr>
        <p:spPr bwMode="auto">
          <a:xfrm>
            <a:off x="5076825" y="5556250"/>
            <a:ext cx="38163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/>
              <a:t>Дом-музей Н.И. Лобачевского</a:t>
            </a:r>
            <a:r>
              <a:rPr lang="ru-RU" i="1"/>
              <a:t> </a:t>
            </a:r>
          </a:p>
          <a:p>
            <a:pPr algn="ctr"/>
            <a:r>
              <a:rPr lang="ru-RU" i="1"/>
              <a:t>Музей расположен в городе Козловка Чувашской Республики. </a:t>
            </a:r>
          </a:p>
        </p:txBody>
      </p:sp>
    </p:spTree>
  </p:cSld>
  <p:clrMapOvr>
    <a:masterClrMapping/>
  </p:clrMapOvr>
  <p:transition spd="slow"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4"/>
          <p:cNvSpPr>
            <a:spLocks noChangeArrowheads="1"/>
          </p:cNvSpPr>
          <p:nvPr/>
        </p:nvSpPr>
        <p:spPr bwMode="auto">
          <a:xfrm>
            <a:off x="2555875" y="446088"/>
            <a:ext cx="45227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2400" b="1" i="1"/>
              <a:t>Юбилейные медали и марки</a:t>
            </a:r>
            <a:endParaRPr lang="en-US" sz="2400" i="1"/>
          </a:p>
          <a:p>
            <a:pPr algn="ctr"/>
            <a:endParaRPr lang="en-US" sz="2400" i="1"/>
          </a:p>
        </p:txBody>
      </p:sp>
      <p:pic>
        <p:nvPicPr>
          <p:cNvPr id="3789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341438"/>
            <a:ext cx="5472113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4"/>
          <p:cNvSpPr>
            <a:spLocks noChangeArrowheads="1"/>
          </p:cNvSpPr>
          <p:nvPr/>
        </p:nvSpPr>
        <p:spPr bwMode="auto">
          <a:xfrm>
            <a:off x="755650" y="261938"/>
            <a:ext cx="8135938" cy="62626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b="1" i="1"/>
              <a:t>Сложены песни и стихи, сняты фильмы</a:t>
            </a:r>
            <a:r>
              <a:rPr lang="ru-RU" i="1"/>
              <a:t> </a:t>
            </a:r>
          </a:p>
          <a:p>
            <a:pPr algn="ctr"/>
            <a:r>
              <a:rPr lang="ru-RU" i="1"/>
              <a:t>не только на Родине, но и за рубежом, посвящённые не только ему, </a:t>
            </a:r>
          </a:p>
          <a:p>
            <a:pPr algn="ctr"/>
            <a:r>
              <a:rPr lang="ru-RU" i="1"/>
              <a:t>но и его трудам.</a:t>
            </a:r>
          </a:p>
          <a:p>
            <a:pPr algn="ctr"/>
            <a:endParaRPr lang="ru-RU" sz="1400" i="1"/>
          </a:p>
          <a:p>
            <a:pPr algn="ctr"/>
            <a:r>
              <a:rPr lang="ru-RU" sz="1600" i="1"/>
              <a:t>…Вечность тайну тебе нашептала,</a:t>
            </a:r>
          </a:p>
          <a:p>
            <a:pPr algn="ctr"/>
            <a:r>
              <a:rPr lang="ru-RU" sz="1600" i="1"/>
              <a:t>И душой изумленной увидел ты то,</a:t>
            </a:r>
          </a:p>
          <a:p>
            <a:pPr algn="ctr"/>
            <a:r>
              <a:rPr lang="ru-RU" sz="1600" i="1"/>
              <a:t>Что доселе не знал и не ведал никто:</a:t>
            </a:r>
          </a:p>
          <a:p>
            <a:pPr algn="ctr"/>
            <a:r>
              <a:rPr lang="ru-RU" sz="1600" i="1"/>
              <a:t>Параллели стрелою нацелены ввысь,</a:t>
            </a:r>
          </a:p>
          <a:p>
            <a:pPr algn="ctr"/>
            <a:r>
              <a:rPr lang="ru-RU" sz="1600" i="1"/>
              <a:t>Параллели пронзают межзвездные дали.</a:t>
            </a:r>
          </a:p>
          <a:p>
            <a:pPr algn="ctr"/>
            <a:r>
              <a:rPr lang="ru-RU" sz="1600" i="1"/>
              <a:t>Параллели — ты, чуешь? — стремятся сойтись,</a:t>
            </a:r>
          </a:p>
          <a:p>
            <a:pPr algn="ctr"/>
            <a:r>
              <a:rPr lang="ru-RU" sz="1600" i="1"/>
              <a:t>Только сразу такое постигнешь едва ли.</a:t>
            </a:r>
          </a:p>
          <a:p>
            <a:pPr algn="ctr"/>
            <a:r>
              <a:rPr lang="ru-RU" sz="1600" i="1"/>
              <a:t>— Чушь,— кричат,— Лобачевский,—нелепица, бред</a:t>
            </a:r>
          </a:p>
          <a:p>
            <a:pPr algn="ctr"/>
            <a:r>
              <a:rPr lang="ru-RU" sz="1600" i="1"/>
              <a:t>Ничего смехотворней и в мире-то нет!</a:t>
            </a:r>
          </a:p>
          <a:p>
            <a:pPr algn="ctr"/>
            <a:r>
              <a:rPr lang="ru-RU" sz="1600" i="1"/>
              <a:t>Параллели не встретятся — это же просто,</a:t>
            </a:r>
          </a:p>
          <a:p>
            <a:pPr algn="ctr"/>
            <a:r>
              <a:rPr lang="ru-RU" sz="1600" i="1"/>
              <a:t>Как дорога от города и до погоста!</a:t>
            </a:r>
          </a:p>
          <a:p>
            <a:pPr algn="ctr"/>
            <a:r>
              <a:rPr lang="ru-RU" sz="1600" i="1"/>
              <a:t>Ну хоть рельсы возьми, пересечься им что-ли,</a:t>
            </a:r>
          </a:p>
          <a:p>
            <a:pPr algn="ctr"/>
            <a:r>
              <a:rPr lang="ru-RU" sz="1600" i="1"/>
              <a:t>Хоть сто лет рассекая раздольное поле?</a:t>
            </a:r>
          </a:p>
          <a:p>
            <a:pPr algn="ctr"/>
            <a:r>
              <a:rPr lang="ru-RU" sz="1600" i="1"/>
              <a:t>Где ж понять им: коль к звездам протянутся рельсы,</a:t>
            </a:r>
          </a:p>
          <a:p>
            <a:pPr algn="ctr"/>
            <a:r>
              <a:rPr lang="ru-RU" sz="1600" i="1"/>
              <a:t>Окунутся с разбега в иные законы.</a:t>
            </a:r>
          </a:p>
          <a:p>
            <a:pPr algn="ctr"/>
            <a:r>
              <a:rPr lang="ru-RU" sz="1600" i="1"/>
              <a:t>Там, где в нуль обращается зябнущий Цельсий,</a:t>
            </a:r>
          </a:p>
          <a:p>
            <a:pPr algn="ctr"/>
            <a:r>
              <a:rPr lang="ru-RU" sz="1600" i="1"/>
              <a:t>Мировые законы пока потаенны.</a:t>
            </a:r>
          </a:p>
          <a:p>
            <a:pPr algn="ctr"/>
            <a:r>
              <a:rPr lang="ru-RU" sz="1600" i="1"/>
              <a:t>Проплывают в ухмылке ученые лица,</a:t>
            </a:r>
          </a:p>
          <a:p>
            <a:pPr algn="ctr"/>
            <a:r>
              <a:rPr lang="ru-RU" sz="1600" i="1"/>
              <a:t>И насмешек у сердца стоит ледостав.</a:t>
            </a:r>
          </a:p>
          <a:p>
            <a:pPr algn="ctr"/>
            <a:r>
              <a:rPr lang="ru-RU" sz="1600" i="1"/>
              <a:t>Так неужто же он, Лобачевский, смирится?</a:t>
            </a:r>
          </a:p>
          <a:p>
            <a:pPr algn="ctr"/>
            <a:r>
              <a:rPr lang="ru-RU" sz="1600" i="1"/>
              <a:t>Нет, он целому миру докажет, что прав! ( Вл. Михайловский)</a:t>
            </a:r>
          </a:p>
        </p:txBody>
      </p:sp>
    </p:spTree>
  </p:cSld>
  <p:clrMapOvr>
    <a:masterClrMapping/>
  </p:clrMapOvr>
  <p:transition spd="slow"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7" descr="https://urok.1sept.ru/articles/566239/Image8627.gif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3924300" y="260350"/>
            <a:ext cx="10096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6" descr="https://urok.1sept.ru/articles/566239/Image8628.gif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2916238" y="260350"/>
            <a:ext cx="9334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5" descr="https://urok.1sept.ru/articles/566239/Image8629.gif"/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1835150" y="260350"/>
            <a:ext cx="9810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 descr="https://urok.1sept.ru/articles/566239/Image8630.gif"/>
          <p:cNvPicPr>
            <a:picLocks noChangeAspect="1" noChangeArrowheads="1"/>
          </p:cNvPicPr>
          <p:nvPr/>
        </p:nvPicPr>
        <p:blipFill>
          <a:blip r:embed="rId8" r:link="rId9"/>
          <a:srcRect/>
          <a:stretch>
            <a:fillRect/>
          </a:stretch>
        </p:blipFill>
        <p:spPr bwMode="auto">
          <a:xfrm>
            <a:off x="755650" y="260350"/>
            <a:ext cx="100012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Rectangle 8"/>
          <p:cNvSpPr>
            <a:spLocks noChangeArrowheads="1"/>
          </p:cNvSpPr>
          <p:nvPr/>
        </p:nvSpPr>
        <p:spPr bwMode="auto">
          <a:xfrm>
            <a:off x="6683375" y="590550"/>
            <a:ext cx="233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1400">
                <a:solidFill>
                  <a:srgbClr val="333333"/>
                </a:solidFill>
                <a:cs typeface="Times New Roman" pitchFamily="18" charset="0"/>
              </a:rPr>
              <a:t> </a:t>
            </a:r>
            <a:endParaRPr lang="ru-RU"/>
          </a:p>
        </p:txBody>
      </p:sp>
      <p:sp>
        <p:nvSpPr>
          <p:cNvPr id="39942" name="Rectangle 9"/>
          <p:cNvSpPr>
            <a:spLocks noChangeArrowheads="1"/>
          </p:cNvSpPr>
          <p:nvPr/>
        </p:nvSpPr>
        <p:spPr bwMode="auto">
          <a:xfrm>
            <a:off x="6683375" y="3295650"/>
            <a:ext cx="233363" cy="304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1400">
                <a:solidFill>
                  <a:srgbClr val="333333"/>
                </a:solidFill>
                <a:cs typeface="Times New Roman" pitchFamily="18" charset="0"/>
              </a:rPr>
              <a:t> </a:t>
            </a:r>
            <a:endParaRPr lang="ru-RU"/>
          </a:p>
        </p:txBody>
      </p:sp>
      <p:sp>
        <p:nvSpPr>
          <p:cNvPr id="39943" name="Rectangle 10"/>
          <p:cNvSpPr>
            <a:spLocks noChangeArrowheads="1"/>
          </p:cNvSpPr>
          <p:nvPr/>
        </p:nvSpPr>
        <p:spPr bwMode="auto">
          <a:xfrm>
            <a:off x="6683375" y="4791075"/>
            <a:ext cx="233363" cy="304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1400">
                <a:solidFill>
                  <a:srgbClr val="333333"/>
                </a:solidFill>
                <a:cs typeface="Times New Roman" pitchFamily="18" charset="0"/>
              </a:rPr>
              <a:t> </a:t>
            </a:r>
            <a:endParaRPr lang="ru-RU"/>
          </a:p>
        </p:txBody>
      </p:sp>
      <p:sp>
        <p:nvSpPr>
          <p:cNvPr id="39944" name="Rectangle 11"/>
          <p:cNvSpPr>
            <a:spLocks noChangeArrowheads="1"/>
          </p:cNvSpPr>
          <p:nvPr/>
        </p:nvSpPr>
        <p:spPr bwMode="auto">
          <a:xfrm>
            <a:off x="4967288" y="260350"/>
            <a:ext cx="417671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b="1" i="1"/>
              <a:t>Вопросы:</a:t>
            </a:r>
          </a:p>
          <a:p>
            <a:pPr algn="ctr"/>
            <a:endParaRPr lang="ru-RU" b="1" i="1"/>
          </a:p>
          <a:p>
            <a:pPr algn="ctr"/>
            <a:r>
              <a:rPr lang="ru-RU" i="1"/>
              <a:t>а) Выберите портрет Лобачевского?</a:t>
            </a:r>
          </a:p>
        </p:txBody>
      </p:sp>
      <p:sp>
        <p:nvSpPr>
          <p:cNvPr id="39945" name="Rectangle 12"/>
          <p:cNvSpPr>
            <a:spLocks noChangeArrowheads="1"/>
          </p:cNvSpPr>
          <p:nvPr/>
        </p:nvSpPr>
        <p:spPr bwMode="auto">
          <a:xfrm>
            <a:off x="611188" y="1609725"/>
            <a:ext cx="8532812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/>
              <a:t>б) Кому принадлежат эти строки: “Математику уже затем учить следует, что она  ум в порядок приводит”?  </a:t>
            </a:r>
          </a:p>
          <a:p>
            <a:endParaRPr lang="ru-RU" sz="1200" i="1"/>
          </a:p>
          <a:p>
            <a:r>
              <a:rPr lang="ru-RU" i="1"/>
              <a:t>в) Кого из них называют Коперником геометрии? </a:t>
            </a:r>
          </a:p>
        </p:txBody>
      </p:sp>
      <p:sp>
        <p:nvSpPr>
          <p:cNvPr id="39946" name="Rectangle 13"/>
          <p:cNvSpPr>
            <a:spLocks noChangeArrowheads="1"/>
          </p:cNvSpPr>
          <p:nvPr/>
        </p:nvSpPr>
        <p:spPr bwMode="auto">
          <a:xfrm>
            <a:off x="611188" y="3017838"/>
            <a:ext cx="853281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b="1"/>
              <a:t>( 1821-1894); (1863-1945); (1792-1856); (1905-1938); (1850-1891)</a:t>
            </a:r>
          </a:p>
          <a:p>
            <a:pPr algn="ctr"/>
            <a:endParaRPr lang="ru-RU" b="1"/>
          </a:p>
          <a:p>
            <a:pPr algn="ctr"/>
            <a:r>
              <a:rPr lang="ru-RU" i="1"/>
              <a:t>Назовите годы жизни Лобачевского  </a:t>
            </a:r>
          </a:p>
        </p:txBody>
      </p:sp>
      <p:sp>
        <p:nvSpPr>
          <p:cNvPr id="39947" name="Rectangle 14"/>
          <p:cNvSpPr>
            <a:spLocks noChangeArrowheads="1"/>
          </p:cNvSpPr>
          <p:nvPr/>
        </p:nvSpPr>
        <p:spPr bwMode="auto">
          <a:xfrm>
            <a:off x="827088" y="4097338"/>
            <a:ext cx="819626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b="1"/>
              <a:t>Москва, Санкт-Петербург, Саратов, Н.Новгород, Казань, Екатеринбург</a:t>
            </a:r>
          </a:p>
          <a:p>
            <a:pPr algn="ctr"/>
            <a:endParaRPr lang="ru-RU" b="1"/>
          </a:p>
          <a:p>
            <a:pPr algn="ctr"/>
            <a:r>
              <a:rPr lang="ru-RU" i="1"/>
              <a:t>В каком городе родился Лобачевский?  </a:t>
            </a:r>
          </a:p>
        </p:txBody>
      </p:sp>
      <p:sp>
        <p:nvSpPr>
          <p:cNvPr id="39948" name="Rectangle 15"/>
          <p:cNvSpPr>
            <a:spLocks noChangeArrowheads="1"/>
          </p:cNvSpPr>
          <p:nvPr/>
        </p:nvSpPr>
        <p:spPr bwMode="auto">
          <a:xfrm>
            <a:off x="611188" y="5249863"/>
            <a:ext cx="853281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b="1"/>
              <a:t>Индия, Греция, Россия, Египет, Англия, Германия, Италия</a:t>
            </a:r>
            <a:r>
              <a:rPr lang="ru-RU"/>
              <a:t> </a:t>
            </a:r>
          </a:p>
          <a:p>
            <a:endParaRPr lang="ru-RU"/>
          </a:p>
          <a:p>
            <a:pPr algn="ctr"/>
            <a:r>
              <a:rPr lang="ru-RU" i="1"/>
              <a:t>Где возникла геометрия? </a:t>
            </a:r>
          </a:p>
        </p:txBody>
      </p:sp>
    </p:spTree>
  </p:cSld>
  <p:clrMapOvr>
    <a:masterClrMapping/>
  </p:clrMapOvr>
  <p:transition spd="slow"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4"/>
          <p:cNvSpPr>
            <a:spLocks noChangeArrowheads="1"/>
          </p:cNvSpPr>
          <p:nvPr/>
        </p:nvSpPr>
        <p:spPr bwMode="auto">
          <a:xfrm>
            <a:off x="611188" y="260350"/>
            <a:ext cx="853281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b="1"/>
              <a:t>Толстой, Бунин, Аксаков, Тургенев, Пушкин, Лермонтов</a:t>
            </a:r>
            <a:r>
              <a:rPr lang="ru-RU"/>
              <a:t> </a:t>
            </a:r>
          </a:p>
          <a:p>
            <a:pPr algn="ctr"/>
            <a:endParaRPr lang="ru-RU"/>
          </a:p>
          <a:p>
            <a:pPr algn="ctr"/>
            <a:r>
              <a:rPr lang="ru-RU" i="1"/>
              <a:t>Кто из них учился с Лобачевским в Казанском университете?</a:t>
            </a:r>
            <a:r>
              <a:rPr lang="ru-RU"/>
              <a:t> </a:t>
            </a:r>
          </a:p>
        </p:txBody>
      </p:sp>
      <p:sp>
        <p:nvSpPr>
          <p:cNvPr id="40962" name="Rectangle 5"/>
          <p:cNvSpPr>
            <a:spLocks noChangeArrowheads="1"/>
          </p:cNvSpPr>
          <p:nvPr/>
        </p:nvSpPr>
        <p:spPr bwMode="auto">
          <a:xfrm>
            <a:off x="611188" y="1484313"/>
            <a:ext cx="84280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b="1" i="1"/>
              <a:t>Кому принадлежат эти строки: </a:t>
            </a:r>
          </a:p>
          <a:p>
            <a:pPr algn="ctr"/>
            <a:r>
              <a:rPr lang="ru-RU" b="1" i="1"/>
              <a:t>“В геометрии, как и в поэзии нужно вдохновение”? </a:t>
            </a:r>
          </a:p>
        </p:txBody>
      </p:sp>
      <p:sp>
        <p:nvSpPr>
          <p:cNvPr id="40963" name="Rectangle 6"/>
          <p:cNvSpPr>
            <a:spLocks noChangeArrowheads="1"/>
          </p:cNvSpPr>
          <p:nvPr/>
        </p:nvSpPr>
        <p:spPr bwMode="auto">
          <a:xfrm>
            <a:off x="539750" y="2349500"/>
            <a:ext cx="860425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b="1" i="1"/>
              <a:t>9; 14; 23; 10; 19; 34;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а) во сколько лет Коля поступил в гимназию?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б) во сколько лет поступил в Казанский университет?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в) во сколько лет он стал профессором? </a:t>
            </a:r>
          </a:p>
          <a:p>
            <a:pPr algn="ctr"/>
            <a:endParaRPr lang="ru-RU" i="1"/>
          </a:p>
          <a:p>
            <a:pPr algn="ctr"/>
            <a:r>
              <a:rPr lang="ru-RU" i="1"/>
              <a:t>г) во сколько лет стал ректором Казанского университета? </a:t>
            </a:r>
          </a:p>
          <a:p>
            <a:pPr algn="ctr"/>
            <a:endParaRPr lang="ru-RU" i="1"/>
          </a:p>
        </p:txBody>
      </p:sp>
    </p:spTree>
  </p:cSld>
  <p:clrMapOvr>
    <a:masterClrMapping/>
  </p:clrMapOvr>
  <p:transition spd="slow">
    <p:wipe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ChangeArrowheads="1"/>
          </p:cNvSpPr>
          <p:nvPr/>
        </p:nvSpPr>
        <p:spPr bwMode="auto">
          <a:xfrm>
            <a:off x="4467225" y="635000"/>
            <a:ext cx="41798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600" i="1"/>
              <a:t>Все эти люди – математики. Верно ли? </a:t>
            </a:r>
          </a:p>
        </p:txBody>
      </p:sp>
      <p:pic>
        <p:nvPicPr>
          <p:cNvPr id="41986" name="Picture 10" descr="Image86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60350"/>
            <a:ext cx="10064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11" descr="Image86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260350"/>
            <a:ext cx="109696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12" descr="Image863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260350"/>
            <a:ext cx="9525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13" descr="Image863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46663" y="2133600"/>
            <a:ext cx="91440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14" descr="Image863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48400" y="2133600"/>
            <a:ext cx="100647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Picture 15" descr="Image862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45388" y="2133600"/>
            <a:ext cx="91440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2" name="Rectangle 16"/>
          <p:cNvSpPr>
            <a:spLocks noChangeArrowheads="1"/>
          </p:cNvSpPr>
          <p:nvPr/>
        </p:nvSpPr>
        <p:spPr bwMode="auto">
          <a:xfrm>
            <a:off x="4840288" y="3429000"/>
            <a:ext cx="40528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1400"/>
              <a:t>Исаак Ньютон    Архимед       Н.И.Лобачевский</a:t>
            </a:r>
          </a:p>
        </p:txBody>
      </p:sp>
      <p:sp>
        <p:nvSpPr>
          <p:cNvPr id="41993" name="Rectangle 17"/>
          <p:cNvSpPr>
            <a:spLocks noChangeArrowheads="1"/>
          </p:cNvSpPr>
          <p:nvPr/>
        </p:nvSpPr>
        <p:spPr bwMode="auto">
          <a:xfrm>
            <a:off x="762000" y="2660650"/>
            <a:ext cx="41703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600" i="1"/>
              <a:t>В какой последовательности они жили? </a:t>
            </a:r>
          </a:p>
        </p:txBody>
      </p:sp>
      <p:sp>
        <p:nvSpPr>
          <p:cNvPr id="41994" name="Rectangle 18"/>
          <p:cNvSpPr>
            <a:spLocks noChangeArrowheads="1"/>
          </p:cNvSpPr>
          <p:nvPr/>
        </p:nvSpPr>
        <p:spPr bwMode="auto">
          <a:xfrm>
            <a:off x="611188" y="4127500"/>
            <a:ext cx="8532812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i="1"/>
              <a:t>1.Дискант. 2. Отрезок . 3.Точка</a:t>
            </a:r>
          </a:p>
          <a:p>
            <a:pPr algn="ctr"/>
            <a:endParaRPr lang="ru-RU" i="1"/>
          </a:p>
          <a:p>
            <a:pPr algn="ctr"/>
            <a:r>
              <a:rPr lang="ru-RU" sz="1600" i="1"/>
              <a:t>Все это – математические термины. Да или нет? </a:t>
            </a:r>
          </a:p>
        </p:txBody>
      </p:sp>
      <p:sp>
        <p:nvSpPr>
          <p:cNvPr id="41995" name="Rectangle 19"/>
          <p:cNvSpPr>
            <a:spLocks noChangeArrowheads="1"/>
          </p:cNvSpPr>
          <p:nvPr/>
        </p:nvSpPr>
        <p:spPr bwMode="auto">
          <a:xfrm>
            <a:off x="539750" y="5510213"/>
            <a:ext cx="8604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i="1"/>
              <a:t>За 1 минуту как можно больше составить слов из слова “Лобачевский”</a:t>
            </a:r>
          </a:p>
        </p:txBody>
      </p:sp>
    </p:spTree>
  </p:cSld>
  <p:clrMapOvr>
    <a:masterClrMapping/>
  </p:clrMapOvr>
  <p:transition spd="slow">
    <p:wipe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4"/>
          <p:cNvSpPr>
            <a:spLocks noChangeArrowheads="1"/>
          </p:cNvSpPr>
          <p:nvPr/>
        </p:nvSpPr>
        <p:spPr bwMode="auto">
          <a:xfrm>
            <a:off x="611188" y="2011363"/>
            <a:ext cx="8353425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 algn="ctr"/>
            <a:r>
              <a:rPr lang="ru-RU" b="1" i="1"/>
              <a:t>Используемые источники:</a:t>
            </a:r>
          </a:p>
          <a:p>
            <a:pPr marL="342900" indent="-342900" algn="ctr"/>
            <a:endParaRPr lang="ru-RU" i="1"/>
          </a:p>
          <a:p>
            <a:pPr marL="342900" indent="-342900" algn="ctr">
              <a:buFontTx/>
              <a:buAutoNum type="arabicPeriod"/>
            </a:pPr>
            <a:r>
              <a:rPr lang="ru-RU" i="1"/>
              <a:t>Материал из Википедии </a:t>
            </a:r>
          </a:p>
          <a:p>
            <a:pPr marL="342900" indent="-342900" algn="ctr"/>
            <a:r>
              <a:rPr lang="ru-RU" i="1"/>
              <a:t>https://ru.wikipedia.org/wiki/Лобачевский,_Николай_Иванович</a:t>
            </a:r>
          </a:p>
          <a:p>
            <a:pPr marL="342900" indent="-342900" algn="ctr"/>
            <a:r>
              <a:rPr lang="ru-RU" i="1"/>
              <a:t>2. </a:t>
            </a:r>
            <a:r>
              <a:rPr lang="ru-RU" i="1">
                <a:hlinkClick r:id="rId2"/>
              </a:rPr>
              <a:t>https://interesnyefakty.org/nikolaj-lobachevskij/</a:t>
            </a:r>
            <a:endParaRPr lang="ru-RU" i="1"/>
          </a:p>
          <a:p>
            <a:pPr marL="342900" indent="-342900" algn="ctr"/>
            <a:r>
              <a:rPr lang="ru-RU" i="1"/>
              <a:t>3. </a:t>
            </a:r>
            <a:r>
              <a:rPr lang="ru-RU" i="1">
                <a:hlinkClick r:id="rId3"/>
              </a:rPr>
              <a:t>https://biographe.ru/uchenie/nikolaj-lobachevskij</a:t>
            </a:r>
            <a:endParaRPr lang="ru-RU" i="1"/>
          </a:p>
          <a:p>
            <a:pPr marL="342900" indent="-342900" algn="ctr"/>
            <a:r>
              <a:rPr lang="ru-RU" i="1"/>
              <a:t>4. https://nauka.club/biografii/nikolay-lobachevskiy.html</a:t>
            </a:r>
          </a:p>
          <a:p>
            <a:pPr marL="342900" indent="-342900" algn="ctr"/>
            <a:r>
              <a:rPr lang="ru-RU" i="1"/>
              <a:t>5. Энциклопедический словарь юного математика / Сост. А.П.Савин. – М.: Педагогика</a:t>
            </a:r>
          </a:p>
          <a:p>
            <a:pPr marL="342900" indent="-342900" algn="ctr"/>
            <a:r>
              <a:rPr lang="ru-RU" i="1"/>
              <a:t>6.  </a:t>
            </a:r>
            <a:r>
              <a:rPr lang="ru-RU" i="1">
                <a:hlinkClick r:id="rId4"/>
              </a:rPr>
              <a:t>www.znanio.ru</a:t>
            </a:r>
            <a:endParaRPr lang="ru-RU" i="1"/>
          </a:p>
        </p:txBody>
      </p:sp>
    </p:spTree>
  </p:cSld>
  <p:clrMapOvr>
    <a:masterClrMapping/>
  </p:clrMapOvr>
  <p:transition spd="slow"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/>
          </p:cNvSpPr>
          <p:nvPr>
            <p:ph type="title"/>
          </p:nvPr>
        </p:nvSpPr>
        <p:spPr>
          <a:xfrm>
            <a:off x="755650" y="5084763"/>
            <a:ext cx="8077200" cy="1143000"/>
          </a:xfrm>
        </p:spPr>
        <p:txBody>
          <a:bodyPr/>
          <a:lstStyle/>
          <a:p>
            <a:pPr algn="ctr"/>
            <a:r>
              <a:rPr sz="1800" b="1" i="1" smtClean="0"/>
              <a:t>Материал презентации был использован на конференции,</a:t>
            </a:r>
            <a:br>
              <a:rPr sz="1800" b="1" i="1" smtClean="0"/>
            </a:br>
            <a:r>
              <a:rPr sz="1800" b="1" i="1" smtClean="0"/>
              <a:t>проведенной в рамках внеурочной деятельности в 8 классах.</a:t>
            </a:r>
            <a:br>
              <a:rPr sz="1800" b="1" i="1" smtClean="0"/>
            </a:br>
            <a:r>
              <a:rPr sz="1800" b="1" i="1" smtClean="0"/>
              <a:t/>
            </a:r>
            <a:br>
              <a:rPr sz="1800" b="1" i="1" smtClean="0"/>
            </a:br>
            <a:r>
              <a:rPr sz="1800" b="1" i="1" smtClean="0"/>
              <a:t>15 ноября 2022г.</a:t>
            </a:r>
          </a:p>
        </p:txBody>
      </p:sp>
      <p:sp>
        <p:nvSpPr>
          <p:cNvPr id="44034" name="Rectangle 4"/>
          <p:cNvSpPr>
            <a:spLocks/>
          </p:cNvSpPr>
          <p:nvPr/>
        </p:nvSpPr>
        <p:spPr bwMode="auto">
          <a:xfrm>
            <a:off x="755650" y="1781175"/>
            <a:ext cx="807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4800" b="1" i="1">
                <a:latin typeface="Calibri" pitchFamily="34" charset="0"/>
              </a:rPr>
              <a:t>Спасибо за внимание!</a:t>
            </a:r>
          </a:p>
        </p:txBody>
      </p:sp>
    </p:spTree>
  </p:cSld>
  <p:clrMapOvr>
    <a:masterClrMapping/>
  </p:clrMapOvr>
  <p:transition spd="slow">
    <p:wipe dir="d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heme/theme1.xml><?xml version="1.0" encoding="utf-8"?>
<a:theme xmlns:a="http://schemas.openxmlformats.org/drawingml/2006/main" name="TS10167455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TS101674557</Template>
  <TotalTime>267</TotalTime>
  <Words>1388</Words>
  <Application>Microsoft Office PowerPoint</Application>
  <PresentationFormat>Экран (4:3)</PresentationFormat>
  <Paragraphs>234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5</vt:i4>
      </vt:variant>
      <vt:variant>
        <vt:lpstr>Заголовки слайдов</vt:lpstr>
      </vt:variant>
      <vt:variant>
        <vt:i4>26</vt:i4>
      </vt:variant>
    </vt:vector>
  </HeadingPairs>
  <TitlesOfParts>
    <vt:vector size="35" baseType="lpstr">
      <vt:lpstr>Arial</vt:lpstr>
      <vt:lpstr>Calibri</vt:lpstr>
      <vt:lpstr>Monotype Corsiva</vt:lpstr>
      <vt:lpstr>Times New Roman</vt:lpstr>
      <vt:lpstr>TS101674557</vt:lpstr>
      <vt:lpstr>TS101674557</vt:lpstr>
      <vt:lpstr>TS101674557</vt:lpstr>
      <vt:lpstr>TS101674557</vt:lpstr>
      <vt:lpstr>TS101674557</vt:lpstr>
      <vt:lpstr>Математическая конференция, посвященная памяти  Н.И Лобачевского «Коперник геометрии»</vt:lpstr>
      <vt:lpstr>Слайд 2</vt:lpstr>
      <vt:lpstr>Николай Иванович Лобачевский (20.11.1792 — 12.02.1856)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Материал презентации был использован на конференции, проведенной в рамках внеурочной деятельности в 8 классах.  15 ноября 2022г.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МАТЕМАТИЧЕСКИЙ ВЕЧЕР, ПОСВЯЩЁННЫЙ  Н.И. ЛОБАЧЕВСКОМУ</dc:title>
  <dc:creator/>
  <cp:lastModifiedBy/>
  <cp:revision>45</cp:revision>
  <dcterms:created xsi:type="dcterms:W3CDTF">2011-01-28T18:00:44Z</dcterms:created>
  <dcterms:modified xsi:type="dcterms:W3CDTF">2022-11-14T17:41:31Z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TC016745579991</vt:lpwstr>
  </property>
</Properties>
</file>