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70" r:id="rId3"/>
    <p:sldId id="271" r:id="rId4"/>
    <p:sldId id="269" r:id="rId5"/>
    <p:sldId id="268" r:id="rId6"/>
    <p:sldId id="258" r:id="rId7"/>
    <p:sldId id="260" r:id="rId8"/>
    <p:sldId id="261" r:id="rId9"/>
    <p:sldId id="262" r:id="rId10"/>
    <p:sldId id="263" r:id="rId11"/>
    <p:sldId id="273" r:id="rId12"/>
    <p:sldId id="272" r:id="rId13"/>
    <p:sldId id="264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Rg st="1" end="13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24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08.07.2020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08.07.2020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08.07.2020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3.wdp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microsoft.com/office/2007/relationships/hdphoto" Target="../media/hdphoto1.wdp"/><Relationship Id="rId7" Type="http://schemas.microsoft.com/office/2007/relationships/hdphoto" Target="../media/hdphoto5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jpeg"/><Relationship Id="rId5" Type="http://schemas.microsoft.com/office/2007/relationships/hdphoto" Target="../media/hdphoto4.wdp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Relationship Id="rId5" Type="http://schemas.microsoft.com/office/2007/relationships/hdphoto" Target="../media/hdphoto6.wdp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microsoft.com/office/2007/relationships/hdphoto" Target="../media/hdphoto7.wdp"/><Relationship Id="rId7" Type="http://schemas.microsoft.com/office/2007/relationships/hdphoto" Target="../media/hdphoto9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jpeg"/><Relationship Id="rId5" Type="http://schemas.microsoft.com/office/2007/relationships/hdphoto" Target="../media/hdphoto8.wdp"/><Relationship Id="rId4" Type="http://schemas.openxmlformats.org/officeDocument/2006/relationships/image" Target="../media/image20.jpeg"/><Relationship Id="rId9" Type="http://schemas.microsoft.com/office/2007/relationships/hdphoto" Target="../media/hdphoto10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26.jpeg"/><Relationship Id="rId7" Type="http://schemas.openxmlformats.org/officeDocument/2006/relationships/image" Target="../media/image1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microsoft.com/office/2007/relationships/hdphoto" Target="../media/hdphoto8.wdp"/><Relationship Id="rId4" Type="http://schemas.openxmlformats.org/officeDocument/2006/relationships/image" Target="../media/image20.jpeg"/><Relationship Id="rId9" Type="http://schemas.openxmlformats.org/officeDocument/2006/relationships/image" Target="../media/image30.gif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Максим\Desktop\Новая папка\215c8f12520e0219036e89d648950395.md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285728"/>
            <a:ext cx="8572500" cy="628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3108" y="785794"/>
            <a:ext cx="4896544" cy="3816424"/>
          </a:xfrm>
        </p:spPr>
        <p:txBody>
          <a:bodyPr/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Творческий</a:t>
            </a:r>
            <a:br>
              <a:rPr lang="ru-RU" sz="4400" b="1" dirty="0" smtClean="0">
                <a:solidFill>
                  <a:srgbClr val="FF0000"/>
                </a:solidFill>
              </a:rPr>
            </a:br>
            <a:r>
              <a:rPr lang="ru-RU" sz="4400" b="1" dirty="0" smtClean="0">
                <a:solidFill>
                  <a:srgbClr val="FF0000"/>
                </a:solidFill>
              </a:rPr>
              <a:t>мини-проект</a:t>
            </a:r>
            <a:r>
              <a:rPr lang="ru-RU" sz="3600" b="1" dirty="0"/>
              <a:t/>
            </a:r>
            <a:br>
              <a:rPr lang="ru-RU" sz="3600" b="1" dirty="0"/>
            </a:br>
            <a:r>
              <a:rPr lang="ru-RU" sz="2800" b="1" i="1" dirty="0" smtClean="0">
                <a:solidFill>
                  <a:srgbClr val="00B050"/>
                </a:solidFill>
              </a:rPr>
              <a:t>средней группы </a:t>
            </a:r>
            <a:r>
              <a:rPr lang="ru-RU" sz="2800" b="1" i="1" dirty="0">
                <a:solidFill>
                  <a:srgbClr val="00B050"/>
                </a:solidFill>
              </a:rPr>
              <a:t>МБДОУ д/с №14 «Ромашка</a:t>
            </a:r>
            <a:r>
              <a:rPr lang="ru-RU" sz="2800" b="1" i="1" dirty="0" smtClean="0">
                <a:solidFill>
                  <a:srgbClr val="00B050"/>
                </a:solidFill>
              </a:rPr>
              <a:t>»</a:t>
            </a:r>
            <a:br>
              <a:rPr lang="ru-RU" sz="2800" b="1" i="1" dirty="0" smtClean="0">
                <a:solidFill>
                  <a:srgbClr val="00B050"/>
                </a:solidFill>
              </a:rPr>
            </a:br>
            <a:r>
              <a:rPr lang="ru-RU" sz="2800" b="1" i="1" dirty="0" smtClean="0">
                <a:solidFill>
                  <a:srgbClr val="00B050"/>
                </a:solidFill>
              </a:rPr>
              <a:t> </a:t>
            </a:r>
            <a:r>
              <a:rPr lang="ru-RU" sz="2800" b="1" i="1" dirty="0">
                <a:solidFill>
                  <a:srgbClr val="00B050"/>
                </a:solidFill>
              </a:rPr>
              <a:t>г. </a:t>
            </a:r>
            <a:r>
              <a:rPr lang="ru-RU" sz="2800" b="1" i="1" dirty="0" smtClean="0">
                <a:solidFill>
                  <a:srgbClr val="00B050"/>
                </a:solidFill>
              </a:rPr>
              <a:t>Белореченска</a:t>
            </a:r>
            <a:r>
              <a:rPr lang="ru-RU" sz="3200" b="1" i="1" dirty="0" smtClean="0">
                <a:solidFill>
                  <a:srgbClr val="00B050"/>
                </a:solidFill>
              </a:rPr>
              <a:t/>
            </a:r>
            <a:br>
              <a:rPr lang="ru-RU" sz="3200" b="1" i="1" dirty="0" smtClean="0">
                <a:solidFill>
                  <a:srgbClr val="00B050"/>
                </a:solidFill>
              </a:rPr>
            </a:br>
            <a:r>
              <a:rPr lang="ru-RU" sz="3600" b="1" dirty="0" smtClean="0">
                <a:solidFill>
                  <a:schemeClr val="bg2">
                    <a:lumMod val="75000"/>
                  </a:schemeClr>
                </a:solidFill>
              </a:rPr>
              <a:t>«Волшебный сундучок»</a:t>
            </a:r>
            <a:endParaRPr lang="ru-RU" sz="36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2133600" y="3375490"/>
            <a:ext cx="7190928" cy="1349653"/>
          </a:xfrm>
        </p:spPr>
        <p:txBody>
          <a:bodyPr>
            <a:normAutofit fontScale="70000" lnSpcReduction="20000"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/>
              <a:t> </a:t>
            </a:r>
            <a:r>
              <a:rPr lang="ru-RU" dirty="0" smtClean="0"/>
              <a:t>                                          </a:t>
            </a:r>
            <a:endParaRPr lang="ru-RU" dirty="0"/>
          </a:p>
        </p:txBody>
      </p:sp>
      <p:pic>
        <p:nvPicPr>
          <p:cNvPr id="5" name="МОДНИЦА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27584" y="59340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91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Максим\Desktop\Новая папка\215c8f12520e0219036e89d648950395.md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62829"/>
            <a:ext cx="8572500" cy="628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с двумя вырезанными соседними углами 5"/>
          <p:cNvSpPr/>
          <p:nvPr/>
        </p:nvSpPr>
        <p:spPr>
          <a:xfrm>
            <a:off x="472970" y="454546"/>
            <a:ext cx="8198060" cy="6072657"/>
          </a:xfrm>
          <a:prstGeom prst="snip2Same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5400000" scaled="1"/>
            <a:tileRect/>
          </a:gradFill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 descr="C:\Users\Максим\Desktop\Новая папка\3iFUu7U.jpe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1394" t="12928" r="-1394" b="-2236"/>
          <a:stretch/>
        </p:blipFill>
        <p:spPr bwMode="auto">
          <a:xfrm>
            <a:off x="827584" y="1014027"/>
            <a:ext cx="3563888" cy="5239272"/>
          </a:xfrm>
          <a:prstGeom prst="round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0" y="692696"/>
            <a:ext cx="4032448" cy="5472608"/>
          </a:xfrm>
        </p:spPr>
        <p:txBody>
          <a:bodyPr>
            <a:normAutofit fontScale="90000"/>
          </a:bodyPr>
          <a:lstStyle/>
          <a:p>
            <a:r>
              <a:rPr lang="ru-RU" sz="1600" b="1" u="sng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ЦЕЛЬ проекта:</a:t>
            </a:r>
            <a:r>
              <a:rPr lang="ru-RU" sz="1600" b="1" u="sng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Повысить интерес детей к сюжетной игре. Придумать и изготовить наряды для кукол. Формировать творческое сотрудничество между всеми участниками проекта.</a:t>
            </a:r>
            <a:br>
              <a:rPr lang="ru-RU" sz="16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u="sng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ЗАДАЧИ:</a:t>
            </a:r>
            <a:r>
              <a:rPr lang="ru-RU" sz="16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Разработать концепцию проекта. Определить, из какого материала, кем </a:t>
            </a:r>
            <a:br>
              <a:rPr lang="ru-RU" sz="16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 в какой технике могут быть выполнены наряды.</a:t>
            </a:r>
            <a:br>
              <a:rPr lang="ru-RU" sz="16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u="sng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ВИД проекта:</a:t>
            </a:r>
            <a:r>
              <a:rPr lang="ru-RU" sz="1600" b="1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творческий</a:t>
            </a:r>
            <a:br>
              <a:rPr lang="ru-RU" sz="16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u="sng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УЧАСТНИКИ проекта</a:t>
            </a:r>
            <a:r>
              <a:rPr lang="ru-RU" sz="16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воспитатели, родители, дети.</a:t>
            </a:r>
            <a:br>
              <a:rPr lang="ru-RU" sz="16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u="sng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ПРОДОЛЖИТЕЛЬНОСТЬ проекта: </a:t>
            </a:r>
            <a:r>
              <a:rPr lang="ru-RU" sz="16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краткосрочный.</a:t>
            </a:r>
            <a:r>
              <a:rPr lang="ru-RU" sz="16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600" dirty="0">
              <a:solidFill>
                <a:srgbClr val="7030A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4869160"/>
            <a:ext cx="5246712" cy="1008111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623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Максим\Desktop\Новая папка\215c8f12520e0219036e89d648950395.md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62829"/>
            <a:ext cx="8572500" cy="628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с двумя вырезанными соседними углами 5"/>
          <p:cNvSpPr/>
          <p:nvPr/>
        </p:nvSpPr>
        <p:spPr>
          <a:xfrm>
            <a:off x="618532" y="468945"/>
            <a:ext cx="8198060" cy="6072657"/>
          </a:xfrm>
          <a:prstGeom prst="snip2Same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5400000" scaled="1"/>
            <a:tileRect/>
          </a:gradFill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472970" y="262830"/>
            <a:ext cx="4244592" cy="6320744"/>
          </a:xfrm>
        </p:spPr>
        <p:txBody>
          <a:bodyPr/>
          <a:lstStyle/>
          <a:p>
            <a:pPr algn="ctr"/>
            <a:r>
              <a:rPr lang="ru-RU" sz="1800" b="1" u="sng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ФОРМЫ </a:t>
            </a:r>
            <a:br>
              <a:rPr lang="ru-RU" sz="1800" b="1" u="sng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1" u="sng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реализации проекта:</a:t>
            </a:r>
            <a:r>
              <a:rPr lang="ru-RU" sz="1800" u="sng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u="sng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u="sng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u="sng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* </a:t>
            </a:r>
            <a: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Рассматривание одежды девочек.</a:t>
            </a:r>
            <a:b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* </a:t>
            </a:r>
            <a: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Беседа о профессиях модельера, стилиста, портного.</a:t>
            </a:r>
            <a:b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* </a:t>
            </a:r>
            <a: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Дидактические, настольные, сюжетно-ролевые игры. </a:t>
            </a:r>
            <a:b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* </a:t>
            </a:r>
            <a: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Знакомство с устройством швейной машинки.</a:t>
            </a:r>
            <a:b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Раскрашивание раскрасок.</a:t>
            </a:r>
            <a:b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* </a:t>
            </a:r>
            <a: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Работа с родителями.</a:t>
            </a:r>
            <a:r>
              <a:rPr lang="ru-RU" sz="2000" dirty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000" u="sng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4869160"/>
            <a:ext cx="6172200" cy="1008111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10" name="Picture 3" descr="C:\Users\Максим\Desktop\Новая папка\pszjZiH.jpe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095" b="7179"/>
          <a:stretch/>
        </p:blipFill>
        <p:spPr bwMode="auto">
          <a:xfrm>
            <a:off x="4730832" y="574783"/>
            <a:ext cx="3955500" cy="5662592"/>
          </a:xfrm>
          <a:prstGeom prst="round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811697007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с двумя вырезанными соседними углами 9"/>
          <p:cNvSpPr/>
          <p:nvPr/>
        </p:nvSpPr>
        <p:spPr>
          <a:xfrm>
            <a:off x="151526" y="266379"/>
            <a:ext cx="8730288" cy="6278324"/>
          </a:xfrm>
          <a:prstGeom prst="snip2Same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5400000" scaled="1"/>
            <a:tileRect/>
          </a:gradFill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Picture 2" descr="C:\Users\Максим\Desktop\Новая папка\215c8f12520e0219036e89d648950395.m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0864" t="33684"/>
          <a:stretch/>
        </p:blipFill>
        <p:spPr bwMode="auto">
          <a:xfrm>
            <a:off x="6084168" y="3212975"/>
            <a:ext cx="2780084" cy="3322177"/>
          </a:xfrm>
          <a:prstGeom prst="round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6"/>
          <p:cNvSpPr>
            <a:spLocks noGrp="1"/>
          </p:cNvSpPr>
          <p:nvPr>
            <p:ph type="ctrTitle"/>
          </p:nvPr>
        </p:nvSpPr>
        <p:spPr>
          <a:xfrm>
            <a:off x="3949077" y="404663"/>
            <a:ext cx="4904881" cy="4824537"/>
          </a:xfrm>
        </p:spPr>
        <p:txBody>
          <a:bodyPr/>
          <a:lstStyle/>
          <a:p>
            <a:r>
              <a:rPr lang="ru-RU" sz="1600" dirty="0" smtClean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ru-RU" sz="1600" b="1" u="sng" dirty="0" smtClean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ПРЕДПОЛАГАЕМЫЙ РЕЗУЛЬТАТ</a:t>
            </a:r>
            <a:r>
              <a:rPr lang="ru-RU" sz="1600" b="1" dirty="0" smtClean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sz="16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* </a:t>
            </a:r>
            <a:r>
              <a:rPr lang="ru-RU" sz="1600" b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Расширение знаний детей о профессиях взрослых, привитие уважения к их труду. </a:t>
            </a:r>
            <a:br>
              <a:rPr lang="ru-RU" sz="1600" b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b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* </a:t>
            </a:r>
            <a:r>
              <a:rPr lang="ru-RU" sz="1600" b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Пополнение знаний детей о разновидностях и фасонах одежды.</a:t>
            </a:r>
            <a:br>
              <a:rPr lang="ru-RU" sz="1600" b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b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* </a:t>
            </a:r>
            <a:r>
              <a:rPr lang="ru-RU" sz="1600" b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Поддержание интереса детей к сюжетно-ролевой игре.</a:t>
            </a: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одзаголовок 7"/>
          <p:cNvSpPr>
            <a:spLocks noGrp="1"/>
          </p:cNvSpPr>
          <p:nvPr>
            <p:ph type="subTitle" idx="1"/>
          </p:nvPr>
        </p:nvSpPr>
        <p:spPr>
          <a:xfrm>
            <a:off x="190023" y="4071942"/>
            <a:ext cx="5783615" cy="2143140"/>
          </a:xfrm>
        </p:spPr>
        <p:txBody>
          <a:bodyPr>
            <a:normAutofit/>
          </a:bodyPr>
          <a:lstStyle/>
          <a:p>
            <a:endParaRPr lang="ru-RU" sz="16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charset="0"/>
              <a:buChar char="•"/>
            </a:pPr>
            <a:r>
              <a:rPr lang="ru-RU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* </a:t>
            </a: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ОБОГАЩЕНИЕ  И АКТИВАЦИЯ СЛОВАРНОГО ЗАПАСА ДЕТЕЙ</a:t>
            </a:r>
          </a:p>
          <a:p>
            <a:pPr>
              <a:buFont typeface="Arial" charset="0"/>
              <a:buChar char="•"/>
            </a:pPr>
            <a:endParaRPr lang="ru-RU" sz="16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* </a:t>
            </a: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АКТИВНОСТЬ И ЗАИНТЕРЕСОВАННОСТЬ РОДИТЕЛЕЙВ ОБРАЗОВАТЕЛЬНОМ ПРОЦЕССЕ ДЕТЕЙ.</a:t>
            </a:r>
            <a:endParaRPr lang="ru-RU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4" name="Picture 4" descr="C:\Users\Максим\Desktop\Новая папка\2a5FvNS.jpe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1" b="18531"/>
          <a:stretch/>
        </p:blipFill>
        <p:spPr bwMode="auto">
          <a:xfrm flipH="1">
            <a:off x="190023" y="292697"/>
            <a:ext cx="3759054" cy="4072407"/>
          </a:xfrm>
          <a:prstGeom prst="roundRect">
            <a:avLst/>
          </a:prstGeom>
          <a:noFill/>
          <a:ln w="57150">
            <a:solidFill>
              <a:srgbClr val="92D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997730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Максим\Desktop\Новая папка\215c8f12520e0219036e89d648950395.md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66551"/>
            <a:ext cx="8572500" cy="6286500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6146" name="Picture 2" descr="C:\Users\Максим\Desktop\Новая папка\6mbE2YJ.jpe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2558" t="9840" r="2558" b="4160"/>
          <a:stretch/>
        </p:blipFill>
        <p:spPr bwMode="auto">
          <a:xfrm flipH="1">
            <a:off x="5652120" y="2550419"/>
            <a:ext cx="2971705" cy="4068303"/>
          </a:xfrm>
          <a:prstGeom prst="roundRect">
            <a:avLst/>
          </a:prstGeom>
          <a:solidFill>
            <a:srgbClr val="FFFFFF">
              <a:shade val="85000"/>
            </a:srgbClr>
          </a:solidFill>
          <a:ln w="762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6147" name="Picture 3" descr="C:\Users\Максим\Desktop\Новая папка\8xCyvlm.jpe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18" y="2657527"/>
            <a:ext cx="2918404" cy="3886081"/>
          </a:xfrm>
          <a:prstGeom prst="roundRect">
            <a:avLst/>
          </a:prstGeom>
          <a:solidFill>
            <a:srgbClr val="FFFFFF">
              <a:shade val="85000"/>
            </a:srgbClr>
          </a:solidFill>
          <a:ln w="762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1619672" y="692695"/>
            <a:ext cx="5040560" cy="2376265"/>
          </a:xfrm>
        </p:spPr>
        <p:txBody>
          <a:bodyPr>
            <a:normAutofit/>
          </a:bodyPr>
          <a:lstStyle/>
          <a:p>
            <a:pPr algn="ctr"/>
            <a:r>
              <a:rPr lang="ru-RU" sz="16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МЕРОПРИЯТИЯ</a:t>
            </a:r>
          </a:p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по работе с детьми:</a:t>
            </a:r>
          </a:p>
          <a:p>
            <a:pPr algn="ctr"/>
            <a:r>
              <a:rPr lang="ru-RU" sz="16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Чтение художественной литературы.</a:t>
            </a:r>
          </a:p>
          <a:p>
            <a:pPr algn="ctr"/>
            <a:r>
              <a:rPr lang="ru-RU" sz="16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Просмотр презентаций.</a:t>
            </a:r>
          </a:p>
          <a:p>
            <a:pPr algn="ctr"/>
            <a:r>
              <a:rPr lang="ru-RU" sz="16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3.Беседы, занятия (аппликация</a:t>
            </a:r>
            <a:r>
              <a:rPr lang="ru-RU" sz="16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6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лепка, рисование).</a:t>
            </a:r>
          </a:p>
          <a:p>
            <a:pPr algn="ctr"/>
            <a:r>
              <a:rPr lang="ru-RU" sz="1600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Настольные, дидактические, сюжетно-ролевые игры.</a:t>
            </a:r>
          </a:p>
          <a:p>
            <a:pPr algn="ctr"/>
            <a:endParaRPr lang="ru-RU" sz="1600" u="sng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C:\Users\Максим\Desktop\КАРТИНКИ В ДВИЖЕНИИ\391803001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7222" y="2780928"/>
            <a:ext cx="2105353" cy="2547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6900621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Максим\Desktop\Новая папка\215c8f12520e0219036e89d648950395.md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366551"/>
            <a:ext cx="8572500" cy="6286500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2051" name="Picture 3" descr="C:\Users\Максим\Desktop\Новая папка\cSh5fyT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712" y="764704"/>
            <a:ext cx="3795585" cy="3152042"/>
          </a:xfrm>
          <a:prstGeom prst="ellipse">
            <a:avLst/>
          </a:prstGeom>
          <a:solidFill>
            <a:srgbClr val="92D050"/>
          </a:solidFill>
        </p:spPr>
      </p:pic>
      <p:pic>
        <p:nvPicPr>
          <p:cNvPr id="2050" name="Picture 2" descr="C:\Users\Максим\Desktop\Новая папка\b34I8UP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7573" y="3441865"/>
            <a:ext cx="3701343" cy="3152043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85750" y="3916746"/>
            <a:ext cx="4718298" cy="2726914"/>
          </a:xfrm>
          <a:prstGeom prst="round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6200000" scaled="1"/>
            <a:tileRect/>
          </a:gra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08345" y="366551"/>
            <a:ext cx="4665954" cy="2965193"/>
          </a:xfrm>
          <a:prstGeom prst="roundRect">
            <a:avLst/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6200000" scaled="1"/>
            <a:tileRect/>
          </a:gra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187969" y="775657"/>
            <a:ext cx="4665954" cy="2077279"/>
          </a:xfr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sz="1800" u="sng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Чтение художественной литературы:</a:t>
            </a:r>
            <a:r>
              <a:rPr lang="ru-RU" sz="1800" u="sng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u="sng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sz="1600" b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тихи «Маша» </a:t>
            </a:r>
            <a:r>
              <a:rPr lang="ru-RU" sz="1600" b="0" dirty="0" err="1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В.Масалова</a:t>
            </a:r>
            <a:r>
              <a:rPr lang="ru-RU" sz="1600" b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«Кукла Катя» Н. Рябова; «Этой куклы кто не знает?» </a:t>
            </a:r>
            <a:r>
              <a:rPr lang="ru-RU" sz="1600" b="0" dirty="0" err="1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Г.Бойко</a:t>
            </a:r>
            <a:r>
              <a:rPr lang="ru-RU" sz="1600" b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br>
              <a:rPr lang="ru-RU" sz="1600" b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«Маша-растеряша» Л. Воронкова, «Сказка про куклу», «Бал для куклы Маши» ( Хрестоматия для дошкольников).</a:t>
            </a:r>
            <a:endParaRPr lang="ru-RU" sz="1600" b="0" dirty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285750" y="3916746"/>
            <a:ext cx="4574282" cy="2320566"/>
          </a:xfrm>
        </p:spPr>
        <p:txBody>
          <a:bodyPr>
            <a:normAutofit/>
          </a:bodyPr>
          <a:lstStyle/>
          <a:p>
            <a:r>
              <a:rPr lang="ru-RU" sz="1600" dirty="0" smtClean="0">
                <a:solidFill>
                  <a:srgbClr val="7030A0"/>
                </a:solidFill>
              </a:rPr>
              <a:t>2. </a:t>
            </a:r>
            <a:r>
              <a:rPr lang="ru-RU" u="sng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Беседы и занятия.</a:t>
            </a:r>
          </a:p>
          <a:p>
            <a:endParaRPr lang="ru-RU" u="sng" dirty="0" smtClean="0">
              <a:solidFill>
                <a:srgbClr val="7030A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«Одежда по сезонам» беседа по картинкам;</a:t>
            </a:r>
          </a:p>
          <a:p>
            <a:r>
              <a:rPr lang="ru-RU" sz="16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«Оденем куклу Машу на прогулку»;</a:t>
            </a:r>
          </a:p>
          <a:p>
            <a:r>
              <a:rPr lang="ru-RU" sz="16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«День рождения  у Куклы Маши»;</a:t>
            </a:r>
          </a:p>
          <a:p>
            <a:r>
              <a:rPr lang="ru-RU" sz="16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Составление описательного рассказа о куклах.</a:t>
            </a:r>
            <a:endParaRPr lang="ru-RU" sz="1600" dirty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884026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260648"/>
            <a:ext cx="8784976" cy="640871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5" name="Picture 3" descr="C:\Users\Максим\Desktop\Новая папка\2LvNxmq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7" t="3993" r="-4347" b="1781"/>
          <a:stretch/>
        </p:blipFill>
        <p:spPr bwMode="auto">
          <a:xfrm>
            <a:off x="6572264" y="285728"/>
            <a:ext cx="2191129" cy="3471444"/>
          </a:xfrm>
          <a:prstGeom prst="round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Максим\Desktop\Новая папка\7C1XvwS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5"/>
          <a:stretch/>
        </p:blipFill>
        <p:spPr bwMode="auto">
          <a:xfrm>
            <a:off x="3786182" y="285728"/>
            <a:ext cx="2365870" cy="3471443"/>
          </a:xfrm>
          <a:prstGeom prst="round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Максим\Desktop\Новая папка\hGWwBoW.jpe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36912"/>
            <a:ext cx="2504635" cy="3791044"/>
          </a:xfrm>
          <a:prstGeom prst="round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212304" y="260648"/>
            <a:ext cx="3495600" cy="3096344"/>
          </a:xfrm>
        </p:spPr>
        <p:txBody>
          <a:bodyPr/>
          <a:lstStyle/>
          <a:p>
            <a: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ru-RU" sz="1800" u="sng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ИЗО деятельность</a:t>
            </a:r>
            <a:r>
              <a:rPr lang="ru-RU" sz="18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Рисование:</a:t>
            </a:r>
            <a:r>
              <a:rPr lang="ru-RU" sz="1800" b="0" u="sng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b="0" u="sng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Декоративное рисование «Украсим платье Золушке»;</a:t>
            </a:r>
            <a:br>
              <a:rPr lang="ru-RU" sz="1800" b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раскраски для девочек.</a:t>
            </a:r>
            <a:r>
              <a:rPr lang="ru-RU" sz="1800" b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b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Аппликация:</a:t>
            </a:r>
            <a:br>
              <a:rPr lang="ru-RU" sz="1800" b="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«Придумай узор для наряда Маши»(из ткани)</a:t>
            </a:r>
            <a:r>
              <a:rPr lang="ru-RU" sz="16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6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800" u="sng" dirty="0">
              <a:solidFill>
                <a:srgbClr val="7030A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071802" y="3500438"/>
            <a:ext cx="5857916" cy="3357562"/>
          </a:xfrm>
        </p:spPr>
        <p:txBody>
          <a:bodyPr>
            <a:normAutofit fontScale="55000" lnSpcReduction="20000"/>
          </a:bodyPr>
          <a:lstStyle/>
          <a:p>
            <a:endParaRPr lang="ru-RU" dirty="0" smtClean="0">
              <a:solidFill>
                <a:srgbClr val="7030A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3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Ручной труд:</a:t>
            </a:r>
          </a:p>
          <a:p>
            <a:r>
              <a:rPr lang="ru-RU" sz="33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«Шьём поясок для платья куклы»( на детской швейной машинке), «Нанижем бусы»</a:t>
            </a:r>
            <a:endParaRPr lang="ru-RU" sz="33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33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4.</a:t>
            </a:r>
            <a:r>
              <a:rPr lang="ru-RU" sz="3300" u="sng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Игровая деятельность</a:t>
            </a:r>
          </a:p>
          <a:p>
            <a:r>
              <a:rPr lang="ru-RU" sz="33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Дидактические игры:</a:t>
            </a:r>
          </a:p>
          <a:p>
            <a:r>
              <a:rPr lang="ru-RU" sz="33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«Ателье мод» (с бумажной куклой), «Четвёртый – лишний», «Наведи порядок».</a:t>
            </a:r>
          </a:p>
          <a:p>
            <a:r>
              <a:rPr lang="ru-RU" sz="33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Сюжетно-ролевые игры:</a:t>
            </a:r>
          </a:p>
          <a:p>
            <a:r>
              <a:rPr lang="ru-RU" sz="33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«Кукла Маша идёт в гости», «День рождения куклы Даши»,</a:t>
            </a:r>
          </a:p>
          <a:p>
            <a:r>
              <a:rPr lang="ru-RU" sz="330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«Оденем Катю на прогулку», «Школа стилистов».</a:t>
            </a:r>
          </a:p>
          <a:p>
            <a:endParaRPr lang="ru-RU" sz="1600" dirty="0" smtClean="0"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924868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9512" y="260648"/>
            <a:ext cx="8784976" cy="640871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9" name="Picture 3" descr="C:\Users\Максим\Desktop\Новая папка\kBvLb9W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96"/>
          <a:stretch/>
        </p:blipFill>
        <p:spPr bwMode="auto">
          <a:xfrm>
            <a:off x="323528" y="432709"/>
            <a:ext cx="2630065" cy="4176507"/>
          </a:xfrm>
          <a:prstGeom prst="round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Максим\Desktop\Новая папка\MAtrziB.jpe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27"/>
          <a:stretch/>
        </p:blipFill>
        <p:spPr bwMode="auto">
          <a:xfrm>
            <a:off x="6224806" y="432709"/>
            <a:ext cx="2588780" cy="4436038"/>
          </a:xfrm>
          <a:prstGeom prst="round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Максим\Desktop\Новая папка\MvH4Ye6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469" y="4005064"/>
            <a:ext cx="4019051" cy="2592288"/>
          </a:xfrm>
          <a:prstGeom prst="round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953593" y="214291"/>
            <a:ext cx="3271214" cy="4357718"/>
          </a:xfrm>
        </p:spPr>
        <p:txBody>
          <a:bodyPr>
            <a:normAutofit/>
          </a:bodyPr>
          <a:lstStyle/>
          <a:p>
            <a:pPr algn="ctr"/>
            <a:r>
              <a:rPr lang="ru-RU" sz="1800" u="sng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Работа с родителями</a:t>
            </a:r>
            <a: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b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800" b="0" dirty="0" smtClean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На родительском собрании обсуждение плана проекта и домашних заданий родителям по пошиву и вязанию нарядов для кукол, с посильным привлечением к работе детей (смотать в клубочек нитки, подать ножницы, вдеть нитку в иголку)</a:t>
            </a:r>
            <a:r>
              <a:rPr lang="ru-RU" sz="1800" u="sng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1800" u="sng" dirty="0" smtClean="0">
                <a:solidFill>
                  <a:srgbClr val="7030A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1800" dirty="0">
              <a:solidFill>
                <a:srgbClr val="7030A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5181436"/>
      </p:ext>
    </p:extLst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1610" y="188640"/>
            <a:ext cx="8784976" cy="653427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 descr="C:\Users\Максим\Desktop\Новая папка\jkBeJ0V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5010" y="314198"/>
            <a:ext cx="4065462" cy="2288855"/>
          </a:xfrm>
          <a:prstGeom prst="round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Максим\Desktop\Новая папка\pnxmMMG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911066"/>
            <a:ext cx="2160240" cy="3776643"/>
          </a:xfrm>
          <a:prstGeom prst="roundRect">
            <a:avLst/>
          </a:prstGeom>
          <a:noFill/>
          <a:ln w="762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Максим\Desktop\Новая папка\gzkXe8c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6108" y="2876639"/>
            <a:ext cx="2821235" cy="3761647"/>
          </a:xfrm>
          <a:prstGeom prst="round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Максим\Desktop\Новая папка\JYHnujd.jpe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677" t="-608" r="-3237" b="608"/>
          <a:stretch/>
        </p:blipFill>
        <p:spPr bwMode="auto">
          <a:xfrm>
            <a:off x="271240" y="2762122"/>
            <a:ext cx="2971949" cy="3891160"/>
          </a:xfrm>
          <a:prstGeom prst="round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71240" y="288933"/>
            <a:ext cx="4372768" cy="2497125"/>
          </a:xfrm>
        </p:spPr>
        <p:txBody>
          <a:bodyPr/>
          <a:lstStyle/>
          <a:p>
            <a:r>
              <a:rPr lang="ru-RU" sz="1800" u="sng" dirty="0" smtClean="0">
                <a:solidFill>
                  <a:srgbClr val="FF0000"/>
                </a:solidFill>
                <a:effectLst/>
              </a:rPr>
              <a:t>ЗАКЛЮЧИТЕЛЬНЫЙ  этап проекта</a:t>
            </a:r>
            <a:r>
              <a:rPr lang="ru-RU" sz="1800" u="sng" dirty="0" smtClean="0">
                <a:solidFill>
                  <a:srgbClr val="FF0000"/>
                </a:solidFill>
              </a:rPr>
              <a:t/>
            </a:r>
            <a:br>
              <a:rPr lang="ru-RU" sz="1800" u="sng" dirty="0" smtClean="0">
                <a:solidFill>
                  <a:srgbClr val="FF0000"/>
                </a:solidFill>
              </a:rPr>
            </a:br>
            <a:r>
              <a:rPr lang="ru-RU" sz="1800" u="sng" dirty="0" smtClean="0">
                <a:solidFill>
                  <a:srgbClr val="FF0000"/>
                </a:solidFill>
              </a:rPr>
              <a:t/>
            </a:r>
            <a:br>
              <a:rPr lang="ru-RU" sz="1800" u="sng" dirty="0" smtClean="0">
                <a:solidFill>
                  <a:srgbClr val="FF0000"/>
                </a:solidFill>
              </a:rPr>
            </a:br>
            <a:r>
              <a:rPr lang="ru-RU" sz="1800" b="0" dirty="0" smtClean="0">
                <a:solidFill>
                  <a:srgbClr val="002060"/>
                </a:solidFill>
                <a:effectLst/>
              </a:rPr>
              <a:t>Подготовка и показ кукольной моды «Волшебный сундучок»!</a:t>
            </a:r>
            <a:br>
              <a:rPr lang="ru-RU" sz="1800" b="0" dirty="0" smtClean="0">
                <a:solidFill>
                  <a:srgbClr val="002060"/>
                </a:solidFill>
                <a:effectLst/>
              </a:rPr>
            </a:br>
            <a:r>
              <a:rPr lang="ru-RU" sz="1800" b="0" dirty="0" smtClean="0">
                <a:solidFill>
                  <a:srgbClr val="002060"/>
                </a:solidFill>
                <a:effectLst/>
              </a:rPr>
              <a:t>Награждение сертификатами участников  проекта!</a:t>
            </a:r>
            <a:br>
              <a:rPr lang="ru-RU" sz="1800" b="0" dirty="0" smtClean="0">
                <a:solidFill>
                  <a:srgbClr val="002060"/>
                </a:solidFill>
                <a:effectLst/>
              </a:rPr>
            </a:br>
            <a:r>
              <a:rPr lang="ru-RU" sz="1800" b="0" dirty="0" smtClean="0">
                <a:solidFill>
                  <a:srgbClr val="002060"/>
                </a:solidFill>
                <a:effectLst/>
              </a:rPr>
              <a:t>Оформление презентации  проекта.</a:t>
            </a:r>
            <a:endParaRPr lang="ru-RU" sz="1800" b="0" dirty="0">
              <a:solidFill>
                <a:srgbClr val="00206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39159279"/>
      </p:ext>
    </p:extLst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51610" y="188640"/>
            <a:ext cx="8784976" cy="653427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7" name="Picture 3" descr="C:\Users\Максим\Desktop\Новая папка\OwZDqvV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3"/>
          <a:stretch/>
        </p:blipFill>
        <p:spPr bwMode="auto">
          <a:xfrm>
            <a:off x="487908" y="283662"/>
            <a:ext cx="1944565" cy="3348151"/>
          </a:xfrm>
          <a:prstGeom prst="roundRect">
            <a:avLst/>
          </a:prstGeom>
          <a:noFill/>
          <a:ln w="762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Максим\Desktop\Новая папка\UlVe10s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620" y="3845993"/>
            <a:ext cx="3672408" cy="2754306"/>
          </a:xfrm>
          <a:prstGeom prst="roundRect">
            <a:avLst/>
          </a:prstGeom>
          <a:noFill/>
          <a:ln w="762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Максим\Desktop\Новая папка\YT6SxGS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876" y="3845994"/>
            <a:ext cx="3764092" cy="2844794"/>
          </a:xfrm>
          <a:prstGeom prst="roundRect">
            <a:avLst/>
          </a:prstGeom>
          <a:noFill/>
          <a:ln w="76200">
            <a:solidFill>
              <a:srgbClr val="00B05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Максим\Desktop\Новая папка\TP31Wpg.jpe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40" r="4270"/>
          <a:stretch/>
        </p:blipFill>
        <p:spPr bwMode="auto">
          <a:xfrm flipH="1">
            <a:off x="6734932" y="283662"/>
            <a:ext cx="2114095" cy="3348151"/>
          </a:xfrm>
          <a:prstGeom prst="roundRect">
            <a:avLst/>
          </a:prstGeom>
          <a:ln w="76200">
            <a:solidFill>
              <a:srgbClr val="00B050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Максим\Desktop\Новая папка\uRyaiyw.jpe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1" b="1969"/>
          <a:stretch/>
        </p:blipFill>
        <p:spPr bwMode="auto">
          <a:xfrm>
            <a:off x="3635896" y="297207"/>
            <a:ext cx="2037416" cy="3334606"/>
          </a:xfrm>
          <a:prstGeom prst="roundRect">
            <a:avLst/>
          </a:prstGeom>
          <a:noFill/>
          <a:ln w="762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3463887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Максим\Desktop\Поделки\stockfresh_1289078_kids-on-stage_siz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913"/>
            <a:ext cx="9143999" cy="673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Максим\Desktop\Новая папка\7C1XvwS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5"/>
          <a:stretch/>
        </p:blipFill>
        <p:spPr bwMode="auto">
          <a:xfrm>
            <a:off x="3152439" y="2132856"/>
            <a:ext cx="2839120" cy="4165843"/>
          </a:xfrm>
          <a:prstGeom prst="roundRect">
            <a:avLst/>
          </a:prstGeom>
          <a:noFill/>
          <a:ln w="57150"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28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Максим\Desktop\Новая папка\UTB8Fh3IlFfFXKJk43Otq6xIPFXa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46" y="94821"/>
            <a:ext cx="8971736" cy="6763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Максим\Desktop\Новая папка\TP31Wpg.jpe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40" r="4270"/>
          <a:stretch/>
        </p:blipFill>
        <p:spPr bwMode="auto">
          <a:xfrm flipH="1">
            <a:off x="3254330" y="1417177"/>
            <a:ext cx="2548835" cy="4620921"/>
          </a:xfrm>
          <a:prstGeom prst="roundRect">
            <a:avLst/>
          </a:prstGeom>
          <a:ln w="76200"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Максим\Desktop\Новая папка\pnxmMMG.jpe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704" r="3600"/>
          <a:stretch/>
        </p:blipFill>
        <p:spPr bwMode="auto">
          <a:xfrm>
            <a:off x="4594544" y="1509413"/>
            <a:ext cx="2352501" cy="4689839"/>
          </a:xfrm>
          <a:prstGeom prst="roundRect">
            <a:avLst/>
          </a:prstGeom>
          <a:noFill/>
          <a:ln w="762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Максим\Desktop\Новая папка\OwZDqvV.jpe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97" t="2662" r="621" b="401"/>
          <a:stretch/>
        </p:blipFill>
        <p:spPr bwMode="auto">
          <a:xfrm>
            <a:off x="2451185" y="1554956"/>
            <a:ext cx="2108836" cy="4644296"/>
          </a:xfrm>
          <a:prstGeom prst="roundRect">
            <a:avLst/>
          </a:prstGeom>
          <a:noFill/>
          <a:ln w="762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Максим\Desktop\Новая папка\MAtrziB.jpe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4" r="15311" b="3527"/>
          <a:stretch/>
        </p:blipFill>
        <p:spPr bwMode="auto">
          <a:xfrm>
            <a:off x="6807048" y="1988839"/>
            <a:ext cx="2078183" cy="4620921"/>
          </a:xfrm>
          <a:prstGeom prst="roundRect">
            <a:avLst/>
          </a:prstGeom>
          <a:noFill/>
          <a:ln w="5715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Максим\Desktop\Новая папка\kBvLb9W.jpe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23" b="10596"/>
          <a:stretch/>
        </p:blipFill>
        <p:spPr bwMode="auto">
          <a:xfrm>
            <a:off x="219628" y="1988840"/>
            <a:ext cx="2161309" cy="4620921"/>
          </a:xfrm>
          <a:prstGeom prst="roundRect">
            <a:avLst/>
          </a:prstGeom>
          <a:noFill/>
          <a:ln w="5715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eyerverk-i-salyut-animatsionnaya-kartinka-0094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-571500"/>
            <a:ext cx="952500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eyerverk-i-salyut-animatsionnaya-kartinka-0094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-419100"/>
            <a:ext cx="952500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7925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Максим\Desktop\Новая папка\215c8f12520e0219036e89d648950395.md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62" y="366551"/>
            <a:ext cx="8572500" cy="6286500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rnd">
            <a:solidFill>
              <a:srgbClr val="92D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pic>
        <p:nvPicPr>
          <p:cNvPr id="7173" name="Picture 5" descr="C:\Users\Максим\Downloads\990944919176399744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3651" y="1556792"/>
            <a:ext cx="2826906" cy="3210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1763688" y="764704"/>
            <a:ext cx="5256584" cy="2607146"/>
          </a:xfrm>
        </p:spPr>
        <p:txBody>
          <a:bodyPr>
            <a:prstTxWarp prst="textArchUpPour">
              <a:avLst/>
            </a:prstTxWarp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СПАСИБО!</a:t>
            </a:r>
            <a:endParaRPr lang="ru-RU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2025773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642</TotalTime>
  <Words>185</Words>
  <Application>Microsoft Office PowerPoint</Application>
  <PresentationFormat>Экран (4:3)</PresentationFormat>
  <Paragraphs>39</Paragraphs>
  <Slides>13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Апекс</vt:lpstr>
      <vt:lpstr>Творческий мини-проект средней группы МБДОУ д/с №14 «Ромашка»  г. Белореченска «Волшебный сундучок»</vt:lpstr>
      <vt:lpstr>ЦЕЛЬ проекта:  Повысить интерес детей к сюжетной игре. Придумать и изготовить наряды для кукол. Формировать творческое сотрудничество между всеми участниками проекта.  ЗАДАЧИ: Разработать концепцию проекта. Определить, из какого материала, кем  и в какой технике могут быть выполнены наряды.  ВИД проекта: творческий  УЧАСТНИКИ проекта: воспитатели, родители, дети.  ПРОДОЛЖИТЕЛЬНОСТЬ проекта: краткосрочный. </vt:lpstr>
      <vt:lpstr>ФОРМЫ   реализации проекта:  * Рассматривание одежды девочек.  * Беседа о профессиях модельера, стилиста, портного.  * Дидактические, настольные, сюжетно-ролевые игры.   * Знакомство с устройством швейной машинки.  * Раскрашивание раскрасок.  * Работа с родителями.   </vt:lpstr>
      <vt:lpstr>      ПРЕДПОЛАГАЕМЫЙ РЕЗУЛЬТАТ:  * Расширение знаний детей о профессиях взрослых, привитие уважения к их труду.   * Пополнение знаний детей о разновидностях и фасонах одежды.  * Поддержание интереса детей к сюжетно-ролевой игре.        </vt:lpstr>
      <vt:lpstr>Презентация PowerPoint</vt:lpstr>
      <vt:lpstr>1. Чтение художественной литературы:  Стихи «Маша» В.Масалова, «Кукла Катя» Н. Рябова; «Этой куклы кто не знает?» Г.Бойко; «Маша-растеряша» Л. Воронкова, «Сказка про куклу», «Бал для куклы Маши» ( Хрестоматия для дошкольников).</vt:lpstr>
      <vt:lpstr>3. ИЗО деятельность Рисование: Декоративное рисование «Украсим платье Золушке»; раскраски для девочек. Аппликация: «Придумай узор для наряда Маши»(из ткани)   </vt:lpstr>
      <vt:lpstr>Работа с родителями:  На родительском собрании обсуждение плана проекта и домашних заданий родителям по пошиву и вязанию нарядов для кукол, с посильным привлечением к работе детей (смотать в клубочек нитки, подать ножницы, вдеть нитку в иголку) </vt:lpstr>
      <vt:lpstr>ЗАКЛЮЧИТЕЛЬНЫЙ  этап проекта  Подготовка и показ кукольной моды «Волшебный сундучок»! Награждение сертификатами участников  проекта! Оформление презентации  проекта.</vt:lpstr>
      <vt:lpstr>Презентация PowerPoint</vt:lpstr>
      <vt:lpstr>Презентация PowerPoint</vt:lpstr>
      <vt:lpstr>Презентация PowerPoint</vt:lpstr>
      <vt:lpstr>СПАСИБО!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СВЕТЛАНА</dc:creator>
  <cp:lastModifiedBy>Максим</cp:lastModifiedBy>
  <cp:revision>81</cp:revision>
  <dcterms:created xsi:type="dcterms:W3CDTF">2019-04-14T12:14:18Z</dcterms:created>
  <dcterms:modified xsi:type="dcterms:W3CDTF">2020-07-08T13:28:08Z</dcterms:modified>
</cp:coreProperties>
</file>