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7" r:id="rId2"/>
    <p:sldId id="288" r:id="rId3"/>
    <p:sldId id="256" r:id="rId4"/>
    <p:sldId id="277" r:id="rId5"/>
    <p:sldId id="263" r:id="rId6"/>
    <p:sldId id="268" r:id="rId7"/>
    <p:sldId id="264" r:id="rId8"/>
    <p:sldId id="272" r:id="rId9"/>
    <p:sldId id="265" r:id="rId10"/>
    <p:sldId id="274" r:id="rId11"/>
    <p:sldId id="266" r:id="rId12"/>
    <p:sldId id="273" r:id="rId13"/>
    <p:sldId id="260" r:id="rId14"/>
    <p:sldId id="289" r:id="rId15"/>
    <p:sldId id="283" r:id="rId16"/>
    <p:sldId id="286" r:id="rId17"/>
    <p:sldId id="281" r:id="rId18"/>
    <p:sldId id="259" r:id="rId19"/>
    <p:sldId id="275" r:id="rId20"/>
    <p:sldId id="270" r:id="rId21"/>
    <p:sldId id="269" r:id="rId22"/>
    <p:sldId id="271" r:id="rId23"/>
    <p:sldId id="284" r:id="rId24"/>
    <p:sldId id="26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A2B65C-F964-412F-AA7D-71F22C119CE8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6DA732-C302-49C2-9A5A-0786DE8813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71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2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3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слайд4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слайд5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6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слайд7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8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слайд9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слайд10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11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слайд13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слайд14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слайд15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слайд16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слайд17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слайд18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слайд19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mtClean="0"/>
              <a:t>слайд20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DA732-C302-49C2-9A5A-0786DE881329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C2D15-83FB-49E8-ABC1-F1C9279B4672}" type="datetimeFigureOut">
              <a:rPr lang="ru-RU" smtClean="0"/>
              <a:pPr/>
              <a:t>04.07.2026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D53AC-61BF-4A89-A2FD-6B028764AA6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img-fotki.yandex.ru/get/23/aleksandra-chebotar.0/0_e02f_4741eabb_XL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285883"/>
          </a:xfrm>
        </p:spPr>
        <p:txBody>
          <a:bodyPr>
            <a:normAutofit/>
          </a:bodyPr>
          <a:lstStyle/>
          <a:p>
            <a:pPr lvl="0"/>
            <a:r>
              <a:rPr lang="ru-RU" sz="1600" dirty="0" smtClean="0"/>
              <a:t>МАОУ «Гимназия №7 «Сибирская»</a:t>
            </a:r>
            <a:br>
              <a:rPr lang="ru-RU" sz="1600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714620"/>
            <a:ext cx="6400800" cy="3786214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</a:rPr>
              <a:t>Ж.Н.Балуева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Работа в группах как </a:t>
            </a:r>
            <a:r>
              <a:rPr lang="ru-RU" dirty="0" smtClean="0">
                <a:solidFill>
                  <a:schemeClr val="tx1"/>
                </a:solidFill>
              </a:rPr>
              <a:t>способ </a:t>
            </a:r>
            <a:r>
              <a:rPr lang="ru-RU" dirty="0" smtClean="0">
                <a:solidFill>
                  <a:schemeClr val="tx1"/>
                </a:solidFill>
              </a:rPr>
              <a:t>формирования мотивации обучающихся.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600" dirty="0" smtClean="0">
                <a:solidFill>
                  <a:schemeClr val="tx1"/>
                </a:solidFill>
              </a:rPr>
              <a:t>(</a:t>
            </a:r>
            <a:r>
              <a:rPr lang="ru-RU" sz="1400" dirty="0" smtClean="0">
                <a:solidFill>
                  <a:schemeClr val="tx1"/>
                </a:solidFill>
              </a:rPr>
              <a:t>На примере изучения темы «Наречие» в 7 классе</a:t>
            </a:r>
            <a:r>
              <a:rPr lang="ru-RU" sz="1600" dirty="0" smtClean="0">
                <a:solidFill>
                  <a:schemeClr val="tx1"/>
                </a:solidFill>
              </a:rPr>
              <a:t>)</a:t>
            </a:r>
          </a:p>
          <a:p>
            <a:endParaRPr lang="ru-RU" sz="1400" dirty="0" smtClean="0">
              <a:solidFill>
                <a:schemeClr val="tx1"/>
              </a:solidFill>
            </a:endParaRPr>
          </a:p>
          <a:p>
            <a:endParaRPr lang="ru-RU" sz="1400" dirty="0" smtClean="0">
              <a:solidFill>
                <a:schemeClr val="tx1"/>
              </a:solidFill>
            </a:endParaRPr>
          </a:p>
          <a:p>
            <a:endParaRPr lang="ru-RU" sz="1400" dirty="0" smtClean="0">
              <a:solidFill>
                <a:schemeClr val="tx1"/>
              </a:solidFill>
            </a:endParaRPr>
          </a:p>
          <a:p>
            <a:r>
              <a:rPr lang="ru-RU" sz="1400" dirty="0" smtClean="0">
                <a:solidFill>
                  <a:schemeClr val="tx1"/>
                </a:solidFill>
              </a:rPr>
              <a:t>Новосибирск,2026</a:t>
            </a:r>
            <a:endParaRPr lang="ru-RU" sz="14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-108520" y="0"/>
            <a:ext cx="914400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Преимущества: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Объем усваиваемого материала увеличивается.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Возрастает творческая и познавательная самостоятельность.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Характер взаимоотношений между детьми меняется.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Класс становится сплоченней.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 Ребята получают удовольствие от работы.</a:t>
            </a: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Недостатки:</a:t>
            </a: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3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2780928"/>
            <a:ext cx="7992888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1.Обучающиеся в группах не всегда в состоянии самостоятельно разобраться в сложном учебном материале, в результате - слабые ученики с трудом усваивают материал, а сильные нуждаются в более трудных, оригинальных заданиях.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2.Трудность объективного оценивания каждого участника при выполнении групповой работы.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1600" y="332656"/>
            <a:ext cx="66967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Сибирь-Сибирь, мой край родимый!</a:t>
            </a:r>
          </a:p>
          <a:p>
            <a:r>
              <a:rPr lang="ru-RU" sz="2800" b="1" dirty="0" smtClean="0"/>
              <a:t>Люблю твоих просторов ширь,</a:t>
            </a:r>
          </a:p>
          <a:p>
            <a:r>
              <a:rPr lang="ru-RU" sz="2800" b="1" dirty="0" smtClean="0"/>
              <a:t>Дым деревень, снегов седины,</a:t>
            </a:r>
          </a:p>
          <a:p>
            <a:r>
              <a:rPr lang="ru-RU" sz="2800" b="1" dirty="0" smtClean="0"/>
              <a:t>Любовь моя, моя Сибирь.</a:t>
            </a:r>
          </a:p>
          <a:p>
            <a:r>
              <a:rPr lang="ru-RU" sz="2800" b="1" dirty="0" smtClean="0"/>
              <a:t> </a:t>
            </a:r>
          </a:p>
          <a:p>
            <a:r>
              <a:rPr lang="ru-RU" sz="2800" b="1" dirty="0" smtClean="0"/>
              <a:t>И не найти нигде красивей</a:t>
            </a:r>
          </a:p>
          <a:p>
            <a:r>
              <a:rPr lang="ru-RU" sz="2800" b="1" dirty="0" smtClean="0"/>
              <a:t>Твоих лесов, твоих полей.</a:t>
            </a:r>
          </a:p>
          <a:p>
            <a:r>
              <a:rPr lang="ru-RU" sz="2800" b="1" dirty="0" smtClean="0"/>
              <a:t>Сибирь, ты голосом России</a:t>
            </a:r>
          </a:p>
          <a:p>
            <a:r>
              <a:rPr lang="ru-RU" sz="2800" b="1" dirty="0" smtClean="0"/>
              <a:t>Звучишь во мне ещё сильней!</a:t>
            </a:r>
            <a:br>
              <a:rPr lang="ru-RU" sz="2800" b="1" dirty="0" smtClean="0"/>
            </a:br>
            <a:r>
              <a:rPr lang="ru-RU" sz="2800" b="1" dirty="0" smtClean="0"/>
              <a:t>                                                       </a:t>
            </a:r>
            <a:r>
              <a:rPr lang="ru-RU" sz="2000" b="1" dirty="0" smtClean="0"/>
              <a:t>А. Прохорова</a:t>
            </a:r>
            <a:endParaRPr lang="ru-RU" sz="2000" b="1" dirty="0"/>
          </a:p>
        </p:txBody>
      </p:sp>
      <p:pic>
        <p:nvPicPr>
          <p:cNvPr id="4" name="Рисунок 3" descr="Russian_fores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653136"/>
            <a:ext cx="8496944" cy="22048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27584" y="361892"/>
            <a:ext cx="7416824" cy="59093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Сибирская тайга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Сибирская тайга прекрасна в любое время года: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и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…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,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…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ели и сосны, осины и березы наряжены в белые платья. Неповторимая тишина на заре.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задует свежий морозный ветер, и по лесу идет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…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уловимый тихий звон. Но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лес  ожил.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дятел долбит звенящий ствол,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...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скатился с горы лыжник и помчался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по трассе, их можно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...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встретить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в лесу. То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...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хрустнет   ветка, то белка скинет снежную шапку. И так весь день: то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, то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ч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то–то качнется, зазвенит. И от этого весь лес наполняется тихим, сказочным шумом. Но наступает весна, за ней лето. Просыпаются ручейки: начинают  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говорить,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смеяться. Лес 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наполняется пением птиц, суетой зверей. Пробуждаются деревья и кусты. Набухшие шоколадные почки лопаются, и на свет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появляются нежные  листики. Все лето тайга  звенит от пения птиц, шума листвы, поскрипывания старых сосен. Осень  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сменяет лето. В лесу на полянах появляются россыпи брусники, черные ягоды черники и голубицы.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Разве это не богатство – красота? Тот, кто побывает в сибирской тайге,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...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её не забудет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.                                    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(из сочинений гимназистов)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er\Desktop\открытый урок\99D2D48A549A-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332656"/>
            <a:ext cx="8496944" cy="424731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  Осенний этюд</a:t>
            </a:r>
          </a:p>
          <a:p>
            <a:pPr algn="just"/>
            <a:r>
              <a:rPr lang="ru-RU" dirty="0" smtClean="0">
                <a:solidFill>
                  <a:srgbClr val="FF0000"/>
                </a:solidFill>
              </a:rPr>
              <a:t>Особенно</a:t>
            </a:r>
            <a:r>
              <a:rPr lang="ru-RU" dirty="0" smtClean="0"/>
              <a:t> красива в моем родном сибирском краю ранняя осень. Словно по взмаху волшебной палочки,  на клумбах обновляются цветы: </a:t>
            </a:r>
            <a:r>
              <a:rPr lang="ru-RU" dirty="0" smtClean="0">
                <a:solidFill>
                  <a:srgbClr val="FF0000"/>
                </a:solidFill>
              </a:rPr>
              <a:t>по - осеннему </a:t>
            </a:r>
            <a:r>
              <a:rPr lang="ru-RU" dirty="0" smtClean="0"/>
              <a:t>яркие, </a:t>
            </a:r>
            <a:r>
              <a:rPr lang="ru-RU" dirty="0" smtClean="0">
                <a:solidFill>
                  <a:srgbClr val="FF0000"/>
                </a:solidFill>
              </a:rPr>
              <a:t>неожиданно</a:t>
            </a:r>
            <a:r>
              <a:rPr lang="ru-RU" dirty="0" smtClean="0"/>
              <a:t> роскошные. Кажется, что осенняя палитра все лето собирала и </a:t>
            </a:r>
            <a:r>
              <a:rPr lang="ru-RU" dirty="0" smtClean="0">
                <a:solidFill>
                  <a:srgbClr val="FF0000"/>
                </a:solidFill>
              </a:rPr>
              <a:t>где-то  тщательно</a:t>
            </a:r>
            <a:r>
              <a:rPr lang="ru-RU" dirty="0" smtClean="0"/>
              <a:t>  прятала такие сочные, необыкновенные краски.</a:t>
            </a:r>
          </a:p>
          <a:p>
            <a:pPr algn="just"/>
            <a:r>
              <a:rPr lang="ru-RU" dirty="0" smtClean="0"/>
              <a:t>Листья на деревьях тоже начинают </a:t>
            </a:r>
            <a:r>
              <a:rPr lang="ru-RU" dirty="0" smtClean="0">
                <a:solidFill>
                  <a:srgbClr val="FF0000"/>
                </a:solidFill>
              </a:rPr>
              <a:t>постепенно</a:t>
            </a:r>
            <a:r>
              <a:rPr lang="ru-RU" dirty="0" smtClean="0"/>
              <a:t> меняться, многие </a:t>
            </a:r>
            <a:r>
              <a:rPr lang="ru-RU" dirty="0" smtClean="0">
                <a:solidFill>
                  <a:srgbClr val="FF0000"/>
                </a:solidFill>
              </a:rPr>
              <a:t>как-то </a:t>
            </a:r>
            <a:r>
              <a:rPr lang="ru-RU" dirty="0" smtClean="0"/>
              <a:t>сворачиваются, скукоживаются, приобретают коричневые, багряные и размыто-грязные цвета, но все это не портит общей картины </a:t>
            </a:r>
            <a:r>
              <a:rPr lang="ru-RU" dirty="0" err="1" smtClean="0"/>
              <a:t>разноцветия</a:t>
            </a:r>
            <a:r>
              <a:rPr lang="ru-RU" dirty="0" smtClean="0"/>
              <a:t> и щедрости начинающегося листопада. Вообще, листики похожи на сказочных фей. Они </a:t>
            </a:r>
            <a:r>
              <a:rPr lang="ru-RU" dirty="0" smtClean="0">
                <a:solidFill>
                  <a:srgbClr val="FF0000"/>
                </a:solidFill>
              </a:rPr>
              <a:t>тихо</a:t>
            </a:r>
            <a:r>
              <a:rPr lang="ru-RU" dirty="0" smtClean="0"/>
              <a:t> шуршат, о чем-то лопочут на своем, только им известном языке, кажется, что они даже </a:t>
            </a:r>
            <a:r>
              <a:rPr lang="ru-RU" dirty="0" smtClean="0">
                <a:solidFill>
                  <a:srgbClr val="FF0000"/>
                </a:solidFill>
              </a:rPr>
              <a:t>потихоньку</a:t>
            </a:r>
            <a:r>
              <a:rPr lang="ru-RU" dirty="0" smtClean="0"/>
              <a:t> плачут, печалясь о прошедшем лете, об уходящем </a:t>
            </a:r>
            <a:r>
              <a:rPr lang="ru-RU" dirty="0" smtClean="0">
                <a:solidFill>
                  <a:srgbClr val="FF0000"/>
                </a:solidFill>
              </a:rPr>
              <a:t>постепенно</a:t>
            </a:r>
            <a:r>
              <a:rPr lang="ru-RU" dirty="0" smtClean="0"/>
              <a:t> тепле…</a:t>
            </a:r>
          </a:p>
          <a:p>
            <a:pPr algn="just"/>
            <a:r>
              <a:rPr lang="ru-RU" dirty="0" smtClean="0"/>
              <a:t>А возле домов </a:t>
            </a:r>
            <a:r>
              <a:rPr lang="ru-RU" dirty="0" smtClean="0">
                <a:solidFill>
                  <a:srgbClr val="FF0000"/>
                </a:solidFill>
              </a:rPr>
              <a:t>еще стойко</a:t>
            </a:r>
            <a:r>
              <a:rPr lang="ru-RU" dirty="0" smtClean="0"/>
              <a:t>, </a:t>
            </a:r>
            <a:r>
              <a:rPr lang="ru-RU" dirty="0" smtClean="0">
                <a:solidFill>
                  <a:srgbClr val="FF0000"/>
                </a:solidFill>
              </a:rPr>
              <a:t>по - </a:t>
            </a:r>
            <a:r>
              <a:rPr lang="ru-RU" dirty="0" err="1" smtClean="0">
                <a:solidFill>
                  <a:srgbClr val="FF0000"/>
                </a:solidFill>
              </a:rPr>
              <a:t>спартански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держатся зеленые кустарники, но и они </a:t>
            </a:r>
            <a:r>
              <a:rPr lang="ru-RU" dirty="0" smtClean="0">
                <a:solidFill>
                  <a:srgbClr val="FF0000"/>
                </a:solidFill>
              </a:rPr>
              <a:t>скоро</a:t>
            </a:r>
            <a:r>
              <a:rPr lang="ru-RU" dirty="0" smtClean="0"/>
              <a:t> станут багряными – это только вопрос времени… </a:t>
            </a:r>
            <a:r>
              <a:rPr lang="ru-RU" dirty="0" smtClean="0">
                <a:solidFill>
                  <a:srgbClr val="FF0000"/>
                </a:solidFill>
              </a:rPr>
              <a:t>Сейчас</a:t>
            </a:r>
            <a:r>
              <a:rPr lang="ru-RU" dirty="0" smtClean="0"/>
              <a:t> же они </a:t>
            </a:r>
            <a:r>
              <a:rPr lang="ru-RU" dirty="0" smtClean="0">
                <a:solidFill>
                  <a:srgbClr val="FF0000"/>
                </a:solidFill>
              </a:rPr>
              <a:t>еще</a:t>
            </a:r>
            <a:r>
              <a:rPr lang="ru-RU" dirty="0" smtClean="0"/>
              <a:t> пытаются сторожить лето, </a:t>
            </a:r>
            <a:r>
              <a:rPr lang="ru-RU" dirty="0" smtClean="0">
                <a:solidFill>
                  <a:srgbClr val="FF0000"/>
                </a:solidFill>
              </a:rPr>
              <a:t>еще</a:t>
            </a:r>
            <a:r>
              <a:rPr lang="ru-RU" dirty="0" smtClean="0"/>
              <a:t> цепляются за дневное тепло, за яркое солнце. </a:t>
            </a:r>
            <a:r>
              <a:rPr lang="ru-RU" sz="900" dirty="0" smtClean="0"/>
              <a:t>(из сочинений гимназистов)</a:t>
            </a:r>
            <a:endParaRPr lang="ru-RU" sz="900" dirty="0"/>
          </a:p>
        </p:txBody>
      </p:sp>
      <p:pic>
        <p:nvPicPr>
          <p:cNvPr id="4" name="Рисунок 3" descr="2874509_thumb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4653136"/>
            <a:ext cx="6048672" cy="20448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706004.jpg"/>
          <p:cNvPicPr>
            <a:picLocks noChangeAspect="1"/>
          </p:cNvPicPr>
          <p:nvPr/>
        </p:nvPicPr>
        <p:blipFill>
          <a:blip r:embed="rId3" cstate="print"/>
          <a:srcRect l="5580" t="7141" r="5580" b="7141"/>
          <a:stretch>
            <a:fillRect/>
          </a:stretch>
        </p:blipFill>
        <p:spPr>
          <a:xfrm>
            <a:off x="611560" y="692696"/>
            <a:ext cx="8008890" cy="55446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280920" cy="424731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В водоемах, словно в зеркале, отражаются лучи солнечного света (такой удивительный блеск!) – это  сказочное недолгое свечение мы наблюдаем только  </a:t>
            </a:r>
            <a:r>
              <a:rPr lang="ru-RU" dirty="0" smtClean="0">
                <a:solidFill>
                  <a:srgbClr val="FF0000"/>
                </a:solidFill>
              </a:rPr>
              <a:t>днем</a:t>
            </a:r>
            <a:r>
              <a:rPr lang="ru-RU" dirty="0" smtClean="0"/>
              <a:t>, а по утрам и ранним вечерам вода мутнеет, темнеет, даже пугает какой - то притягательностью глубины и таинственностью…</a:t>
            </a:r>
          </a:p>
          <a:p>
            <a:r>
              <a:rPr lang="ru-RU" dirty="0" smtClean="0"/>
              <a:t>Птицы все </a:t>
            </a:r>
            <a:r>
              <a:rPr lang="ru-RU" dirty="0" smtClean="0">
                <a:solidFill>
                  <a:srgbClr val="FF0000"/>
                </a:solidFill>
              </a:rPr>
              <a:t>чаще тревожно </a:t>
            </a:r>
            <a:r>
              <a:rPr lang="ru-RU" dirty="0" smtClean="0"/>
              <a:t>кричат в небе, собираются в стаи, </a:t>
            </a:r>
            <a:r>
              <a:rPr lang="ru-RU" dirty="0" smtClean="0">
                <a:solidFill>
                  <a:srgbClr val="FF0000"/>
                </a:solidFill>
              </a:rPr>
              <a:t>долго</a:t>
            </a:r>
            <a:r>
              <a:rPr lang="ru-RU" dirty="0" smtClean="0"/>
              <a:t> кружат над городом, поют </a:t>
            </a:r>
            <a:r>
              <a:rPr lang="ru-RU" dirty="0" smtClean="0">
                <a:solidFill>
                  <a:srgbClr val="FF0000"/>
                </a:solidFill>
              </a:rPr>
              <a:t>печально, надрывно</a:t>
            </a:r>
            <a:r>
              <a:rPr lang="ru-RU" dirty="0" smtClean="0"/>
              <a:t>, но </a:t>
            </a:r>
            <a:r>
              <a:rPr lang="ru-RU" dirty="0" smtClean="0">
                <a:solidFill>
                  <a:srgbClr val="FF0000"/>
                </a:solidFill>
              </a:rPr>
              <a:t>как-то  </a:t>
            </a:r>
            <a:r>
              <a:rPr lang="ru-RU" dirty="0" err="1" smtClean="0">
                <a:solidFill>
                  <a:srgbClr val="FF0000"/>
                </a:solidFill>
              </a:rPr>
              <a:t>по-родному</a:t>
            </a:r>
            <a:r>
              <a:rPr lang="ru-RU" dirty="0" smtClean="0"/>
              <a:t>, потому что </a:t>
            </a:r>
            <a:r>
              <a:rPr lang="ru-RU" dirty="0" smtClean="0">
                <a:solidFill>
                  <a:srgbClr val="FF0000"/>
                </a:solidFill>
              </a:rPr>
              <a:t>весной</a:t>
            </a:r>
            <a:r>
              <a:rPr lang="ru-RU" dirty="0" smtClean="0"/>
              <a:t> мы </a:t>
            </a:r>
            <a:r>
              <a:rPr lang="ru-RU" dirty="0" smtClean="0">
                <a:solidFill>
                  <a:srgbClr val="FF0000"/>
                </a:solidFill>
              </a:rPr>
              <a:t>опять</a:t>
            </a:r>
            <a:r>
              <a:rPr lang="ru-RU" dirty="0" smtClean="0"/>
              <a:t> с ними встретимся.</a:t>
            </a:r>
          </a:p>
          <a:p>
            <a:r>
              <a:rPr lang="ru-RU" dirty="0" smtClean="0"/>
              <a:t>Заходишь в ближайший  маленький лесок, и  голова кружится от запаха прелости, сырости и</a:t>
            </a:r>
            <a:r>
              <a:rPr lang="ru-RU" dirty="0" smtClean="0">
                <a:solidFill>
                  <a:srgbClr val="FF0000"/>
                </a:solidFill>
              </a:rPr>
              <a:t> еще </a:t>
            </a:r>
            <a:r>
              <a:rPr lang="ru-RU" dirty="0" smtClean="0"/>
              <a:t>чего-то </a:t>
            </a:r>
            <a:r>
              <a:rPr lang="ru-RU" dirty="0" smtClean="0">
                <a:solidFill>
                  <a:srgbClr val="FF0000"/>
                </a:solidFill>
              </a:rPr>
              <a:t>тонко</a:t>
            </a:r>
            <a:r>
              <a:rPr lang="ru-RU" dirty="0" smtClean="0"/>
              <a:t> уловимого, неповторимого и приятного. В глаза так и бросаются яркие мухоморы, начинает набирать красный цвет </a:t>
            </a:r>
            <a:r>
              <a:rPr lang="ru-RU" dirty="0" smtClean="0">
                <a:solidFill>
                  <a:srgbClr val="FF0000"/>
                </a:solidFill>
              </a:rPr>
              <a:t>пока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еще</a:t>
            </a:r>
            <a:r>
              <a:rPr lang="ru-RU" dirty="0" smtClean="0"/>
              <a:t> розоватая рябина. Но вот запахи меняются. Моросящий дождик приносит свежесть и </a:t>
            </a:r>
            <a:r>
              <a:rPr lang="ru-RU" dirty="0" smtClean="0">
                <a:solidFill>
                  <a:srgbClr val="FF0000"/>
                </a:solidFill>
              </a:rPr>
              <a:t>как-то незаметно </a:t>
            </a:r>
            <a:r>
              <a:rPr lang="ru-RU" dirty="0" smtClean="0"/>
              <a:t>превращается в затяжной, </a:t>
            </a:r>
            <a:r>
              <a:rPr lang="ru-RU" dirty="0" smtClean="0">
                <a:solidFill>
                  <a:srgbClr val="FF0000"/>
                </a:solidFill>
              </a:rPr>
              <a:t>по-осеннему </a:t>
            </a:r>
            <a:r>
              <a:rPr lang="ru-RU" dirty="0" smtClean="0"/>
              <a:t>унылый. Его капли </a:t>
            </a:r>
            <a:r>
              <a:rPr lang="ru-RU" dirty="0" smtClean="0">
                <a:solidFill>
                  <a:srgbClr val="FF0000"/>
                </a:solidFill>
              </a:rPr>
              <a:t>матово</a:t>
            </a:r>
            <a:r>
              <a:rPr lang="ru-RU" dirty="0" smtClean="0"/>
              <a:t> блестят на поникшей траве, на опавшей  листве… Монотонный шум его убаюкивает, завораживает… Осень, разноцветная, сказочная, моросящая – любимое время года поэтов и художников.                                </a:t>
            </a:r>
            <a:r>
              <a:rPr lang="ru-RU" sz="1200" dirty="0" smtClean="0"/>
              <a:t>(из сочинений гимназистов)</a:t>
            </a:r>
            <a:endParaRPr lang="ru-RU" sz="1200" dirty="0"/>
          </a:p>
        </p:txBody>
      </p:sp>
      <p:pic>
        <p:nvPicPr>
          <p:cNvPr id="3" name="Рисунок 2" descr="a7d6ede7dba9035165d8d69ef5572ff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4797152"/>
            <a:ext cx="8280920" cy="18610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wallpapers_751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136904" cy="59093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ru-RU" dirty="0" smtClean="0"/>
              <a:t>Что такое Сибирь? Сибирь – это бескрайние  просторы тайги, где теряется любой неподготовленный к лесной чаще путешественник. Это великие полноводные реки Енисей, Ангара, Лена, Иртыш и Обь. Это священное озеро Байкал, которое, наверное, </a:t>
            </a:r>
            <a:r>
              <a:rPr lang="ru-RU" dirty="0" smtClean="0">
                <a:solidFill>
                  <a:srgbClr val="FF0000"/>
                </a:solidFill>
              </a:rPr>
              <a:t>по праву </a:t>
            </a:r>
            <a:r>
              <a:rPr lang="ru-RU" dirty="0" smtClean="0"/>
              <a:t>называют морем. Это горы, ущелья, пустоши.</a:t>
            </a:r>
          </a:p>
          <a:p>
            <a:pPr indent="457200" algn="just"/>
            <a:r>
              <a:rPr lang="ru-RU" dirty="0" smtClean="0">
                <a:solidFill>
                  <a:srgbClr val="FF0000"/>
                </a:solidFill>
              </a:rPr>
              <a:t>Изначально</a:t>
            </a:r>
            <a:r>
              <a:rPr lang="ru-RU" dirty="0" smtClean="0"/>
              <a:t> сибирские земли были заселены </a:t>
            </a:r>
            <a:r>
              <a:rPr lang="ru-RU" dirty="0" smtClean="0">
                <a:solidFill>
                  <a:srgbClr val="FF0000"/>
                </a:solidFill>
              </a:rPr>
              <a:t>слабо</a:t>
            </a:r>
            <a:r>
              <a:rPr lang="ru-RU" dirty="0" smtClean="0"/>
              <a:t> из-за непроходимых лесных чащ и суровых морозов. Мощь природы, невообразимое богатство животного и растительного мира поражали каждого, кто приходил в эти края. Рыба </a:t>
            </a:r>
            <a:r>
              <a:rPr lang="ru-RU" dirty="0" smtClean="0">
                <a:solidFill>
                  <a:srgbClr val="FF0000"/>
                </a:solidFill>
              </a:rPr>
              <a:t>вольно</a:t>
            </a:r>
            <a:r>
              <a:rPr lang="ru-RU" dirty="0" smtClean="0"/>
              <a:t> плавала в реках, ценные пушные зверьки </a:t>
            </a:r>
            <a:r>
              <a:rPr lang="ru-RU" dirty="0" smtClean="0">
                <a:solidFill>
                  <a:srgbClr val="FF0000"/>
                </a:solidFill>
              </a:rPr>
              <a:t>свободно</a:t>
            </a:r>
            <a:r>
              <a:rPr lang="ru-RU" dirty="0" smtClean="0"/>
              <a:t> бегали в чащах, а леса были полны грибов и ягод.</a:t>
            </a:r>
          </a:p>
          <a:p>
            <a:pPr indent="457200" algn="just"/>
            <a:r>
              <a:rPr lang="ru-RU" dirty="0" smtClean="0"/>
              <a:t>Однако медведи, волки и другие хищники не собирались </a:t>
            </a:r>
            <a:r>
              <a:rPr lang="ru-RU" dirty="0" smtClean="0">
                <a:solidFill>
                  <a:srgbClr val="FF0000"/>
                </a:solidFill>
              </a:rPr>
              <a:t>легко</a:t>
            </a:r>
            <a:r>
              <a:rPr lang="ru-RU" dirty="0" smtClean="0"/>
              <a:t> отдавать свои территории охотникам и поселенцам. И многие отважные люди погибли при освоении Сибири.</a:t>
            </a:r>
          </a:p>
          <a:p>
            <a:pPr indent="457200" algn="just"/>
            <a:r>
              <a:rPr lang="ru-RU" dirty="0" smtClean="0"/>
              <a:t>Испытания привлекали </a:t>
            </a:r>
            <a:r>
              <a:rPr lang="ru-RU" dirty="0" smtClean="0">
                <a:solidFill>
                  <a:srgbClr val="FF0000"/>
                </a:solidFill>
              </a:rPr>
              <a:t>сюда по-настоящему </a:t>
            </a:r>
            <a:r>
              <a:rPr lang="ru-RU" dirty="0" smtClean="0"/>
              <a:t>сильных людей. Наверное, только такие люди и могли справиться с невероятными трудностями. Но чего стоила бы сила их мускулов без силы духа!</a:t>
            </a:r>
            <a:r>
              <a:rPr lang="ru-RU" dirty="0" smtClean="0">
                <a:solidFill>
                  <a:srgbClr val="FF0000"/>
                </a:solidFill>
              </a:rPr>
              <a:t> Издавна </a:t>
            </a:r>
            <a:r>
              <a:rPr lang="ru-RU" dirty="0" smtClean="0"/>
              <a:t>в России говорили, что сибиряки –  </a:t>
            </a:r>
            <a:r>
              <a:rPr lang="ru-RU" dirty="0" smtClean="0">
                <a:solidFill>
                  <a:srgbClr val="FF0000"/>
                </a:solidFill>
              </a:rPr>
              <a:t>очень</a:t>
            </a:r>
            <a:r>
              <a:rPr lang="ru-RU" dirty="0" smtClean="0"/>
              <a:t> крепкий народ, стойкий и </a:t>
            </a:r>
            <a:r>
              <a:rPr lang="ru-RU" dirty="0" smtClean="0">
                <a:solidFill>
                  <a:srgbClr val="FF0000"/>
                </a:solidFill>
              </a:rPr>
              <a:t>несколько</a:t>
            </a:r>
            <a:r>
              <a:rPr lang="ru-RU" dirty="0" smtClean="0"/>
              <a:t> недоверчивый. Таких людей, узнавших цену жизни, не запугаешь и «на мякине не проведешь».</a:t>
            </a:r>
          </a:p>
          <a:p>
            <a:pPr indent="457200" algn="just"/>
            <a:r>
              <a:rPr lang="ru-RU" dirty="0" smtClean="0"/>
              <a:t>Современная Сибирь смогла объединить былых противников – русских и татар. </a:t>
            </a:r>
            <a:r>
              <a:rPr lang="ru-RU" dirty="0" smtClean="0">
                <a:solidFill>
                  <a:srgbClr val="FF0000"/>
                </a:solidFill>
              </a:rPr>
              <a:t>Когда-то</a:t>
            </a:r>
            <a:r>
              <a:rPr lang="ru-RU" dirty="0" smtClean="0"/>
              <a:t> татары и русские враждовали. </a:t>
            </a:r>
            <a:r>
              <a:rPr lang="ru-RU" dirty="0" smtClean="0">
                <a:solidFill>
                  <a:srgbClr val="FF0000"/>
                </a:solidFill>
              </a:rPr>
              <a:t>Теперь</a:t>
            </a:r>
            <a:r>
              <a:rPr lang="ru-RU" dirty="0" smtClean="0"/>
              <a:t> же люди разных национальностей </a:t>
            </a:r>
            <a:r>
              <a:rPr lang="ru-RU" dirty="0" smtClean="0">
                <a:solidFill>
                  <a:srgbClr val="FF0000"/>
                </a:solidFill>
              </a:rPr>
              <a:t>мирно</a:t>
            </a:r>
            <a:r>
              <a:rPr lang="ru-RU" dirty="0" smtClean="0"/>
              <a:t> и </a:t>
            </a:r>
            <a:r>
              <a:rPr lang="ru-RU" dirty="0" smtClean="0">
                <a:solidFill>
                  <a:srgbClr val="FF0000"/>
                </a:solidFill>
              </a:rPr>
              <a:t>дружно</a:t>
            </a:r>
            <a:r>
              <a:rPr lang="ru-RU" dirty="0" smtClean="0"/>
              <a:t> живут в Сибири </a:t>
            </a:r>
            <a:r>
              <a:rPr lang="ru-RU" dirty="0" smtClean="0">
                <a:solidFill>
                  <a:srgbClr val="FF0000"/>
                </a:solidFill>
              </a:rPr>
              <a:t>бок о бок</a:t>
            </a:r>
            <a:r>
              <a:rPr lang="ru-RU" dirty="0" smtClean="0"/>
              <a:t>.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86925747_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548681"/>
            <a:ext cx="7620000" cy="54187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539552" y="421857"/>
            <a:ext cx="8208912" cy="59093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Сибирь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 —географический регион в северо-восточной части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Евразии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 Сибирь подразделяется на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Западную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 и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Восточную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,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Arial" pitchFamily="34" charset="0"/>
              </a:rPr>
              <a:t>иногда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 выделяют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Южную Сибирь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Как </a:t>
            </a:r>
            <a:r>
              <a:rPr kumimoji="0" lang="ru-RU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топоним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Сибирь фиксируется в текстовых и источниках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уже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с XVI века.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 Площадь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Сибири составляет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 приблизительно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73,56 % территории России.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Сибирь — малонаселённая территория, но при этом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здесь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исторически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проживали представители многих языковых групп.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Современная фауна 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Сибири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чрезвычайно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разнообразна в видовом отношении.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Каждый вид животного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достойно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занимает свою экологическую нишу в этой сложной системе. Но освоение природных ресурсов Сибири изменило среду обитания и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существенно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повлияло на состояние отдельных сообществ животных. Численность многих видов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стремительно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снижается, а  некоторые </a:t>
            </a:r>
            <a:r>
              <a:rPr kumimoji="0" lang="ru-RU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популяции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находятся на грани исчезновения.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Однако на значительной части территории Сибири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вдали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от промышленных центров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ещё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сохраняется благоприятная экологическая обстановка, связанная с тем, что природа большей части этого региона остаётся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практически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нетронутой.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Очень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важную роль в сохранении биологического разнообразия играет сеть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особо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охраняемых заповедников, национальных парков.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252525"/>
              </a:solidFill>
              <a:effectLst/>
              <a:ea typeface="Calibri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Сибирь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Arial" pitchFamily="34" charset="0"/>
              </a:rPr>
              <a:t>чрезвычайно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богата ресурсами,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Arial" pitchFamily="34" charset="0"/>
              </a:rPr>
              <a:t>здесь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 сосредоточено 85% общероссийских запасов свинца и платины, 89% нефти, 95 % газа, 44 % серебра и 40% золота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 По мнению геологов, недра Сибири</a:t>
            </a:r>
            <a:r>
              <a:rPr kumimoji="0" lang="ru-RU" b="0" i="0" u="none" strike="noStrike" cap="none" normalizeH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содержат огромные природные ресурсы, которые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Arial" pitchFamily="34" charset="0"/>
              </a:rPr>
              <a:t>ещё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Arial" pitchFamily="34" charset="0"/>
              </a:rPr>
              <a:t>не полностью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ea typeface="Calibri" pitchFamily="34" charset="0"/>
                <a:cs typeface="Arial" pitchFamily="34" charset="0"/>
              </a:rPr>
              <a:t>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разведаны</a:t>
            </a:r>
            <a:r>
              <a:rPr lang="ru-RU" dirty="0" smtClean="0">
                <a:cs typeface="Arial" pitchFamily="34" charset="0"/>
              </a:rPr>
              <a:t>.                                   (</a:t>
            </a:r>
            <a:r>
              <a:rPr lang="ru-RU" dirty="0" err="1" smtClean="0">
                <a:cs typeface="Arial" pitchFamily="34" charset="0"/>
              </a:rPr>
              <a:t>Википедия</a:t>
            </a:r>
            <a:r>
              <a:rPr lang="ru-RU" dirty="0" smtClean="0">
                <a:cs typeface="Arial" pitchFamily="34" charset="0"/>
              </a:rPr>
              <a:t>)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а 2 из 419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14422"/>
            <a:ext cx="8501122" cy="53638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0" y="319029"/>
            <a:ext cx="91440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Задание 5 группы (мини-проект)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Найдите в толковом словаре лексическое значение слова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этюд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Создайте текст-описание художественного стиля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Зимний этюд».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Художественно его оформите (проиллюстрируйте)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Внесите в таблицу наречия, которые вы включили в свой текст.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Сделайте вывод: какую роль выполняют наречия в созданном вами тексте?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27584" y="361892"/>
            <a:ext cx="7416824" cy="59093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Сибирская тайга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Сибирская тайга прекрасна в любое время года: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и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…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,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…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ели и сосны, осины и березы наряжены в белые платья. Неповторимая тишина на заре.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задует свежий морозный ветер, и по лесу идет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…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уловимый тихий звон. Но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лес  ожил.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дятел долбит звенящий ствол,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...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скатился с горы лыжник и помчался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по трассе, их можно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...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встретить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в лесу. То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...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хрустнет   ветка, то белка скинет снежную шапку. И так весь день: то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, то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ч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то–то качнется, зазвенит. И от этого весь лес наполняется тихим, сказочным шумом. Но наступает весна, за ней лето. Просыпаются ручейки: начинают  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говорить,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смеяться. Лес 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наполняется пением птиц, суетой зверей. Пробуждаются деревья и кусты. Набухшие шоколадные почки лопаются, и на свет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появляются нежные  листики. Все лето тайга  звенит от пения птиц, шума листвы, поскрипывания старых сосен. Осень  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...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сменяет лето. В лесу на полянах появляются россыпи брусники, черные ягоды черники и голубицы.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Разве это не богатство – красота? Тот, кто побывает в сибирской тайге,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...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её не забудет.                     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(из сочинений гимназистов)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94489"/>
            <a:ext cx="9144000" cy="563231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Сибирская тайга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Сибирская тайга прекрасна в любое время года: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зимой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 и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летом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осенью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и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весной.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Зимой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ели и сосны, осины и березы наряжены в белые платья. Неповторимая тишина на заре.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Иногда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задует свежий морозный ветер, и по лесу идет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едва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уловимый тихий звон. Но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вдруг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лес ожил.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Где – то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дятел долбит звенящий ствол,…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быстро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скатился с горы лыжник и помчался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вперед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по трассе, их можно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много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встретить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зимой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в лесу. То оглушительно  хрустнет   ветка, то белка скинет снежную шапку. И так весь день: то там, то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здесь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что – то качнется, зазвенит. И от этого весь лес наполняется тихим, сказочным шумом. Но наступает весна, за ней лето. Просыпаются ручейки: начинают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болтливо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говорить,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звонко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смеяться. Лес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постепенно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 наполняется пением птиц, суетой зверей. Пробуждаются деревья и кусты. Набухшие шоколадные почки лопаются, и на свет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медленно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появляются нежные  листочки. Все лето тайга  звенит от пения птиц, шума листвы, поскрипывания старых сосен. Осень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неторопливо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сменяет лето. В лесу на полянах появляются россыпи брусники, черные ягоды черники и голубицы.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Разве это не богатство – красота? Тот, кто побывает в сибирской тайге,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Calibri" pitchFamily="34" charset="0"/>
                <a:cs typeface="Times New Roman" pitchFamily="18" charset="0"/>
              </a:rPr>
              <a:t>никогда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её не забудет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472" y="1214422"/>
            <a:ext cx="785818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dirty="0" smtClean="0"/>
              <a:t>Расшифруйте запись:</a:t>
            </a:r>
          </a:p>
          <a:p>
            <a:pPr algn="ctr"/>
            <a:r>
              <a:rPr lang="ru-RU" sz="5400" b="1" dirty="0" smtClean="0"/>
              <a:t> </a:t>
            </a:r>
          </a:p>
          <a:p>
            <a:pPr algn="ctr"/>
            <a:r>
              <a:rPr lang="ru-RU" sz="5400" b="1" dirty="0" smtClean="0"/>
              <a:t>ЕТСКЕТВЯИЧЕРАНЬЛОР</a:t>
            </a:r>
            <a:endParaRPr lang="ru-RU" sz="5400" b="1" dirty="0"/>
          </a:p>
        </p:txBody>
      </p:sp>
      <p:pic>
        <p:nvPicPr>
          <p:cNvPr id="4098" name="Picture 2" descr="http://im4-tub.yandex.net/i?id=61553047-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81780" y="5019767"/>
            <a:ext cx="2462220" cy="18382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4-tub.yandex.net/i?id=61553047-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7530" y="5143512"/>
            <a:ext cx="2296470" cy="171448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43608" y="188640"/>
            <a:ext cx="669674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Составьте </a:t>
            </a:r>
            <a:r>
              <a:rPr lang="ru-RU" sz="2800" b="1" dirty="0" err="1" smtClean="0"/>
              <a:t>синквейн</a:t>
            </a:r>
            <a:r>
              <a:rPr lang="ru-RU" sz="2800" b="1" dirty="0" smtClean="0"/>
              <a:t> о наречии</a:t>
            </a:r>
            <a:r>
              <a:rPr lang="ru-RU" sz="2800" dirty="0" smtClean="0"/>
              <a:t> </a:t>
            </a:r>
            <a:r>
              <a:rPr lang="ru-RU" sz="2800" i="1" dirty="0" smtClean="0"/>
              <a:t>(не забудьте, как это сделать:</a:t>
            </a:r>
            <a:endParaRPr lang="ru-RU" sz="2800" dirty="0" smtClean="0"/>
          </a:p>
          <a:p>
            <a:r>
              <a:rPr lang="ru-RU" sz="2800" dirty="0" smtClean="0"/>
              <a:t>Тема </a:t>
            </a:r>
            <a:r>
              <a:rPr lang="ru-RU" sz="2800" i="1" dirty="0" smtClean="0"/>
              <a:t>(существительное)</a:t>
            </a:r>
            <a:r>
              <a:rPr lang="ru-RU" sz="2800" dirty="0" smtClean="0"/>
              <a:t>_____________________________</a:t>
            </a:r>
          </a:p>
          <a:p>
            <a:r>
              <a:rPr lang="ru-RU" sz="2800" dirty="0" smtClean="0"/>
              <a:t>Описание </a:t>
            </a:r>
            <a:r>
              <a:rPr lang="ru-RU" sz="2800" i="1" dirty="0" smtClean="0"/>
              <a:t>(два прилагательных)</a:t>
            </a:r>
            <a:r>
              <a:rPr lang="ru-RU" sz="2800" dirty="0" smtClean="0"/>
              <a:t>_______________________</a:t>
            </a:r>
          </a:p>
          <a:p>
            <a:r>
              <a:rPr lang="ru-RU" sz="2800" dirty="0" smtClean="0"/>
              <a:t>Действие </a:t>
            </a:r>
            <a:r>
              <a:rPr lang="ru-RU" sz="2800" i="1" dirty="0" smtClean="0"/>
              <a:t>(три глагола)</a:t>
            </a:r>
            <a:r>
              <a:rPr lang="ru-RU" sz="2800" dirty="0" smtClean="0"/>
              <a:t>_______________________________</a:t>
            </a:r>
          </a:p>
          <a:p>
            <a:r>
              <a:rPr lang="ru-RU" sz="2800" dirty="0" smtClean="0"/>
              <a:t>Чувство </a:t>
            </a:r>
            <a:r>
              <a:rPr lang="ru-RU" sz="2800" i="1" dirty="0" smtClean="0"/>
              <a:t>(фраза из 4-х слов)</a:t>
            </a:r>
            <a:r>
              <a:rPr lang="ru-RU" sz="2800" dirty="0" smtClean="0"/>
              <a:t>___________________________</a:t>
            </a:r>
          </a:p>
          <a:p>
            <a:r>
              <a:rPr lang="ru-RU" sz="2800" dirty="0" smtClean="0"/>
              <a:t>Повторение сути </a:t>
            </a:r>
            <a:r>
              <a:rPr lang="ru-RU" sz="2800" i="1" dirty="0" smtClean="0"/>
              <a:t>(синоним темы)</a:t>
            </a:r>
            <a:r>
              <a:rPr lang="ru-RU" sz="2800" dirty="0" smtClean="0"/>
              <a:t>______________________ ).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7848872" cy="28623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3600" i="1" dirty="0" smtClean="0"/>
              <a:t>Наречие</a:t>
            </a:r>
            <a:endParaRPr lang="ru-RU" sz="3600" dirty="0" smtClean="0"/>
          </a:p>
          <a:p>
            <a:r>
              <a:rPr lang="ru-RU" sz="3600" i="1" dirty="0" smtClean="0"/>
              <a:t>Конкретное и точное</a:t>
            </a:r>
            <a:endParaRPr lang="ru-RU" sz="3600" dirty="0" smtClean="0"/>
          </a:p>
          <a:p>
            <a:r>
              <a:rPr lang="ru-RU" sz="3600" i="1" dirty="0" err="1" smtClean="0"/>
              <a:t>Изображает,окрашивает,оценивает</a:t>
            </a:r>
            <a:endParaRPr lang="ru-RU" sz="3600" dirty="0" smtClean="0"/>
          </a:p>
          <a:p>
            <a:r>
              <a:rPr lang="ru-RU" sz="3600" i="1" dirty="0" smtClean="0"/>
              <a:t>Помогает автору передать чувство</a:t>
            </a:r>
            <a:endParaRPr lang="ru-RU" sz="3600" dirty="0" smtClean="0"/>
          </a:p>
          <a:p>
            <a:r>
              <a:rPr lang="ru-RU" sz="3600" i="1" dirty="0" err="1" smtClean="0"/>
              <a:t>Приглаголие</a:t>
            </a:r>
            <a:endParaRPr lang="ru-RU" sz="3600" dirty="0"/>
          </a:p>
        </p:txBody>
      </p:sp>
      <p:pic>
        <p:nvPicPr>
          <p:cNvPr id="3" name="Рисунок 2" descr="13-sibir_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221088"/>
            <a:ext cx="8568952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61933160_zima-v-sibiri-foto-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88620"/>
            <a:ext cx="8496944" cy="6080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59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9562" y="595312"/>
            <a:ext cx="8524875" cy="5667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212bf4efa7fea2ba88715e55628afd9_i-727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8568952" cy="6408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Домашнее задание (по выбору):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755577" y="1628800"/>
            <a:ext cx="67687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1.</a:t>
            </a:r>
            <a:r>
              <a:rPr lang="ru-RU" sz="2800" dirty="0" smtClean="0"/>
              <a:t>Напишите миниатюру-описание на тему «Зима недаром злится» о зиме в Сибири, опираясь на собственные наблюдения</a:t>
            </a:r>
          </a:p>
          <a:p>
            <a:r>
              <a:rPr lang="ru-RU" sz="2800" b="1" dirty="0" smtClean="0"/>
              <a:t>2. </a:t>
            </a:r>
            <a:r>
              <a:rPr lang="ru-RU" sz="2800" dirty="0" smtClean="0"/>
              <a:t>Напишите сочинение-рассуждение, раскрывая смысл высказывания писателя А.М. Горького: «Русский язык необыкновенно богат наречиями, которые делают нашу</a:t>
            </a:r>
          </a:p>
          <a:p>
            <a:r>
              <a:rPr lang="ru-RU" sz="2800" dirty="0" smtClean="0"/>
              <a:t>речь точной, образной, выразительной».</a:t>
            </a:r>
          </a:p>
          <a:p>
            <a:pPr marL="342900" indent="-342900">
              <a:buAutoNum type="arabicPeriod"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4-tub.yandex.net/i?id=61553047-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81780" y="5019767"/>
            <a:ext cx="2462220" cy="183823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14348" y="2000240"/>
            <a:ext cx="7715304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Благодарю за внимание!</a:t>
            </a:r>
            <a:endParaRPr lang="ru-RU" sz="7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732</TotalTime>
  <Words>1224</Words>
  <Application>Microsoft Office PowerPoint</Application>
  <PresentationFormat>Экран (4:3)</PresentationFormat>
  <Paragraphs>120</Paragraphs>
  <Slides>24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МАОУ «Гимназия №7 «Сибирская»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fedorets</dc:creator>
  <cp:lastModifiedBy>Компошка</cp:lastModifiedBy>
  <cp:revision>74</cp:revision>
  <dcterms:created xsi:type="dcterms:W3CDTF">2011-02-01T10:12:02Z</dcterms:created>
  <dcterms:modified xsi:type="dcterms:W3CDTF">2026-07-03T17:32:18Z</dcterms:modified>
</cp:coreProperties>
</file>