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notesMasterIdLst>
    <p:notesMasterId r:id="rId19"/>
  </p:notesMasterIdLst>
  <p:sldIdLst>
    <p:sldId id="286" r:id="rId2"/>
    <p:sldId id="268" r:id="rId3"/>
    <p:sldId id="258" r:id="rId4"/>
    <p:sldId id="270" r:id="rId5"/>
    <p:sldId id="284" r:id="rId6"/>
    <p:sldId id="264" r:id="rId7"/>
    <p:sldId id="265" r:id="rId8"/>
    <p:sldId id="287" r:id="rId9"/>
    <p:sldId id="271" r:id="rId10"/>
    <p:sldId id="261" r:id="rId11"/>
    <p:sldId id="269" r:id="rId12"/>
    <p:sldId id="275" r:id="rId13"/>
    <p:sldId id="277" r:id="rId14"/>
    <p:sldId id="279" r:id="rId15"/>
    <p:sldId id="280" r:id="rId16"/>
    <p:sldId id="281" r:id="rId17"/>
    <p:sldId id="285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91" d="100"/>
          <a:sy n="91" d="100"/>
        </p:scale>
        <p:origin x="-102" y="-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3" Type="http://schemas.openxmlformats.org/officeDocument/2006/relationships/slide" Target="slides/slide2.xml" /><Relationship Id="rId21" Type="http://schemas.openxmlformats.org/officeDocument/2006/relationships/viewProps" Target="viewProp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tableStyles" Target="tableStyles.xml" /><Relationship Id="rId10" Type="http://schemas.openxmlformats.org/officeDocument/2006/relationships/slide" Target="slides/slide9.xml" /><Relationship Id="rId19" Type="http://schemas.openxmlformats.org/officeDocument/2006/relationships/notesMaster" Target="notesMasters/notesMaster1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theme" Target="theme/theme1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BF8B2D-6119-4206-BB61-7314D28FA4F7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7DAAD7-E0D4-4F6C-83F8-76F65630D8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1853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7DAAD7-E0D4-4F6C-83F8-76F65630D84A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CCFEB-A731-408E-A046-3BAE7F865B8E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9A611-70BE-4F1E-8CAE-B61A03830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CCFEB-A731-408E-A046-3BAE7F865B8E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9A611-70BE-4F1E-8CAE-B61A03830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8129" y="434163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CCFEB-A731-408E-A046-3BAE7F865B8E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9A611-70BE-4F1E-8CAE-B61A03830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CCFEB-A731-408E-A046-3BAE7F865B8E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9A611-70BE-4F1E-8CAE-B61A03830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CCFEB-A731-408E-A046-3BAE7F865B8E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9A611-70BE-4F1E-8CAE-B61A03830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CCFEB-A731-408E-A046-3BAE7F865B8E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9A611-70BE-4F1E-8CAE-B61A03830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CCFEB-A731-408E-A046-3BAE7F865B8E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9A611-70BE-4F1E-8CAE-B61A03830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CCFEB-A731-408E-A046-3BAE7F865B8E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9A611-70BE-4F1E-8CAE-B61A03830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8534401" y="434162"/>
            <a:ext cx="3099473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CCFEB-A731-408E-A046-3BAE7F865B8E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9A611-70BE-4F1E-8CAE-B61A038308D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CCFEB-A731-408E-A046-3BAE7F865B8E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9A611-70BE-4F1E-8CAE-B61A03830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533405"/>
            <a:ext cx="2641600" cy="5257799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CCFEB-A731-408E-A046-3BAE7F865B8E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9A611-70BE-4F1E-8CAE-B61A03830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670560" y="4985590"/>
            <a:ext cx="1091184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70560" y="530352"/>
            <a:ext cx="1091184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5035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FCCCFEB-A731-408E-A046-3BAE7F865B8E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8083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1131104" y="6111876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C79A611-70BE-4F1E-8CAE-B61A03830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 /><Relationship Id="rId2" Type="http://schemas.openxmlformats.org/officeDocument/2006/relationships/hyperlink" Target="http://www.stimul.biz/images/custom/articels/Exam/zahvat_11.jpg" TargetMode="External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7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7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9946" y="2273210"/>
            <a:ext cx="10363200" cy="2978297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dirty="0"/>
              <a:t>Расскажи мне – и я забуду;</a:t>
            </a:r>
            <a:br>
              <a:rPr lang="ru-RU" b="0" dirty="0"/>
            </a:br>
            <a:r>
              <a:rPr lang="ru-RU" dirty="0"/>
              <a:t>покажи мне – и я запомню;</a:t>
            </a:r>
            <a:br>
              <a:rPr lang="ru-RU" b="0" dirty="0"/>
            </a:br>
            <a:r>
              <a:rPr lang="ru-RU" dirty="0"/>
              <a:t>вовлеки меня – и я научусь.</a:t>
            </a:r>
            <a:br>
              <a:rPr lang="ru-RU" dirty="0"/>
            </a:br>
            <a:r>
              <a:rPr lang="ru-RU" dirty="0"/>
              <a:t>                      </a:t>
            </a:r>
            <a:r>
              <a:rPr lang="ru-RU" b="0" dirty="0"/>
              <a:t>(Китайская пословица)</a:t>
            </a:r>
            <a:br>
              <a:rPr lang="ru-RU" b="0" dirty="0"/>
            </a:b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64279" y="1604143"/>
            <a:ext cx="6616117" cy="222962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4000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Эффективные методы и приемы</a:t>
            </a:r>
          </a:p>
          <a:p>
            <a:pPr marL="0" indent="0" algn="ctr">
              <a:buNone/>
            </a:pPr>
            <a:r>
              <a:rPr lang="ru-RU" sz="4000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 по подготовке к ОГЭ по русскому языку.</a:t>
            </a:r>
            <a:endParaRPr lang="ru-RU" sz="40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endParaRPr lang="ru-RU" sz="4000" dirty="0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5134061" y="4356151"/>
            <a:ext cx="5813571" cy="1188972"/>
          </a:xfrm>
          <a:prstGeom prst="rect">
            <a:avLst/>
          </a:prstGeom>
        </p:spPr>
        <p:txBody>
          <a:bodyPr vert="horz" lIns="182880" tIns="91440">
            <a:normAutofit fontScale="25000" lnSpcReduction="20000"/>
          </a:bodyPr>
          <a:lstStyle/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</a:t>
            </a:r>
            <a:r>
              <a:rPr kumimoji="0" lang="ru-RU" sz="6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Подготовила: </a:t>
            </a:r>
            <a:r>
              <a:rPr kumimoji="0" lang="ru-RU" sz="6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Атюшина</a:t>
            </a:r>
            <a:r>
              <a:rPr kumimoji="0" lang="ru-RU" sz="6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Ю.В., </a:t>
            </a:r>
          </a:p>
          <a:p>
            <a:pPr marL="265176" marR="0" lvl="0" indent="-265176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6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учитель  русского языка и</a:t>
            </a:r>
            <a:r>
              <a:rPr kumimoji="0" lang="ru-RU" sz="6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6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литературы</a:t>
            </a:r>
          </a:p>
          <a:p>
            <a:pPr marL="265176" marR="0" lvl="0" indent="-265176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6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МАОУ СОШ №5 г. Балаково Саратовской области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745" y="1248432"/>
            <a:ext cx="4172607" cy="320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341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95728" y="1830058"/>
            <a:ext cx="10911840" cy="703417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r>
              <a:rPr lang="ru-RU" sz="2200" dirty="0"/>
              <a:t>3. Пунктуационный анализ. </a:t>
            </a:r>
            <a:br>
              <a:rPr lang="ru-RU" sz="2200" dirty="0"/>
            </a:br>
            <a:r>
              <a:rPr lang="ru-RU" sz="2200" dirty="0"/>
              <a:t>Расставьте знаки препинания. Укажите цифры, на месте которых должны стоять запятые.</a:t>
            </a:r>
            <a:br>
              <a:rPr lang="ru-RU" sz="3600" dirty="0"/>
            </a:br>
            <a:br>
              <a:rPr lang="ru-RU" dirty="0"/>
            </a:b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670560" y="1654476"/>
            <a:ext cx="10911840" cy="4187952"/>
          </a:xfrm>
        </p:spPr>
        <p:txBody>
          <a:bodyPr>
            <a:normAutofit/>
          </a:bodyPr>
          <a:lstStyle/>
          <a:p>
            <a:pPr marL="0" indent="268288" algn="just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Александрии работало немало выдающихся учёных (1) среди (2) которых географ и математик Эратосфен (3) сумевший вычислить диаметр Земли с высокой по тем временам точностью (4) математик Эвклид (5) написавший 13 томов «Начал» геометрии (6) астроном Аристарх Самосский (7) почти за две тысячи лет до Коперника установивший (8) что Земля – шар (9) вращающийся вокруг Солнца.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 ___________________________.</a:t>
            </a:r>
          </a:p>
        </p:txBody>
      </p:sp>
    </p:spTree>
    <p:extLst>
      <p:ext uri="{BB962C8B-B14F-4D97-AF65-F5344CB8AC3E}">
        <p14:creationId xmlns:p14="http://schemas.microsoft.com/office/powerpoint/2010/main" val="3959928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2550253" y="542503"/>
            <a:ext cx="8396288" cy="1001712"/>
          </a:xfrm>
        </p:spPr>
        <p:txBody>
          <a:bodyPr>
            <a:normAutofit/>
          </a:bodyPr>
          <a:lstStyle/>
          <a:p>
            <a:r>
              <a:rPr lang="ru-RU" dirty="0"/>
              <a:t>Приём «Яркое пятно»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02268" y="1591408"/>
            <a:ext cx="5962701" cy="4472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2934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15" y="1444752"/>
            <a:ext cx="10911840" cy="4187952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1. Задумчиво </a:t>
            </a:r>
          </a:p>
          <a:p>
            <a:r>
              <a:rPr lang="ru-RU" dirty="0"/>
              <a:t>2. С удовольствием </a:t>
            </a:r>
          </a:p>
          <a:p>
            <a:r>
              <a:rPr lang="ru-RU" dirty="0"/>
              <a:t>3. С гордостью</a:t>
            </a:r>
          </a:p>
          <a:p>
            <a:r>
              <a:rPr lang="ru-RU" dirty="0"/>
              <a:t>4. Ласково </a:t>
            </a:r>
          </a:p>
          <a:p>
            <a:r>
              <a:rPr lang="ru-RU" dirty="0"/>
              <a:t>5. Грустно</a:t>
            </a:r>
          </a:p>
          <a:p>
            <a:r>
              <a:rPr lang="ru-RU" dirty="0"/>
              <a:t>6. Радостно</a:t>
            </a:r>
          </a:p>
          <a:p>
            <a:endParaRPr lang="ru-RU" dirty="0"/>
          </a:p>
          <a:p>
            <a:pPr>
              <a:buNone/>
            </a:pPr>
            <a:endParaRPr lang="ru-RU" dirty="0"/>
          </a:p>
          <a:p>
            <a:pPr marL="0" indent="0">
              <a:buNone/>
            </a:pPr>
            <a:r>
              <a:rPr lang="ru-RU" u="sng" dirty="0"/>
              <a:t>Группы: </a:t>
            </a:r>
            <a:r>
              <a:rPr lang="ru-RU" dirty="0"/>
              <a:t>«Задумчивые», «Довольные», «Гордые», «Ласковые», «Грустные», «Радостные».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1026" name="Picture 2" descr="C:\Users\microlab\Desktop\screen1.jpg"/>
          <p:cNvPicPr>
            <a:picLocks noChangeAspect="1" noChangeArrowheads="1"/>
          </p:cNvPicPr>
          <p:nvPr/>
        </p:nvPicPr>
        <p:blipFill>
          <a:blip r:embed="rId2" cstate="print"/>
          <a:srcRect r="7649"/>
          <a:stretch>
            <a:fillRect/>
          </a:stretch>
        </p:blipFill>
        <p:spPr bwMode="auto">
          <a:xfrm>
            <a:off x="6489593" y="998290"/>
            <a:ext cx="3795310" cy="30822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069" y="365125"/>
            <a:ext cx="11535508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dirty="0"/>
              <a:t>       </a:t>
            </a:r>
            <a:r>
              <a:rPr lang="ru-RU" sz="2800" dirty="0"/>
              <a:t>Алгоритм работы с предложением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766544" y="1904543"/>
            <a:ext cx="10752992" cy="34931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Подчеркнуть грамматические основы: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простое           -   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и более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сложное (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односоставные)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В сложном предложении найти союзы (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см. в начале предложения):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→ ССП или СПП               - 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БСП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Определить, чем осложнена каждая часть предложения.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Расставить знаки препинания.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005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3056" y="839318"/>
            <a:ext cx="10911840" cy="1051560"/>
          </a:xfrm>
        </p:spPr>
        <p:txBody>
          <a:bodyPr>
            <a:normAutofit/>
          </a:bodyPr>
          <a:lstStyle/>
          <a:p>
            <a:pPr algn="ctr"/>
            <a:r>
              <a:rPr lang="ru-RU" sz="2800" dirty="0"/>
              <a:t>Пунктуационный анализ предложения.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7223" y="2143468"/>
            <a:ext cx="10366131" cy="3754316"/>
          </a:xfrm>
        </p:spPr>
        <p:txBody>
          <a:bodyPr>
            <a:normAutofit fontScale="77500" lnSpcReduction="20000"/>
          </a:bodyPr>
          <a:lstStyle/>
          <a:p>
            <a:pPr>
              <a:spcAft>
                <a:spcPts val="1000"/>
              </a:spcAft>
            </a:pP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Александрии </a:t>
            </a:r>
            <a:r>
              <a:rPr lang="ru-RU" sz="3600" u="dbl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работало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немало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выдающихся </a:t>
            </a:r>
            <a:r>
              <a:rPr lang="ru-RU" sz="36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ученых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]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(1) 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среди(2)которых </a:t>
            </a:r>
            <a:r>
              <a:rPr lang="ru-RU" sz="3600" u="sng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географ и математик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Эратосфен(3) </a:t>
            </a:r>
            <a:r>
              <a:rPr lang="ru-RU" sz="3600" u="wavyHeavy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сумевший вычислить диаметр Земли с высокой по тем временам точностью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(4) </a:t>
            </a:r>
            <a:r>
              <a:rPr lang="ru-RU" sz="3600" u="sng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математик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Эвклид (5) </a:t>
            </a:r>
            <a:r>
              <a:rPr lang="ru-RU" sz="3600" u="wavyHeavy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написавший 13 томов «Начал» геометрии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(6) </a:t>
            </a:r>
            <a:r>
              <a:rPr lang="ru-RU" sz="3600" u="sng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астроном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Аристарх Самосский(7) </a:t>
            </a:r>
            <a:r>
              <a:rPr lang="ru-RU" sz="3600" u="wavyHeavy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почти за две тысячи лет до Коперника установивший</a:t>
            </a:r>
            <a:r>
              <a:rPr lang="ru-RU" sz="3600" b="1" u="wavyHeavy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(8) 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 </a:t>
            </a:r>
            <a:r>
              <a:rPr lang="ru-RU" sz="3600" u="sng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Земля 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ru-RU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шар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(9) </a:t>
            </a:r>
            <a:r>
              <a:rPr lang="ru-RU" sz="3600" u="wavyHeavy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вращающийся вокруг солнца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000"/>
              </a:spcAft>
              <a:buNone/>
            </a:pPr>
            <a:endParaRPr lang="ru-RU" dirty="0"/>
          </a:p>
          <a:p>
            <a:pPr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   Ответ: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13456789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370903" y="4662827"/>
            <a:ext cx="656490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1362514" y="4582566"/>
            <a:ext cx="656490" cy="8793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1874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04006" y="741269"/>
            <a:ext cx="10964412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СПОСОБ ПОСТРОЕНИЯ ИНТЕЛЛЕКТ-КАРТЫ</a:t>
            </a:r>
            <a:endParaRPr kumimoji="0" lang="ru-RU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В центре листа рисуется центральный образ (объект изучения),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символизирующий основную идею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Основные темы и идеи, связанные с объектом изучения, расходятся от центрального образа в виде ветвей первого и второго уровней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На каждой линии записывается одно ключевое слово. Везде, где возможно, добавляются рисунки, символы и другая графика, ассоциирующиеся с ключевыми словами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Наносятся  стрелки, соединяющие разные понятия на разных ветках, нумеруются ветки и добавляются ореолы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Главное 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помнить, что человеческий мозг не сможет воспринять и запомнить более чем</a:t>
            </a:r>
            <a:r>
              <a:rPr kumimoji="0" lang="ru-RU" sz="24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7 главных ветвей. 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Это основное и главное правило при составлении грамотной </a:t>
            </a:r>
            <a:r>
              <a:rPr kumimoji="0" 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интеллект-карты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-main-pic" descr="Картинка 25 из 3877">
            <a:hlinkClick r:id="rId2" tgtFrame="_blank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1963" y="159391"/>
            <a:ext cx="8682606" cy="5813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1257789" y="226922"/>
            <a:ext cx="5738629" cy="620366"/>
          </a:xfrm>
          <a:prstGeom prst="rect">
            <a:avLst/>
          </a:prstGeom>
        </p:spPr>
        <p:txBody>
          <a:bodyPr vert="horz" anchor="b">
            <a:normAutofit fontScale="97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Интеллект-карта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0777" y="982132"/>
            <a:ext cx="10550769" cy="905391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r>
              <a:rPr lang="ru-RU" sz="3100" dirty="0"/>
              <a:t>Расставьте знаки препинания. Укажите цифры, на месте которых должны стоять запятые. </a:t>
            </a:r>
            <a:br>
              <a:rPr lang="ru-RU" dirty="0"/>
            </a:br>
            <a:r>
              <a:rPr lang="ru-RU" dirty="0"/>
              <a:t>      </a:t>
            </a: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999500" y="1787823"/>
            <a:ext cx="10550768" cy="3660206"/>
          </a:xfrm>
        </p:spPr>
        <p:txBody>
          <a:bodyPr>
            <a:normAutofit lnSpcReduction="10000"/>
          </a:bodyPr>
          <a:lstStyle/>
          <a:p>
            <a:br>
              <a:rPr lang="ru-RU" dirty="0"/>
            </a:br>
            <a:r>
              <a:rPr lang="ru-RU" sz="3600" dirty="0">
                <a:solidFill>
                  <a:srgbClr val="1A1A1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правде говоря (1) люди (2) которым чужда нелогичность (3) внушают мне страх: я не могу допустить (4) что они никогда не ошибаются (5) а (6) поэтому начинаю бояться (7) что ошибаются постоянно. 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  123457</a:t>
            </a:r>
          </a:p>
        </p:txBody>
      </p:sp>
    </p:spTree>
    <p:extLst>
      <p:ext uri="{BB962C8B-B14F-4D97-AF65-F5344CB8AC3E}">
        <p14:creationId xmlns:p14="http://schemas.microsoft.com/office/powerpoint/2010/main" val="984605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1228" y="772206"/>
            <a:ext cx="10911840" cy="1051560"/>
          </a:xfrm>
        </p:spPr>
        <p:txBody>
          <a:bodyPr>
            <a:noAutofit/>
          </a:bodyPr>
          <a:lstStyle/>
          <a:p>
            <a:r>
              <a:rPr lang="ru-RU" sz="2800" dirty="0"/>
              <a:t>Расставьте знаки препинания. Укажите цифры, на месте которых должны стоять запятые. </a:t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2171" y="1646088"/>
            <a:ext cx="10911840" cy="41879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Люди (1) как реки: несмотря на то что вода во всех одинаковая (2) и везде одна и та же (3) каждая река бывает то узкая (4) то быстрая (5) то широкая (6) то тихая (7) то чистая (8) то холодная (9) то мутная. </a:t>
            </a:r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  3456789</a:t>
            </a:r>
          </a:p>
        </p:txBody>
      </p:sp>
    </p:spTree>
    <p:extLst>
      <p:ext uri="{BB962C8B-B14F-4D97-AF65-F5344CB8AC3E}">
        <p14:creationId xmlns:p14="http://schemas.microsoft.com/office/powerpoint/2010/main" val="2239213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/>
          <p:cNvPicPr>
            <a:picLocks noChangeAspect="1" noChangeArrowheads="1"/>
          </p:cNvPicPr>
          <p:nvPr/>
        </p:nvPicPr>
        <p:blipFill>
          <a:blip r:embed="rId2" cstate="print"/>
          <a:srcRect l="19070" t="8000" r="18114" b="12000"/>
          <a:stretch>
            <a:fillRect/>
          </a:stretch>
        </p:blipFill>
        <p:spPr bwMode="auto">
          <a:xfrm>
            <a:off x="721454" y="480315"/>
            <a:ext cx="5339305" cy="3470901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</p:pic>
      <p:pic>
        <p:nvPicPr>
          <p:cNvPr id="11265" name="Picture 1" descr="C:\Users\microlab\Desktop\МАСТЕР-КЛАСС Кирба\карты\defis-intellekt-kar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32353" y="2108526"/>
            <a:ext cx="4769578" cy="3577184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/>
          <p:cNvPicPr>
            <a:picLocks noChangeAspect="1" noChangeArrowheads="1"/>
          </p:cNvPicPr>
          <p:nvPr/>
        </p:nvPicPr>
        <p:blipFill>
          <a:blip r:embed="rId2" cstate="print"/>
          <a:srcRect l="15881" t="10001" r="21076" b="30303"/>
          <a:stretch>
            <a:fillRect/>
          </a:stretch>
        </p:blipFill>
        <p:spPr bwMode="auto">
          <a:xfrm>
            <a:off x="514525" y="738230"/>
            <a:ext cx="6342077" cy="3070370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 l="14433" t="9222" r="18901" b="10777"/>
          <a:stretch>
            <a:fillRect/>
          </a:stretch>
        </p:blipFill>
        <p:spPr bwMode="auto">
          <a:xfrm>
            <a:off x="6003596" y="3305263"/>
            <a:ext cx="5497139" cy="2975948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3673" y="1532980"/>
            <a:ext cx="58387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Внедряйте «ПОМОГАТОРЫ»</a:t>
            </a:r>
            <a:endParaRPr lang="ru-RU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1585518" y="2604509"/>
            <a:ext cx="332204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Модель Фраера, определенный метод организации информации.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10800000" flipH="1" flipV="1">
            <a:off x="6191075" y="1352025"/>
            <a:ext cx="2046914" cy="192107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10800000" flipH="1" flipV="1">
            <a:off x="8435128" y="1388377"/>
            <a:ext cx="2487338" cy="1921079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10800000" flipH="1" flipV="1">
            <a:off x="6224631" y="3450670"/>
            <a:ext cx="1996580" cy="21196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Чтобы выбрать  букву 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«ё»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или 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«о»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изменим форму этого слова: </a:t>
            </a:r>
          </a:p>
          <a:p>
            <a:pPr algn="ctr"/>
            <a:r>
              <a:rPr lang="vi-VN" sz="1600" dirty="0">
                <a:latin typeface="Times New Roman" pitchFamily="18" charset="0"/>
                <a:cs typeface="Times New Roman" pitchFamily="18" charset="0"/>
              </a:rPr>
              <a:t>тяж</a:t>
            </a:r>
            <a:r>
              <a:rPr lang="vi-VN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ё</a:t>
            </a:r>
            <a:r>
              <a:rPr lang="vi-VN" sz="1600" dirty="0">
                <a:latin typeface="Times New Roman" pitchFamily="18" charset="0"/>
                <a:cs typeface="Times New Roman" pitchFamily="18" charset="0"/>
              </a:rPr>
              <a:t>лый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vi-VN" sz="1600" dirty="0">
                <a:latin typeface="Times New Roman" pitchFamily="18" charset="0"/>
                <a:cs typeface="Times New Roman" pitchFamily="18" charset="0"/>
              </a:rPr>
              <a:t> тяж</a:t>
            </a:r>
            <a:r>
              <a:rPr lang="vi-VN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vi-VN" sz="1600" dirty="0">
                <a:latin typeface="Times New Roman" pitchFamily="18" charset="0"/>
                <a:cs typeface="Times New Roman" pitchFamily="18" charset="0"/>
              </a:rPr>
              <a:t>ле́е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vi-VN" sz="1600" dirty="0">
                <a:latin typeface="Times New Roman" pitchFamily="18" charset="0"/>
                <a:cs typeface="Times New Roman" pitchFamily="18" charset="0"/>
              </a:rPr>
              <a:t>ш</a:t>
            </a:r>
            <a:r>
              <a:rPr lang="vi-VN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ё</a:t>
            </a:r>
            <a:r>
              <a:rPr lang="vi-VN" sz="1600" dirty="0">
                <a:latin typeface="Times New Roman" pitchFamily="18" charset="0"/>
                <a:cs typeface="Times New Roman" pitchFamily="18" charset="0"/>
              </a:rPr>
              <a:t>лк — ш</a:t>
            </a:r>
            <a:r>
              <a:rPr lang="vi-VN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vi-VN" sz="1600" dirty="0">
                <a:latin typeface="Times New Roman" pitchFamily="18" charset="0"/>
                <a:cs typeface="Times New Roman" pitchFamily="18" charset="0"/>
              </a:rPr>
              <a:t>лка́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vi-VN" sz="1600" dirty="0"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vi-VN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ё</a:t>
            </a:r>
            <a:r>
              <a:rPr lang="vi-VN" sz="1600" dirty="0">
                <a:latin typeface="Times New Roman" pitchFamily="18" charset="0"/>
                <a:cs typeface="Times New Roman" pitchFamily="18" charset="0"/>
              </a:rPr>
              <a:t>лтый — ж</a:t>
            </a:r>
            <a:r>
              <a:rPr lang="vi-VN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vi-VN" sz="1600" dirty="0">
                <a:latin typeface="Times New Roman" pitchFamily="18" charset="0"/>
                <a:cs typeface="Times New Roman" pitchFamily="18" charset="0"/>
              </a:rPr>
              <a:t>лте́ть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10800000" flipH="1" flipV="1">
            <a:off x="8460296" y="3443680"/>
            <a:ext cx="2462170" cy="21349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marL="536575" algn="just"/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marL="536575" algn="just"/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marL="536575" algn="just"/>
            <a:r>
              <a:rPr lang="ru-RU" sz="1000" b="1" u="sng" dirty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ИСКЛЮЧЕНИЯ:</a:t>
            </a:r>
          </a:p>
          <a:p>
            <a:pPr marL="536575" algn="just"/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Ч</a:t>
            </a:r>
            <a:r>
              <a:rPr lang="ru-RU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порный, ч</a:t>
            </a:r>
            <a:r>
              <a:rPr lang="ru-RU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кнутый, пиж</a:t>
            </a:r>
            <a:r>
              <a:rPr lang="ru-RU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нистый </a:t>
            </a:r>
            <a:r>
              <a:rPr lang="ru-RU" sz="1000" b="1" dirty="0" err="1">
                <a:latin typeface="Times New Roman" pitchFamily="18" charset="0"/>
                <a:cs typeface="Times New Roman" pitchFamily="18" charset="0"/>
              </a:rPr>
              <a:t>обж</a:t>
            </a:r>
            <a:r>
              <a:rPr lang="ru-RU" sz="1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000" b="1" dirty="0" err="1">
                <a:latin typeface="Times New Roman" pitchFamily="18" charset="0"/>
                <a:cs typeface="Times New Roman" pitchFamily="18" charset="0"/>
              </a:rPr>
              <a:t>ра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 из трущ</a:t>
            </a:r>
            <a:r>
              <a:rPr lang="ru-RU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бы в </a:t>
            </a:r>
            <a:r>
              <a:rPr lang="ru-RU" sz="1000" b="1" dirty="0" err="1">
                <a:latin typeface="Times New Roman" pitchFamily="18" charset="0"/>
                <a:cs typeface="Times New Roman" pitchFamily="18" charset="0"/>
              </a:rPr>
              <a:t>иж</a:t>
            </a:r>
            <a:r>
              <a:rPr lang="ru-RU" sz="1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000" b="1" dirty="0" err="1">
                <a:latin typeface="Times New Roman" pitchFamily="18" charset="0"/>
                <a:cs typeface="Times New Roman" pitchFamily="18" charset="0"/>
              </a:rPr>
              <a:t>ре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b="1" dirty="0" err="1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 ш</a:t>
            </a:r>
            <a:r>
              <a:rPr lang="ru-RU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ртах со швом (ш</a:t>
            </a:r>
            <a:r>
              <a:rPr lang="ru-RU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в), в капюш</a:t>
            </a:r>
            <a:r>
              <a:rPr lang="ru-RU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не гулял в чащ</a:t>
            </a:r>
            <a:r>
              <a:rPr lang="ru-RU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бе крыж</a:t>
            </a:r>
            <a:r>
              <a:rPr lang="ru-RU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вника,  пел маж</a:t>
            </a:r>
            <a:r>
              <a:rPr lang="ru-RU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рные песни, ел анч</a:t>
            </a:r>
            <a:r>
              <a:rPr lang="ru-RU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усы и ш</a:t>
            </a:r>
            <a:r>
              <a:rPr lang="ru-RU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колад до изж</a:t>
            </a:r>
            <a:r>
              <a:rPr lang="ru-RU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ги, запивал б</a:t>
            </a:r>
            <a:r>
              <a:rPr lang="ru-RU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ржоми, испугался ш</a:t>
            </a:r>
            <a:r>
              <a:rPr lang="ru-RU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роха трещ</a:t>
            </a:r>
            <a:r>
              <a:rPr lang="ru-RU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тки, с ним случился ш</a:t>
            </a:r>
            <a:r>
              <a:rPr lang="ru-RU"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к.</a:t>
            </a:r>
          </a:p>
          <a:p>
            <a:pPr marL="536575" algn="just"/>
            <a:endParaRPr lang="ru-RU" sz="1000" b="1" u="sng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Рисунок 15" descr="C:\Users\microlab\Desktop\img3.jpg"/>
          <p:cNvPicPr/>
          <p:nvPr/>
        </p:nvPicPr>
        <p:blipFill>
          <a:blip r:embed="rId2" cstate="print"/>
          <a:srcRect l="4575" t="23639" r="38830" b="9642"/>
          <a:stretch>
            <a:fillRect/>
          </a:stretch>
        </p:blipFill>
        <p:spPr bwMode="auto">
          <a:xfrm>
            <a:off x="6274964" y="1384183"/>
            <a:ext cx="1921079" cy="1753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 rot="10800000" flipH="1" flipV="1">
            <a:off x="7961154" y="3003259"/>
            <a:ext cx="1048624" cy="8305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>
                <a:solidFill>
                  <a:srgbClr val="FF0000"/>
                </a:solidFill>
              </a:rPr>
              <a:t>ё - о после шипящих в корне слова</a:t>
            </a:r>
            <a:endParaRPr lang="ru-RU" sz="1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701094" y="2231472"/>
            <a:ext cx="125833" cy="109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996418" y="2986481"/>
            <a:ext cx="135621" cy="1104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8464490" y="1619075"/>
            <a:ext cx="1585521" cy="394283"/>
          </a:xfrm>
          <a:prstGeom prst="rect">
            <a:avLst/>
          </a:prstGeom>
          <a:ln w="127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Есть чередование с  Е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8482667" y="2249647"/>
            <a:ext cx="1585521" cy="394283"/>
          </a:xfrm>
          <a:prstGeom prst="rect">
            <a:avLst/>
          </a:prstGeom>
          <a:ln w="127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Нет чередования с  Е</a:t>
            </a:r>
          </a:p>
        </p:txBody>
      </p:sp>
      <p:sp>
        <p:nvSpPr>
          <p:cNvPr id="24" name="Стрелка вправо 23"/>
          <p:cNvSpPr/>
          <p:nvPr/>
        </p:nvSpPr>
        <p:spPr>
          <a:xfrm>
            <a:off x="10050011" y="1778467"/>
            <a:ext cx="251670" cy="109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>
            <a:off x="10093354" y="2392261"/>
            <a:ext cx="251670" cy="109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10343625" y="1627464"/>
            <a:ext cx="453006" cy="394283"/>
          </a:xfrm>
          <a:prstGeom prst="roundRect">
            <a:avLst/>
          </a:prstGeom>
          <a:ln w="127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Ё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10386968" y="2249648"/>
            <a:ext cx="453006" cy="394283"/>
          </a:xfrm>
          <a:prstGeom prst="roundRect">
            <a:avLst/>
          </a:prstGeom>
          <a:ln w="127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6061" y="730262"/>
            <a:ext cx="10911840" cy="595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cap="all" dirty="0"/>
              <a:t>ПОМОГАТОР. СОЛНЦЕ-КАРТЫ ДЛЯ НАПИСАНИЯ СОЧИНЕНИЙ</a:t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1979802" y="1671455"/>
            <a:ext cx="8816829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Напишите вашу тему или заголовок в центре.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Запишите в лучиках 5 блоков, которые хотите или можете раскрыть в сочинении (первое знакомство, характер, внешность, действия, эмоции)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По каждому из блоков, запишите два-три описывающих слова или нарисуйте пиктограммы.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 карте расскажите вслух, что получилось. Используя карту, напишите сочинение.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 забывайте, что каждый блок — новый абзац.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6A0FE800-D5B5-4319-8490-B76FB2DB0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073" y="329600"/>
            <a:ext cx="9868317" cy="11888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Сайты для подготовки к ОГЭ</a:t>
            </a:r>
            <a:br>
              <a:rPr lang="ru-RU" sz="2800" b="1" dirty="0">
                <a:solidFill>
                  <a:srgbClr val="C00000"/>
                </a:solidFill>
              </a:rPr>
            </a:br>
            <a:r>
              <a:rPr lang="ru-RU" sz="2800" b="1" dirty="0">
                <a:solidFill>
                  <a:srgbClr val="C00000"/>
                </a:solidFill>
              </a:rPr>
              <a:t> по русскому языку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id="{D756CFD0-BF87-401E-829B-06583B4ED7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08976" y="1426128"/>
            <a:ext cx="6882278" cy="4157923"/>
          </a:xfrm>
        </p:spPr>
        <p:txBody>
          <a:bodyPr>
            <a:normAutofit/>
          </a:bodyPr>
          <a:lstStyle/>
          <a:p>
            <a:pPr lvl="0"/>
            <a:r>
              <a:rPr lang="ru-RU" sz="2000" u="sng" dirty="0">
                <a:solidFill>
                  <a:schemeClr val="tx1"/>
                </a:solidFill>
              </a:rPr>
              <a:t>http://</a:t>
            </a:r>
            <a:r>
              <a:rPr lang="ru-RU" sz="2000" dirty="0">
                <a:solidFill>
                  <a:schemeClr val="tx1"/>
                </a:solidFill>
              </a:rPr>
              <a:t> </a:t>
            </a:r>
            <a:r>
              <a:rPr lang="ru-RU" sz="2000" u="sng" dirty="0" err="1">
                <a:solidFill>
                  <a:schemeClr val="tx1"/>
                </a:solidFill>
              </a:rPr>
              <a:t>www</a:t>
            </a:r>
            <a:r>
              <a:rPr lang="ru-RU" sz="2000" dirty="0">
                <a:solidFill>
                  <a:schemeClr val="tx1"/>
                </a:solidFill>
              </a:rPr>
              <a:t> </a:t>
            </a:r>
            <a:r>
              <a:rPr lang="ru-RU" sz="2000" u="sng" dirty="0">
                <a:solidFill>
                  <a:schemeClr val="tx1"/>
                </a:solidFill>
              </a:rPr>
              <a:t>.fipi.ru</a:t>
            </a:r>
            <a:r>
              <a:rPr lang="ru-RU" sz="2000" dirty="0">
                <a:solidFill>
                  <a:schemeClr val="tx1"/>
                </a:solidFill>
              </a:rPr>
              <a:t> «ФИПИ» / Открытый банк заданий/</a:t>
            </a:r>
          </a:p>
          <a:p>
            <a:pPr lvl="0"/>
            <a:r>
              <a:rPr lang="ru-RU" sz="2000" u="sng" dirty="0">
                <a:solidFill>
                  <a:schemeClr val="tx1"/>
                </a:solidFill>
              </a:rPr>
              <a:t>http://капканы-егэ.рф</a:t>
            </a:r>
            <a:r>
              <a:rPr lang="ru-RU" sz="2000" dirty="0">
                <a:solidFill>
                  <a:schemeClr val="tx1"/>
                </a:solidFill>
              </a:rPr>
              <a:t> «Капканы ЕГЭ и ОГЭ» /готовые сочинения/</a:t>
            </a:r>
          </a:p>
          <a:p>
            <a:pPr lvl="0"/>
            <a:r>
              <a:rPr lang="ru-RU" sz="2000" u="sng" dirty="0">
                <a:solidFill>
                  <a:schemeClr val="tx1"/>
                </a:solidFill>
              </a:rPr>
              <a:t>http://uchimcauchitca.blogspot.ru</a:t>
            </a:r>
            <a:r>
              <a:rPr lang="ru-RU" sz="2000" dirty="0">
                <a:solidFill>
                  <a:schemeClr val="tx1"/>
                </a:solidFill>
              </a:rPr>
              <a:t> «По уши в ОГЭ и ЕГЭ»</a:t>
            </a:r>
          </a:p>
          <a:p>
            <a:pPr lvl="0"/>
            <a:r>
              <a:rPr lang="ru-RU" sz="2000" u="sng" dirty="0">
                <a:solidFill>
                  <a:schemeClr val="tx1"/>
                </a:solidFill>
              </a:rPr>
              <a:t>http://gia.edu.ru/</a:t>
            </a:r>
            <a:r>
              <a:rPr lang="ru-RU" sz="2000" dirty="0">
                <a:solidFill>
                  <a:schemeClr val="tx1"/>
                </a:solidFill>
              </a:rPr>
              <a:t> «ОГЭ. Официальный сайт»</a:t>
            </a:r>
          </a:p>
          <a:p>
            <a:pPr lvl="0"/>
            <a:r>
              <a:rPr lang="ru-RU" sz="2000" dirty="0">
                <a:solidFill>
                  <a:schemeClr val="tx1"/>
                </a:solidFill>
              </a:rPr>
              <a:t>http://neznaika.pro/ «Незнайка» /Тесты. Тексты/</a:t>
            </a:r>
          </a:p>
          <a:p>
            <a:pPr lvl="0"/>
            <a:r>
              <a:rPr lang="ru-RU" sz="2000" u="sng" dirty="0">
                <a:solidFill>
                  <a:schemeClr val="tx1"/>
                </a:solidFill>
              </a:rPr>
              <a:t>http://егэша.рф/</a:t>
            </a:r>
            <a:r>
              <a:rPr lang="ru-RU" sz="2000" dirty="0">
                <a:solidFill>
                  <a:schemeClr val="tx1"/>
                </a:solidFill>
              </a:rPr>
              <a:t> «ЕГЭША. РФ» /подготовка к ЕГЭ и ОГЭ/</a:t>
            </a:r>
          </a:p>
          <a:p>
            <a:pPr lvl="0"/>
            <a:r>
              <a:rPr lang="ru-RU" sz="2000" u="sng" dirty="0">
                <a:solidFill>
                  <a:schemeClr val="tx1"/>
                </a:solidFill>
              </a:rPr>
              <a:t>http://gramotei.cerm.ru</a:t>
            </a:r>
            <a:r>
              <a:rPr lang="ru-RU" sz="2000" dirty="0">
                <a:solidFill>
                  <a:schemeClr val="tx1"/>
                </a:solidFill>
              </a:rPr>
              <a:t> /онлайн -тренажёры/</a:t>
            </a:r>
          </a:p>
          <a:p>
            <a:endParaRPr lang="ru-RU" sz="2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528925"/>
            <a:ext cx="10911840" cy="1051560"/>
          </a:xfrm>
        </p:spPr>
        <p:txBody>
          <a:bodyPr/>
          <a:lstStyle/>
          <a:p>
            <a:pPr algn="ctr"/>
            <a:r>
              <a:rPr lang="ru-RU" dirty="0"/>
              <a:t>Рефлексия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95059" y="1688033"/>
            <a:ext cx="10911840" cy="4187952"/>
          </a:xfrm>
        </p:spPr>
        <p:txBody>
          <a:bodyPr/>
          <a:lstStyle/>
          <a:p>
            <a:pPr lvl="0" algn="ctr">
              <a:buFont typeface="Wingdings" pitchFamily="2" charset="2"/>
              <a:buChar char="Ø"/>
            </a:pPr>
            <a:r>
              <a:rPr lang="ru-RU" i="1" dirty="0"/>
              <a:t>Сегодня я узнала (а)…</a:t>
            </a:r>
            <a:endParaRPr lang="ru-RU" dirty="0"/>
          </a:p>
          <a:p>
            <a:pPr lvl="0" algn="ctr">
              <a:buFont typeface="Wingdings" pitchFamily="2" charset="2"/>
              <a:buChar char="Ø"/>
            </a:pPr>
            <a:r>
              <a:rPr lang="ru-RU" i="1" dirty="0"/>
              <a:t>Сегодня я смогла (а)…</a:t>
            </a:r>
            <a:endParaRPr lang="ru-RU" dirty="0"/>
          </a:p>
          <a:p>
            <a:pPr lvl="0" algn="ctr">
              <a:buFont typeface="Wingdings" pitchFamily="2" charset="2"/>
              <a:buChar char="Ø"/>
            </a:pPr>
            <a:r>
              <a:rPr lang="ru-RU" i="1" dirty="0"/>
              <a:t>Сегодня мне было интересно…</a:t>
            </a:r>
            <a:endParaRPr lang="ru-RU" dirty="0"/>
          </a:p>
          <a:p>
            <a:pPr lvl="0" algn="ctr">
              <a:buFont typeface="Wingdings" pitchFamily="2" charset="2"/>
              <a:buChar char="Ø"/>
            </a:pPr>
            <a:r>
              <a:rPr lang="ru-RU" i="1" dirty="0"/>
              <a:t>Сегодня мне было трудно…</a:t>
            </a:r>
            <a:endParaRPr lang="ru-RU" dirty="0"/>
          </a:p>
          <a:p>
            <a:pPr lvl="0" algn="ctr">
              <a:buFont typeface="Wingdings" pitchFamily="2" charset="2"/>
              <a:buChar char="Ø"/>
            </a:pPr>
            <a:r>
              <a:rPr lang="ru-RU" i="1" dirty="0"/>
              <a:t>То, что я узнал (а) сегодня, мне пригодится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Аспект">
  <a:themeElements>
    <a:clrScheme name="Другая 2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73D6FD"/>
      </a:accent5>
      <a:accent6>
        <a:srgbClr val="00349E"/>
      </a:accent6>
      <a:hlink>
        <a:srgbClr val="17BBFD"/>
      </a:hlink>
      <a:folHlink>
        <a:srgbClr val="FF79C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1187</TotalTime>
  <Words>575</Words>
  <Application>Microsoft Office PowerPoint</Application>
  <PresentationFormat>Широкоэкранный</PresentationFormat>
  <Paragraphs>117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Аспект</vt:lpstr>
      <vt:lpstr>Расскажи мне – и я забуду; покажи мне – и я запомню; вовлеки меня – и я научусь.                       (Китайская пословица) </vt:lpstr>
      <vt:lpstr>Презентация PowerPoint</vt:lpstr>
      <vt:lpstr> 3. Пунктуационный анализ.  Расставьте знаки препинания. Укажите цифры, на месте которых должны стоять запятые.  </vt:lpstr>
      <vt:lpstr>Приём «Яркое пятно»</vt:lpstr>
      <vt:lpstr>Презентация PowerPoint</vt:lpstr>
      <vt:lpstr>       Алгоритм работы с предложением</vt:lpstr>
      <vt:lpstr>Пунктуационный анализ предложения.</vt:lpstr>
      <vt:lpstr>Презентация PowerPoint</vt:lpstr>
      <vt:lpstr>Презентация PowerPoint</vt:lpstr>
      <vt:lpstr> Расставьте знаки препинания. Укажите цифры, на месте которых должны стоять запятые.        </vt:lpstr>
      <vt:lpstr>Расставьте знаки препинания. Укажите цифры, на месте которых должны стоять запятые.  </vt:lpstr>
      <vt:lpstr>Презентация PowerPoint</vt:lpstr>
      <vt:lpstr>Презентация PowerPoint</vt:lpstr>
      <vt:lpstr>Презентация PowerPoint</vt:lpstr>
      <vt:lpstr>ПОМОГАТОР. СОЛНЦЕ-КАРТЫ ДЛЯ НАПИСАНИЯ СОЧИНЕНИЙ </vt:lpstr>
      <vt:lpstr>Сайты для подготовки к ОГЭ  по русскому языку </vt:lpstr>
      <vt:lpstr>Рефлексия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Пунктуационный практикум по подготовке к ОГЭ  по русскому языку</dc:title>
  <dc:creator>Lena</dc:creator>
  <cp:lastModifiedBy>Неизвестный пользователь</cp:lastModifiedBy>
  <cp:revision>87</cp:revision>
  <dcterms:created xsi:type="dcterms:W3CDTF">2019-11-17T15:21:01Z</dcterms:created>
  <dcterms:modified xsi:type="dcterms:W3CDTF">2021-04-14T15:31:04Z</dcterms:modified>
</cp:coreProperties>
</file>