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notesMasterIdLst>
    <p:notesMasterId r:id="rId23"/>
  </p:notesMasterIdLst>
  <p:sldIdLst>
    <p:sldId id="275" r:id="rId2"/>
    <p:sldId id="274" r:id="rId3"/>
    <p:sldId id="271" r:id="rId4"/>
    <p:sldId id="256" r:id="rId5"/>
    <p:sldId id="284" r:id="rId6"/>
    <p:sldId id="258" r:id="rId7"/>
    <p:sldId id="260" r:id="rId8"/>
    <p:sldId id="264" r:id="rId9"/>
    <p:sldId id="268" r:id="rId10"/>
    <p:sldId id="262" r:id="rId11"/>
    <p:sldId id="265" r:id="rId12"/>
    <p:sldId id="267" r:id="rId13"/>
    <p:sldId id="270" r:id="rId14"/>
    <p:sldId id="269" r:id="rId15"/>
    <p:sldId id="266" r:id="rId16"/>
    <p:sldId id="276" r:id="rId17"/>
    <p:sldId id="279" r:id="rId18"/>
    <p:sldId id="277" r:id="rId19"/>
    <p:sldId id="272" r:id="rId20"/>
    <p:sldId id="273" r:id="rId21"/>
    <p:sldId id="285" r:id="rId22"/>
  </p:sldIdLst>
  <p:sldSz cx="10693400" cy="7561263"/>
  <p:notesSz cx="6888163" cy="100203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520700" indent="-635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1042988" indent="-12858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563688" indent="-19208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2085975" indent="-2571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  <a:srgbClr val="7CDDF4"/>
    <a:srgbClr val="79CDF7"/>
    <a:srgbClr val="00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1290" y="-102"/>
      </p:cViewPr>
      <p:guideLst>
        <p:guide orient="horz" pos="2382"/>
        <p:guide pos="336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84500" cy="50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16" tIns="48308" rIns="96616" bIns="48308" numCol="1" anchor="t" anchorCtr="0" compatLnSpc="1">
            <a:prstTxWarp prst="textNoShape">
              <a:avLst/>
            </a:prstTxWarp>
          </a:bodyPr>
          <a:lstStyle>
            <a:lvl1pPr>
              <a:defRPr sz="13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02075" y="0"/>
            <a:ext cx="2984500" cy="50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16" tIns="48308" rIns="96616" bIns="48308" numCol="1" anchor="t" anchorCtr="0" compatLnSpc="1">
            <a:prstTxWarp prst="textNoShape">
              <a:avLst/>
            </a:prstTxWarp>
          </a:bodyPr>
          <a:lstStyle>
            <a:lvl1pPr algn="r">
              <a:defRPr sz="13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355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87400" y="750888"/>
            <a:ext cx="5313363" cy="375761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4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8975" y="4759325"/>
            <a:ext cx="5510213" cy="451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16" tIns="48308" rIns="96616" bIns="4830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1434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517063"/>
            <a:ext cx="2984500" cy="50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16" tIns="48308" rIns="96616" bIns="48308" numCol="1" anchor="b" anchorCtr="0" compatLnSpc="1">
            <a:prstTxWarp prst="textNoShape">
              <a:avLst/>
            </a:prstTxWarp>
          </a:bodyPr>
          <a:lstStyle>
            <a:lvl1pPr>
              <a:defRPr sz="13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434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02075" y="9517063"/>
            <a:ext cx="2984500" cy="50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16" tIns="48308" rIns="96616" bIns="48308" numCol="1" anchor="b" anchorCtr="0" compatLnSpc="1">
            <a:prstTxWarp prst="textNoShape">
              <a:avLst/>
            </a:prstTxWarp>
          </a:bodyPr>
          <a:lstStyle>
            <a:lvl1pPr algn="r">
              <a:defRPr sz="1300">
                <a:latin typeface="Arial" charset="0"/>
              </a:defRPr>
            </a:lvl1pPr>
          </a:lstStyle>
          <a:p>
            <a:pPr>
              <a:defRPr/>
            </a:pPr>
            <a:fld id="{E90AB826-91B6-4FC8-B63E-5AA3A7B8ADC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1pPr>
    <a:lvl2pPr marL="520700" algn="l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2pPr>
    <a:lvl3pPr marL="1042988" algn="l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3pPr>
    <a:lvl4pPr marL="1563688" algn="l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4pPr>
    <a:lvl5pPr marL="2085975" algn="l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5pPr>
    <a:lvl6pPr marL="2607640" algn="l" defTabSz="104305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3129168" algn="l" defTabSz="104305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3650696" algn="l" defTabSz="104305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4172224" algn="l" defTabSz="104305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2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3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4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5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6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7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8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9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0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2.wav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3.wav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4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802005" y="1848309"/>
            <a:ext cx="9089390" cy="2016337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604010" y="4284716"/>
            <a:ext cx="7485380" cy="1932323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B71123-7697-45DC-A3D2-AF5771484C3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blinds dir="vert"/>
    <p:sndAc>
      <p:stSnd>
        <p:snd r:embed="rId1" name="arrow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5083B2-8434-4E20-90FF-181FBE9A585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blinds dir="vert"/>
    <p:sndAc>
      <p:stSnd>
        <p:snd r:embed="rId1" name="arrow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4705" y="4858812"/>
            <a:ext cx="9089390" cy="1501751"/>
          </a:xfrm>
        </p:spPr>
        <p:txBody>
          <a:bodyPr anchor="t"/>
          <a:lstStyle>
            <a:lvl1pPr algn="l">
              <a:defRPr sz="46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44705" y="3204786"/>
            <a:ext cx="9089390" cy="1654026"/>
          </a:xfrm>
        </p:spPr>
        <p:txBody>
          <a:bodyPr anchor="b"/>
          <a:lstStyle>
            <a:lvl1pPr marL="0" indent="0">
              <a:buNone/>
              <a:defRPr sz="2300"/>
            </a:lvl1pPr>
            <a:lvl2pPr marL="521528" indent="0">
              <a:buNone/>
              <a:defRPr sz="2100"/>
            </a:lvl2pPr>
            <a:lvl3pPr marL="1043056" indent="0">
              <a:buNone/>
              <a:defRPr sz="1800"/>
            </a:lvl3pPr>
            <a:lvl4pPr marL="1564584" indent="0">
              <a:buNone/>
              <a:defRPr sz="1600"/>
            </a:lvl4pPr>
            <a:lvl5pPr marL="2086112" indent="0">
              <a:buNone/>
              <a:defRPr sz="1600"/>
            </a:lvl5pPr>
            <a:lvl6pPr marL="2607640" indent="0">
              <a:buNone/>
              <a:defRPr sz="1600"/>
            </a:lvl6pPr>
            <a:lvl7pPr marL="3129168" indent="0">
              <a:buNone/>
              <a:defRPr sz="1600"/>
            </a:lvl7pPr>
            <a:lvl8pPr marL="3650696" indent="0">
              <a:buNone/>
              <a:defRPr sz="1600"/>
            </a:lvl8pPr>
            <a:lvl9pPr marL="4172224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73A506-737A-4E8F-8DC6-E9AF7EC4D64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blinds dir="vert"/>
    <p:sndAc>
      <p:stSnd>
        <p:snd r:embed="rId1" name="arrow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34670" y="2184365"/>
            <a:ext cx="4722918" cy="4536758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435812" y="2184365"/>
            <a:ext cx="4722918" cy="4536758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FF1114-6318-47EA-B543-E01D8ECF940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blinds dir="vert"/>
    <p:sndAc>
      <p:stSnd>
        <p:snd r:embed="rId1" name="arrow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4670" y="302801"/>
            <a:ext cx="9624060" cy="1260211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4670" y="1692533"/>
            <a:ext cx="4724775" cy="705367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21528" indent="0">
              <a:buNone/>
              <a:defRPr sz="2300" b="1"/>
            </a:lvl2pPr>
            <a:lvl3pPr marL="1043056" indent="0">
              <a:buNone/>
              <a:defRPr sz="2100" b="1"/>
            </a:lvl3pPr>
            <a:lvl4pPr marL="1564584" indent="0">
              <a:buNone/>
              <a:defRPr sz="1800" b="1"/>
            </a:lvl4pPr>
            <a:lvl5pPr marL="2086112" indent="0">
              <a:buNone/>
              <a:defRPr sz="1800" b="1"/>
            </a:lvl5pPr>
            <a:lvl6pPr marL="2607640" indent="0">
              <a:buNone/>
              <a:defRPr sz="1800" b="1"/>
            </a:lvl6pPr>
            <a:lvl7pPr marL="3129168" indent="0">
              <a:buNone/>
              <a:defRPr sz="1800" b="1"/>
            </a:lvl7pPr>
            <a:lvl8pPr marL="3650696" indent="0">
              <a:buNone/>
              <a:defRPr sz="1800" b="1"/>
            </a:lvl8pPr>
            <a:lvl9pPr marL="4172224" indent="0">
              <a:buNone/>
              <a:defRPr sz="18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4670" y="2397901"/>
            <a:ext cx="4724775" cy="4356478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432099" y="1692533"/>
            <a:ext cx="4726631" cy="705367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21528" indent="0">
              <a:buNone/>
              <a:defRPr sz="2300" b="1"/>
            </a:lvl2pPr>
            <a:lvl3pPr marL="1043056" indent="0">
              <a:buNone/>
              <a:defRPr sz="2100" b="1"/>
            </a:lvl3pPr>
            <a:lvl4pPr marL="1564584" indent="0">
              <a:buNone/>
              <a:defRPr sz="1800" b="1"/>
            </a:lvl4pPr>
            <a:lvl5pPr marL="2086112" indent="0">
              <a:buNone/>
              <a:defRPr sz="1800" b="1"/>
            </a:lvl5pPr>
            <a:lvl6pPr marL="2607640" indent="0">
              <a:buNone/>
              <a:defRPr sz="1800" b="1"/>
            </a:lvl6pPr>
            <a:lvl7pPr marL="3129168" indent="0">
              <a:buNone/>
              <a:defRPr sz="1800" b="1"/>
            </a:lvl7pPr>
            <a:lvl8pPr marL="3650696" indent="0">
              <a:buNone/>
              <a:defRPr sz="1800" b="1"/>
            </a:lvl8pPr>
            <a:lvl9pPr marL="4172224" indent="0">
              <a:buNone/>
              <a:defRPr sz="18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432099" y="2397901"/>
            <a:ext cx="4726631" cy="4356478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19D8A1-BE0C-43DB-A246-CD6EEB895B7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blinds dir="vert"/>
    <p:sndAc>
      <p:stSnd>
        <p:snd r:embed="rId1" name="arrow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1A1269-D226-465D-966A-93B1E58D694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blinds dir="vert"/>
    <p:sndAc>
      <p:stSnd>
        <p:snd r:embed="rId1" name="arrow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5863DC-15E9-4868-AC61-0CC20938781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blinds dir="vert"/>
    <p:sndAc>
      <p:stSnd>
        <p:snd r:embed="rId1" name="arrow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4671" y="301050"/>
            <a:ext cx="3518055" cy="1281214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180822" y="301051"/>
            <a:ext cx="5977908" cy="6453328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4671" y="1582265"/>
            <a:ext cx="3518055" cy="5172114"/>
          </a:xfrm>
        </p:spPr>
        <p:txBody>
          <a:bodyPr/>
          <a:lstStyle>
            <a:lvl1pPr marL="0" indent="0">
              <a:buNone/>
              <a:defRPr sz="1600"/>
            </a:lvl1pPr>
            <a:lvl2pPr marL="521528" indent="0">
              <a:buNone/>
              <a:defRPr sz="1400"/>
            </a:lvl2pPr>
            <a:lvl3pPr marL="1043056" indent="0">
              <a:buNone/>
              <a:defRPr sz="1100"/>
            </a:lvl3pPr>
            <a:lvl4pPr marL="1564584" indent="0">
              <a:buNone/>
              <a:defRPr sz="1000"/>
            </a:lvl4pPr>
            <a:lvl5pPr marL="2086112" indent="0">
              <a:buNone/>
              <a:defRPr sz="1000"/>
            </a:lvl5pPr>
            <a:lvl6pPr marL="2607640" indent="0">
              <a:buNone/>
              <a:defRPr sz="1000"/>
            </a:lvl6pPr>
            <a:lvl7pPr marL="3129168" indent="0">
              <a:buNone/>
              <a:defRPr sz="1000"/>
            </a:lvl7pPr>
            <a:lvl8pPr marL="3650696" indent="0">
              <a:buNone/>
              <a:defRPr sz="1000"/>
            </a:lvl8pPr>
            <a:lvl9pPr marL="4172224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9358F-2D9C-4EF1-8BA2-F0986691CE4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blinds dir="vert"/>
    <p:sndAc>
      <p:stSnd>
        <p:snd r:embed="rId1" name="arrow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95981" y="5292884"/>
            <a:ext cx="6416040" cy="624855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095981" y="675613"/>
            <a:ext cx="6416040" cy="4536758"/>
          </a:xfrm>
        </p:spPr>
        <p:txBody>
          <a:bodyPr/>
          <a:lstStyle>
            <a:lvl1pPr marL="0" indent="0">
              <a:buNone/>
              <a:defRPr sz="3700"/>
            </a:lvl1pPr>
            <a:lvl2pPr marL="521528" indent="0">
              <a:buNone/>
              <a:defRPr sz="3200"/>
            </a:lvl2pPr>
            <a:lvl3pPr marL="1043056" indent="0">
              <a:buNone/>
              <a:defRPr sz="2700"/>
            </a:lvl3pPr>
            <a:lvl4pPr marL="1564584" indent="0">
              <a:buNone/>
              <a:defRPr sz="2300"/>
            </a:lvl4pPr>
            <a:lvl5pPr marL="2086112" indent="0">
              <a:buNone/>
              <a:defRPr sz="2300"/>
            </a:lvl5pPr>
            <a:lvl6pPr marL="2607640" indent="0">
              <a:buNone/>
              <a:defRPr sz="2300"/>
            </a:lvl6pPr>
            <a:lvl7pPr marL="3129168" indent="0">
              <a:buNone/>
              <a:defRPr sz="2300"/>
            </a:lvl7pPr>
            <a:lvl8pPr marL="3650696" indent="0">
              <a:buNone/>
              <a:defRPr sz="2300"/>
            </a:lvl8pPr>
            <a:lvl9pPr marL="4172224" indent="0">
              <a:buNone/>
              <a:defRPr sz="23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095981" y="5917739"/>
            <a:ext cx="6416040" cy="887398"/>
          </a:xfrm>
        </p:spPr>
        <p:txBody>
          <a:bodyPr/>
          <a:lstStyle>
            <a:lvl1pPr marL="0" indent="0">
              <a:buNone/>
              <a:defRPr sz="1600"/>
            </a:lvl1pPr>
            <a:lvl2pPr marL="521528" indent="0">
              <a:buNone/>
              <a:defRPr sz="1400"/>
            </a:lvl2pPr>
            <a:lvl3pPr marL="1043056" indent="0">
              <a:buNone/>
              <a:defRPr sz="1100"/>
            </a:lvl3pPr>
            <a:lvl4pPr marL="1564584" indent="0">
              <a:buNone/>
              <a:defRPr sz="1000"/>
            </a:lvl4pPr>
            <a:lvl5pPr marL="2086112" indent="0">
              <a:buNone/>
              <a:defRPr sz="1000"/>
            </a:lvl5pPr>
            <a:lvl6pPr marL="2607640" indent="0">
              <a:buNone/>
              <a:defRPr sz="1000"/>
            </a:lvl6pPr>
            <a:lvl7pPr marL="3129168" indent="0">
              <a:buNone/>
              <a:defRPr sz="1000"/>
            </a:lvl7pPr>
            <a:lvl8pPr marL="3650696" indent="0">
              <a:buNone/>
              <a:defRPr sz="1000"/>
            </a:lvl8pPr>
            <a:lvl9pPr marL="4172224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160AE3-6DBD-453D-AB48-25E893843A8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blinds dir="vert"/>
    <p:sndAc>
      <p:stSnd>
        <p:snd r:embed="rId1" name="arrow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003C19-5BF0-4046-BDE6-1E4A93B931B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blinds dir="vert"/>
    <p:sndAc>
      <p:stSnd>
        <p:snd r:embed="rId1" name="arrow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752715" y="420070"/>
            <a:ext cx="2406015" cy="630105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4670" y="420070"/>
            <a:ext cx="7039822" cy="630105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8B7EDB-91A7-4C14-A4A4-B17FF60C75E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blinds dir="vert"/>
    <p:sndAc>
      <p:stSnd>
        <p:snd r:embed="rId1" name="arrow.wav"/>
      </p:stSnd>
    </p:sndAc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Заголовок и объект над текс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4670" y="420070"/>
            <a:ext cx="9624060" cy="151225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34670" y="2184365"/>
            <a:ext cx="9624060" cy="218436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4670" y="4536758"/>
            <a:ext cx="9624060" cy="218436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25059A-0605-4B15-A022-316FB8A248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blinds dir="vert"/>
    <p:sndAc>
      <p:stSnd>
        <p:snd r:embed="rId1" name="arrow.wav"/>
      </p:stSnd>
    </p:sndAc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534670" y="420070"/>
            <a:ext cx="9624060" cy="151225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534670" y="2184365"/>
            <a:ext cx="4722918" cy="218436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5435812" y="2184365"/>
            <a:ext cx="4722918" cy="218436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534670" y="4536758"/>
            <a:ext cx="4722918" cy="218436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435812" y="4536758"/>
            <a:ext cx="4722918" cy="218436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1BB058-B6BE-49A6-B3D4-D3B78B82BBB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blinds dir="vert"/>
    <p:sndAc>
      <p:stSnd>
        <p:snd r:embed="rId1" name="arrow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audio" Target="../media/audio1.wav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6" cstate="print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34988" y="420688"/>
            <a:ext cx="9623425" cy="151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4306" tIns="52153" rIns="104306" bIns="52153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34988" y="2184400"/>
            <a:ext cx="9623425" cy="453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4306" tIns="52153" rIns="104306" bIns="5215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946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34988" y="6884988"/>
            <a:ext cx="2495550" cy="525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4306" tIns="52153" rIns="104306" bIns="52153" numCol="1" anchor="b" anchorCtr="0" compatLnSpc="1">
            <a:prstTxWarp prst="textNoShape">
              <a:avLst/>
            </a:prstTxWarp>
          </a:bodyPr>
          <a:lstStyle>
            <a:lvl1pPr>
              <a:defRPr sz="16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946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2838" y="6884988"/>
            <a:ext cx="3387725" cy="525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4306" tIns="52153" rIns="104306" bIns="52153" numCol="1" anchor="b" anchorCtr="0" compatLnSpc="1">
            <a:prstTxWarp prst="textNoShape">
              <a:avLst/>
            </a:prstTxWarp>
          </a:bodyPr>
          <a:lstStyle>
            <a:lvl1pPr algn="ctr">
              <a:defRPr sz="16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946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662863" y="6884988"/>
            <a:ext cx="2495550" cy="525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4306" tIns="52153" rIns="104306" bIns="52153" numCol="1" anchor="b" anchorCtr="0" compatLnSpc="1">
            <a:prstTxWarp prst="textNoShape">
              <a:avLst/>
            </a:prstTxWarp>
          </a:bodyPr>
          <a:lstStyle>
            <a:lvl1pPr algn="r">
              <a:defRPr sz="16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fld id="{5B69816C-A49A-4AF1-9607-4A5D32D71A2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  <p:sldLayoutId id="2147483663" r:id="rId12"/>
    <p:sldLayoutId id="2147483664" r:id="rId13"/>
  </p:sldLayoutIdLst>
  <p:transition spd="med">
    <p:blinds dir="vert"/>
    <p:sndAc>
      <p:stSnd>
        <p:snd r:embed="rId15" name="arrow.wav"/>
      </p:stSnd>
    </p:sndAc>
  </p:transition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521528"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1043056"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564584"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2086112"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90525" indent="-390525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37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846138" indent="-325438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303338" indent="-2603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7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824038" indent="-2603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3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346325" indent="-2603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3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868404" indent="-260764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3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3389932" indent="-260764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3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911460" indent="-260764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3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4432988" indent="-260764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3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104305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21528" algn="l" defTabSz="104305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43056" algn="l" defTabSz="104305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564584" algn="l" defTabSz="104305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086112" algn="l" defTabSz="104305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7640" algn="l" defTabSz="104305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29168" algn="l" defTabSz="104305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50696" algn="l" defTabSz="104305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172224" algn="l" defTabSz="104305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8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audio" Target="../media/audio13.wav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audio" Target="../media/audio14.wav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audio" Target="../media/audio14.wav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0.jpeg"/><Relationship Id="rId4" Type="http://schemas.openxmlformats.org/officeDocument/2006/relationships/hyperlink" Target="http://www.vadimextrem.ru/albums/0049/?f=085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audio" Target="../media/audio14.wav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4.jpeg"/><Relationship Id="rId4" Type="http://schemas.openxmlformats.org/officeDocument/2006/relationships/hyperlink" Target="http://www.expert.ru/images/expert/2005/44/44-86.jpg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audio" Target="../media/audio8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092200"/>
            <a:ext cx="9623425" cy="1512888"/>
          </a:xfrm>
        </p:spPr>
        <p:txBody>
          <a:bodyPr/>
          <a:lstStyle/>
          <a:p>
            <a:pPr>
              <a:defRPr/>
            </a:pPr>
            <a:r>
              <a:rPr lang="ru-RU" sz="37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  <a:t/>
            </a:r>
            <a:br>
              <a:rPr lang="ru-RU" sz="37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</a:br>
            <a:endParaRPr lang="ru-RU" sz="3700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-2959100" y="1875631"/>
            <a:ext cx="14554200" cy="5685632"/>
          </a:xfrm>
        </p:spPr>
        <p:txBody>
          <a:bodyPr/>
          <a:lstStyle/>
          <a:p>
            <a:pPr marL="391146" indent="-391146" algn="ctr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82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ЛИШАЙНИКИ</a:t>
            </a:r>
            <a:r>
              <a:rPr lang="ru-RU" sz="6800" i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 </a:t>
            </a:r>
          </a:p>
          <a:p>
            <a:pPr marL="391146" indent="-391146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b="1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/>
              </a:rPr>
              <a:t>                             </a:t>
            </a:r>
            <a:endParaRPr lang="ru-RU" dirty="0"/>
          </a:p>
        </p:txBody>
      </p:sp>
      <p:pic>
        <p:nvPicPr>
          <p:cNvPr id="5" name="Рисунок 4" descr="IMG_20160329_08474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9488" y="3018631"/>
            <a:ext cx="3275012" cy="419100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5118100" y="2866231"/>
            <a:ext cx="4495800" cy="4845084"/>
          </a:xfrm>
          <a:prstGeom prst="rect">
            <a:avLst/>
          </a:prstGeom>
          <a:noFill/>
        </p:spPr>
        <p:txBody>
          <a:bodyPr wrap="square" lIns="104306" tIns="52153" rIns="104306" bIns="52153">
            <a:spAutoFit/>
          </a:bodyPr>
          <a:lstStyle/>
          <a:p>
            <a:pPr>
              <a:defRPr/>
            </a:pPr>
            <a:r>
              <a:rPr lang="ru-RU" sz="2800" b="1" u="sng" dirty="0">
                <a:solidFill>
                  <a:schemeClr val="tx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Работу выполнили:</a:t>
            </a:r>
          </a:p>
          <a:p>
            <a:pPr>
              <a:defRPr/>
            </a:pPr>
            <a:r>
              <a:rPr lang="ru-RU" sz="2800" dirty="0" smtClean="0">
                <a:solidFill>
                  <a:schemeClr val="tx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ru-RU" sz="2800" smtClean="0">
                <a:solidFill>
                  <a:schemeClr val="tx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ченики </a:t>
            </a:r>
            <a:r>
              <a:rPr lang="ru-RU" sz="2800" dirty="0" smtClean="0">
                <a:solidFill>
                  <a:schemeClr val="tx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>7 в класса</a:t>
            </a:r>
          </a:p>
          <a:p>
            <a:pPr>
              <a:defRPr/>
            </a:pPr>
            <a:r>
              <a:rPr lang="ru-RU" sz="2800" dirty="0" smtClean="0">
                <a:solidFill>
                  <a:schemeClr val="tx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Коваленко </a:t>
            </a:r>
            <a:r>
              <a:rPr lang="ru-RU" sz="2800" dirty="0">
                <a:solidFill>
                  <a:schemeClr val="tx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Никита</a:t>
            </a:r>
          </a:p>
          <a:p>
            <a:pPr>
              <a:defRPr/>
            </a:pPr>
            <a:r>
              <a:rPr lang="ru-RU" sz="2800" dirty="0">
                <a:solidFill>
                  <a:schemeClr val="tx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Апрелев Константин</a:t>
            </a:r>
          </a:p>
          <a:p>
            <a:pPr>
              <a:defRPr/>
            </a:pPr>
            <a:r>
              <a:rPr lang="ru-RU" sz="2800" dirty="0">
                <a:solidFill>
                  <a:schemeClr val="tx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Скрябин </a:t>
            </a:r>
            <a:r>
              <a:rPr lang="ru-RU" sz="2800" dirty="0" smtClean="0">
                <a:solidFill>
                  <a:schemeClr val="tx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Александр</a:t>
            </a:r>
          </a:p>
          <a:p>
            <a:pPr>
              <a:defRPr/>
            </a:pPr>
            <a:endParaRPr lang="ru-RU" sz="2800" b="1" u="sng" dirty="0" smtClean="0">
              <a:solidFill>
                <a:schemeClr val="tx2">
                  <a:lumMod val="9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>Руководитель</a:t>
            </a:r>
            <a:r>
              <a:rPr lang="ru-RU" sz="2800" b="1" u="sng" dirty="0" smtClean="0">
                <a:solidFill>
                  <a:schemeClr val="tx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defRPr/>
            </a:pPr>
            <a:r>
              <a:rPr lang="ru-RU" sz="2800" dirty="0" smtClean="0">
                <a:solidFill>
                  <a:schemeClr val="tx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ru-RU" sz="2800" dirty="0" smtClean="0">
                <a:solidFill>
                  <a:schemeClr val="tx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читель биологии</a:t>
            </a:r>
          </a:p>
          <a:p>
            <a:pPr>
              <a:defRPr/>
            </a:pPr>
            <a:r>
              <a:rPr lang="ru-RU" sz="2800" dirty="0" smtClean="0">
                <a:solidFill>
                  <a:schemeClr val="tx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Зинина </a:t>
            </a:r>
            <a:r>
              <a:rPr lang="ru-RU" sz="2800" dirty="0" smtClean="0">
                <a:solidFill>
                  <a:schemeClr val="tx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>Е.Ю.</a:t>
            </a:r>
          </a:p>
          <a:p>
            <a:pPr algn="ctr">
              <a:defRPr/>
            </a:pPr>
            <a:endParaRPr lang="ru-RU" sz="2800" dirty="0" smtClean="0">
              <a:solidFill>
                <a:schemeClr val="tx2">
                  <a:lumMod val="9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2800" dirty="0" smtClean="0">
                <a:solidFill>
                  <a:schemeClr val="tx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>2016 г.</a:t>
            </a:r>
            <a:endParaRPr lang="ru-RU" sz="2800" dirty="0">
              <a:solidFill>
                <a:schemeClr val="tx2">
                  <a:lumMod val="9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69900" y="0"/>
            <a:ext cx="8305800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/>
              <a:t>МОУ  СШ  г.Сенгилея</a:t>
            </a:r>
          </a:p>
          <a:p>
            <a:pPr algn="ctr"/>
            <a:r>
              <a:rPr lang="ru-RU" sz="4000" dirty="0" smtClean="0"/>
              <a:t>       </a:t>
            </a:r>
            <a:r>
              <a:rPr lang="ru-RU" sz="4000" dirty="0" smtClean="0"/>
              <a:t>Проект</a:t>
            </a:r>
            <a:r>
              <a:rPr lang="ru-RU" sz="4000" dirty="0" smtClean="0"/>
              <a:t> </a:t>
            </a:r>
            <a:r>
              <a:rPr lang="ru-RU" sz="4000" dirty="0" smtClean="0"/>
              <a:t>по биологии</a:t>
            </a:r>
          </a:p>
          <a:p>
            <a:r>
              <a:rPr lang="ru-RU" sz="4000" dirty="0" smtClean="0"/>
              <a:t> </a:t>
            </a:r>
            <a:r>
              <a:rPr lang="ru-RU" sz="4800" b="1" i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Удивительные</a:t>
            </a:r>
            <a:endParaRPr lang="ru-RU" sz="4800" b="1" i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5083B2-8434-4E20-90FF-181FBE9A5853}" type="slidenum">
              <a:rPr lang="ru-RU" smtClean="0"/>
              <a:pPr>
                <a:defRPr/>
              </a:pPr>
              <a:t>1</a:t>
            </a:fld>
            <a:endParaRPr lang="ru-RU"/>
          </a:p>
        </p:txBody>
      </p:sp>
    </p:spTree>
  </p:cSld>
  <p:clrMapOvr>
    <a:masterClrMapping/>
  </p:clrMapOvr>
  <p:transition spd="med">
    <p:blinds dir="vert"/>
    <p:sndAc>
      <p:stSnd>
        <p:snd r:embed="rId2" name="arrow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2300" y="960438"/>
            <a:ext cx="9623425" cy="1851025"/>
          </a:xfrm>
        </p:spPr>
        <p:txBody>
          <a:bodyPr/>
          <a:lstStyle/>
          <a:p>
            <a:pPr algn="just">
              <a:defRPr/>
            </a:pPr>
            <a:r>
              <a:rPr lang="ru-RU" sz="37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  <a:t>Лишайник – одно из самых загадочных живых существ на Земле.  Являются ли    они представителями царства растений, животных или грибов? Что же такое лишайники?</a:t>
            </a:r>
            <a:r>
              <a:rPr lang="ru-RU" sz="37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  <a:t/>
            </a:r>
            <a:br>
              <a:rPr lang="ru-RU" sz="37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</a:br>
            <a:endParaRPr lang="ru-RU" sz="3700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Times New Roman" pitchFamily="18" charset="0"/>
            </a:endParaRPr>
          </a:p>
        </p:txBody>
      </p:sp>
      <p:pic>
        <p:nvPicPr>
          <p:cNvPr id="3075" name="Содержимое 3" descr="лишайник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693863" y="3024188"/>
            <a:ext cx="7662862" cy="4368800"/>
          </a:xfrm>
        </p:spPr>
      </p:pic>
      <p:sp>
        <p:nvSpPr>
          <p:cNvPr id="4" name="Прямоугольник 3"/>
          <p:cNvSpPr/>
          <p:nvPr/>
        </p:nvSpPr>
        <p:spPr>
          <a:xfrm>
            <a:off x="8318500" y="7132638"/>
            <a:ext cx="990600" cy="2286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5083B2-8434-4E20-90FF-181FBE9A5853}" type="slidenum">
              <a:rPr lang="ru-RU" smtClean="0"/>
              <a:pPr>
                <a:defRPr/>
              </a:pPr>
              <a:t>2</a:t>
            </a:fld>
            <a:endParaRPr lang="ru-RU"/>
          </a:p>
        </p:txBody>
      </p:sp>
    </p:spTree>
  </p:cSld>
  <p:clrMapOvr>
    <a:masterClrMapping/>
  </p:clrMapOvr>
  <p:transition spd="med">
    <p:blinds dir="vert"/>
    <p:sndAc>
      <p:stSnd>
        <p:snd r:embed="rId2" name="arrow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3700" u="sng" dirty="0" smtClean="0">
                <a:solidFill>
                  <a:schemeClr val="folHlink"/>
                </a:solidFill>
              </a:rPr>
              <a:t>Цель:</a:t>
            </a:r>
            <a:r>
              <a:rPr lang="ru-RU" sz="3700" dirty="0" smtClean="0">
                <a:solidFill>
                  <a:schemeClr val="folHlink"/>
                </a:solidFill>
              </a:rPr>
              <a:t> изучить особенности лишайников</a:t>
            </a:r>
            <a:r>
              <a:rPr lang="ru-RU" sz="4600" dirty="0" smtClean="0"/>
              <a:t/>
            </a:r>
            <a:br>
              <a:rPr lang="ru-RU" sz="4600" dirty="0" smtClean="0"/>
            </a:br>
            <a:endParaRPr lang="ru-RU" sz="4600" dirty="0" smtClean="0"/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9900" y="2103438"/>
            <a:ext cx="9623425" cy="4537075"/>
          </a:xfrm>
        </p:spPr>
        <p:txBody>
          <a:bodyPr/>
          <a:lstStyle/>
          <a:p>
            <a:pPr marL="391146" indent="-391146" eaLnBrk="1" hangingPunct="1">
              <a:buFont typeface="Wingdings" pitchFamily="2" charset="2"/>
              <a:buNone/>
              <a:defRPr/>
            </a:pPr>
            <a:r>
              <a:rPr lang="ru-RU" u="sng" dirty="0" smtClean="0"/>
              <a:t>Задачи:</a:t>
            </a:r>
          </a:p>
          <a:p>
            <a:pPr marL="391146" indent="-391146" eaLnBrk="1" hangingPunct="1">
              <a:defRPr/>
            </a:pPr>
            <a:r>
              <a:rPr lang="ru-RU" dirty="0" smtClean="0"/>
              <a:t>Рассмотреть литературу о лишайниках;</a:t>
            </a:r>
          </a:p>
          <a:p>
            <a:pPr marL="391146" indent="-391146" eaLnBrk="1" hangingPunct="1">
              <a:defRPr/>
            </a:pPr>
            <a:r>
              <a:rPr lang="ru-RU" dirty="0" smtClean="0"/>
              <a:t>Выявить особенности их строения;</a:t>
            </a:r>
          </a:p>
          <a:p>
            <a:pPr marL="391146" indent="-391146" eaLnBrk="1" hangingPunct="1">
              <a:defRPr/>
            </a:pPr>
            <a:r>
              <a:rPr lang="ru-RU" dirty="0" smtClean="0"/>
              <a:t>Определить типы лишайников;</a:t>
            </a:r>
          </a:p>
          <a:p>
            <a:pPr marL="391146" indent="-391146" eaLnBrk="1" hangingPunct="1">
              <a:defRPr/>
            </a:pPr>
            <a:r>
              <a:rPr lang="ru-RU" dirty="0" smtClean="0"/>
              <a:t>Узнать условия обитания лишайников;</a:t>
            </a:r>
          </a:p>
          <a:p>
            <a:pPr marL="391146" indent="-391146" eaLnBrk="1" hangingPunct="1">
              <a:defRPr/>
            </a:pPr>
            <a:r>
              <a:rPr lang="ru-RU" dirty="0" smtClean="0"/>
              <a:t>Выяснить значение лишайников в природе и жизни человека.</a:t>
            </a:r>
          </a:p>
          <a:p>
            <a:pPr marL="391146" indent="-391146" eaLnBrk="1" hangingPunct="1">
              <a:defRPr/>
            </a:pPr>
            <a:endParaRPr lang="ru-RU" dirty="0" smtClean="0">
              <a:solidFill>
                <a:srgbClr val="800000"/>
              </a:solidFill>
            </a:endParaRPr>
          </a:p>
          <a:p>
            <a:pPr marL="391146" indent="-391146" eaLnBrk="1" hangingPunct="1">
              <a:defRPr/>
            </a:pPr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5083B2-8434-4E20-90FF-181FBE9A5853}" type="slidenum">
              <a:rPr lang="ru-RU" smtClean="0"/>
              <a:pPr>
                <a:defRPr/>
              </a:pPr>
              <a:t>3</a:t>
            </a:fld>
            <a:endParaRPr lang="ru-RU"/>
          </a:p>
        </p:txBody>
      </p:sp>
    </p:spTree>
  </p:cSld>
  <p:clrMapOvr>
    <a:masterClrMapping/>
  </p:clrMapOvr>
  <p:transition spd="med">
    <p:blinds dir="vert"/>
    <p:sndAc>
      <p:stSnd>
        <p:snd r:embed="rId2" name="arrow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01688" y="1847850"/>
            <a:ext cx="9090025" cy="2016125"/>
          </a:xfrm>
        </p:spPr>
        <p:txBody>
          <a:bodyPr/>
          <a:lstStyle/>
          <a:p>
            <a:pPr eaLnBrk="1" hangingPunct="1">
              <a:defRPr/>
            </a:pPr>
            <a:endParaRPr lang="ru-RU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34988" y="5713413"/>
            <a:ext cx="9445625" cy="1679575"/>
          </a:xfrm>
        </p:spPr>
        <p:txBody>
          <a:bodyPr/>
          <a:lstStyle/>
          <a:p>
            <a:pPr algn="just" eaLnBrk="1" hangingPunct="1">
              <a:defRPr/>
            </a:pPr>
            <a:r>
              <a:rPr lang="ru-RU" sz="3200" dirty="0" smtClean="0"/>
              <a:t>Лишайники часто путают со мхом. Но они отличаются отсутствием листьев и разнообразной окраской. </a:t>
            </a:r>
          </a:p>
        </p:txBody>
      </p:sp>
      <p:pic>
        <p:nvPicPr>
          <p:cNvPr id="5124" name="Picture 4" descr="разные цвета лишайников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3888" y="168275"/>
            <a:ext cx="9623425" cy="555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6B71123-7697-45DC-A3D2-AF5771484C3C}" type="slidenum">
              <a:rPr lang="ru-RU" smtClean="0"/>
              <a:pPr>
                <a:defRPr/>
              </a:pPr>
              <a:t>4</a:t>
            </a:fld>
            <a:endParaRPr lang="ru-RU"/>
          </a:p>
        </p:txBody>
      </p:sp>
    </p:spTree>
  </p:cSld>
  <p:clrMapOvr>
    <a:masterClrMapping/>
  </p:clrMapOvr>
  <p:transition spd="med">
    <p:blinds dir="vert"/>
    <p:sndAc>
      <p:stSnd>
        <p:snd r:embed="rId2" name="arrow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1" descr="33523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6100" y="580231"/>
            <a:ext cx="5562600" cy="632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9"/>
          <p:cNvSpPr txBox="1">
            <a:spLocks noChangeArrowheads="1"/>
          </p:cNvSpPr>
          <p:nvPr/>
        </p:nvSpPr>
        <p:spPr>
          <a:xfrm>
            <a:off x="5881688" y="336550"/>
            <a:ext cx="4545012" cy="6972300"/>
          </a:xfrm>
          <a:prstGeom prst="rect">
            <a:avLst/>
          </a:prstGeom>
        </p:spPr>
        <p:txBody>
          <a:bodyPr lIns="104306" tIns="52153" rIns="104306" bIns="52153"/>
          <a:lstStyle/>
          <a:p>
            <a:pPr marL="391146" indent="-391146" algn="just">
              <a:spcBef>
                <a:spcPct val="20000"/>
              </a:spcBef>
              <a:buClr>
                <a:schemeClr val="hlink"/>
              </a:buClr>
              <a:buSzPct val="65000"/>
              <a:defRPr/>
            </a:pPr>
            <a:r>
              <a:rPr lang="ru-RU" sz="3700" kern="0" dirty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     </a:t>
            </a:r>
            <a:r>
              <a:rPr lang="ru-RU" sz="3000" kern="0" dirty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Лишайники состоят из совместно живущих гриба и </a:t>
            </a:r>
            <a:r>
              <a:rPr lang="ru-RU" sz="3000" kern="0" dirty="0" err="1" smtClean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водоросли-симбиоз</a:t>
            </a:r>
            <a:r>
              <a:rPr lang="ru-RU" sz="3000" kern="0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. Водоросли</a:t>
            </a:r>
            <a:r>
              <a:rPr lang="ru-RU" sz="3000" kern="0" dirty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, используя солнечный свет, воду и углекислый газ, создают питательные вещества для гриба. А грибы защищают водоросли от </a:t>
            </a:r>
            <a:r>
              <a:rPr lang="ru-RU" sz="3000" kern="0" dirty="0" err="1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высы-хания</a:t>
            </a:r>
            <a:r>
              <a:rPr lang="ru-RU" sz="3000" kern="0" dirty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 и добывают им воду из окружающего пространства.</a:t>
            </a:r>
          </a:p>
        </p:txBody>
      </p:sp>
      <p:cxnSp>
        <p:nvCxnSpPr>
          <p:cNvPr id="5" name="Прямая со стрелкой 4"/>
          <p:cNvCxnSpPr/>
          <p:nvPr/>
        </p:nvCxnSpPr>
        <p:spPr>
          <a:xfrm>
            <a:off x="3136900" y="808831"/>
            <a:ext cx="914400" cy="914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1612900" y="732631"/>
            <a:ext cx="1676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 smtClean="0"/>
              <a:t>в</a:t>
            </a:r>
            <a:r>
              <a:rPr lang="ru-RU" dirty="0" err="1" smtClean="0">
                <a:solidFill>
                  <a:schemeClr val="bg2">
                    <a:lumMod val="50000"/>
                  </a:schemeClr>
                </a:solidFill>
              </a:rPr>
              <a:t>Гифы</a:t>
            </a:r>
            <a:r>
              <a:rPr lang="ru-RU" dirty="0" smtClean="0">
                <a:solidFill>
                  <a:schemeClr val="bg2">
                    <a:lumMod val="50000"/>
                  </a:schemeClr>
                </a:solidFill>
              </a:rPr>
              <a:t>  гриба</a:t>
            </a:r>
            <a:endParaRPr lang="ru-RU" dirty="0"/>
          </a:p>
        </p:txBody>
      </p:sp>
      <p:cxnSp>
        <p:nvCxnSpPr>
          <p:cNvPr id="14" name="Прямая со стрелкой 13"/>
          <p:cNvCxnSpPr/>
          <p:nvPr/>
        </p:nvCxnSpPr>
        <p:spPr>
          <a:xfrm>
            <a:off x="2374900" y="5457031"/>
            <a:ext cx="914400" cy="914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3060700" y="6600031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3365500" y="6523831"/>
            <a:ext cx="14526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err="1" smtClean="0"/>
              <a:t>В</a:t>
            </a:r>
            <a:r>
              <a:rPr lang="ru-RU" dirty="0" err="1" smtClean="0">
                <a:solidFill>
                  <a:schemeClr val="accent4">
                    <a:lumMod val="10000"/>
                  </a:schemeClr>
                </a:solidFill>
              </a:rPr>
              <a:t>Водоросли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4737100" y="6523831"/>
            <a:ext cx="3145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err="1" smtClean="0"/>
              <a:t>п</a:t>
            </a:r>
            <a:endParaRPr lang="ru-RU" dirty="0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35863DC-15E9-4868-AC61-0CC20938781B}" type="slidenum">
              <a:rPr lang="ru-RU" smtClean="0"/>
              <a:pPr>
                <a:defRPr/>
              </a:pPr>
              <a:t>5</a:t>
            </a:fld>
            <a:endParaRPr lang="ru-RU"/>
          </a:p>
        </p:txBody>
      </p:sp>
    </p:spTree>
  </p:cSld>
  <p:clrMapOvr>
    <a:masterClrMapping/>
  </p:clrMapOvr>
  <p:transition spd="med">
    <p:blinds dir="vert"/>
    <p:sndAc>
      <p:stSnd>
        <p:snd r:embed="rId2" name="arrow.wav"/>
      </p:stSnd>
    </p:sndAc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534988" y="420688"/>
            <a:ext cx="9623425" cy="1511300"/>
          </a:xfrm>
        </p:spPr>
        <p:txBody>
          <a:bodyPr/>
          <a:lstStyle/>
          <a:p>
            <a:pPr eaLnBrk="1" hangingPunct="1">
              <a:defRPr/>
            </a:pPr>
            <a:r>
              <a:rPr lang="ru-RU" smtClean="0"/>
              <a:t>у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266700" y="5881688"/>
            <a:ext cx="10248900" cy="1931987"/>
          </a:xfrm>
        </p:spPr>
        <p:txBody>
          <a:bodyPr/>
          <a:lstStyle/>
          <a:p>
            <a:pPr marL="391146" indent="-391146" algn="just" eaLnBrk="1" hangingPunct="1">
              <a:buFont typeface="Wingdings" pitchFamily="2" charset="2"/>
              <a:buNone/>
              <a:defRPr/>
            </a:pPr>
            <a:r>
              <a:rPr lang="ru-RU" sz="2700" dirty="0" smtClean="0"/>
              <a:t>    </a:t>
            </a:r>
            <a:r>
              <a:rPr lang="ru-RU" sz="3000" dirty="0" smtClean="0"/>
              <a:t>Сейчас известно более 20000 видов лишайников. Они очень разнообразны по форме и делятся на накипные, </a:t>
            </a:r>
            <a:r>
              <a:rPr lang="ru-RU" sz="3000" dirty="0" err="1" smtClean="0"/>
              <a:t>листоватые</a:t>
            </a:r>
            <a:r>
              <a:rPr lang="ru-RU" sz="3000" dirty="0" smtClean="0"/>
              <a:t> и кустистые.</a:t>
            </a:r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3238" y="336550"/>
            <a:ext cx="4619625" cy="554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525059A-0605-4B15-A022-316FB8A248ED}" type="slidenum">
              <a:rPr lang="ru-RU" smtClean="0"/>
              <a:pPr>
                <a:defRPr/>
              </a:pPr>
              <a:t>6</a:t>
            </a:fld>
            <a:endParaRPr lang="ru-RU"/>
          </a:p>
        </p:txBody>
      </p:sp>
    </p:spTree>
  </p:cSld>
  <p:clrMapOvr>
    <a:masterClrMapping/>
  </p:clrMapOvr>
  <p:transition spd="med">
    <p:blinds dir="vert"/>
    <p:sndAc>
      <p:stSnd>
        <p:snd r:embed="rId2" name="arrow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1" name="Rectangle 9"/>
          <p:cNvSpPr>
            <a:spLocks noGrp="1" noChangeArrowheads="1"/>
          </p:cNvSpPr>
          <p:nvPr>
            <p:ph sz="quarter" idx="2"/>
          </p:nvPr>
        </p:nvSpPr>
        <p:spPr>
          <a:xfrm>
            <a:off x="5080000" y="587375"/>
            <a:ext cx="5435600" cy="1260475"/>
          </a:xfrm>
        </p:spPr>
        <p:txBody>
          <a:bodyPr/>
          <a:lstStyle/>
          <a:p>
            <a:pPr marL="391146" indent="-391146" algn="ctr" eaLnBrk="1" hangingPunct="1">
              <a:buFont typeface="Wingdings" pitchFamily="2" charset="2"/>
              <a:buNone/>
              <a:defRPr/>
            </a:pPr>
            <a:r>
              <a:rPr lang="ru-RU" b="1" dirty="0" smtClean="0">
                <a:effectLst/>
              </a:rPr>
              <a:t>  </a:t>
            </a:r>
            <a:r>
              <a:rPr lang="ru-RU" b="1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/>
              </a:rPr>
              <a:t>ЛИСТОВАТЫЙ ЛИШАЙНИК </a:t>
            </a:r>
            <a:r>
              <a:rPr lang="ru-RU" b="1" i="1" dirty="0" smtClean="0">
                <a:solidFill>
                  <a:schemeClr val="folHlink"/>
                </a:solidFill>
              </a:rPr>
              <a:t>ПЕЛЬТИГЕРА МНОГОПАЛЬЧАТАЯ</a:t>
            </a:r>
          </a:p>
        </p:txBody>
      </p:sp>
      <p:sp>
        <p:nvSpPr>
          <p:cNvPr id="8204" name="Rectangle 12"/>
          <p:cNvSpPr>
            <a:spLocks noGrp="1" noChangeArrowheads="1"/>
          </p:cNvSpPr>
          <p:nvPr>
            <p:ph sz="quarter" idx="1"/>
          </p:nvPr>
        </p:nvSpPr>
        <p:spPr>
          <a:xfrm>
            <a:off x="534988" y="587375"/>
            <a:ext cx="4722812" cy="1260475"/>
          </a:xfrm>
        </p:spPr>
        <p:txBody>
          <a:bodyPr/>
          <a:lstStyle/>
          <a:p>
            <a:pPr marL="391146" indent="-391146" algn="ctr" eaLnBrk="1" hangingPunct="1">
              <a:buFont typeface="Wingdings" pitchFamily="2" charset="2"/>
              <a:buNone/>
              <a:defRPr/>
            </a:pPr>
            <a:r>
              <a:rPr lang="ru-RU" b="1" dirty="0" smtClean="0">
                <a:solidFill>
                  <a:srgbClr val="800000"/>
                </a:solidFill>
                <a:effectLst/>
              </a:rPr>
              <a:t>    </a:t>
            </a:r>
            <a:r>
              <a:rPr lang="ru-RU" b="1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/>
              </a:rPr>
              <a:t>КУСТИСТЫЙ ЛИШАЙНИК </a:t>
            </a:r>
            <a:r>
              <a:rPr lang="ru-RU" b="1" i="1" dirty="0" smtClean="0">
                <a:solidFill>
                  <a:schemeClr val="folHlink"/>
                </a:solidFill>
              </a:rPr>
              <a:t>СТЕРЕОКАУЛОН</a:t>
            </a:r>
            <a:r>
              <a:rPr lang="ru-RU" b="1" dirty="0" smtClean="0">
                <a:solidFill>
                  <a:srgbClr val="800000"/>
                </a:solidFill>
              </a:rPr>
              <a:t> </a:t>
            </a:r>
            <a:r>
              <a:rPr lang="ru-RU" b="1" i="1" dirty="0" smtClean="0">
                <a:solidFill>
                  <a:schemeClr val="folHlink"/>
                </a:solidFill>
              </a:rPr>
              <a:t>ВОЙЛОЧНЫЙ</a:t>
            </a:r>
            <a:r>
              <a:rPr lang="ru-RU" b="1" i="1" dirty="0" smtClean="0">
                <a:solidFill>
                  <a:schemeClr val="folHlink"/>
                </a:solidFill>
                <a:effectLst/>
              </a:rPr>
              <a:t> </a:t>
            </a:r>
          </a:p>
        </p:txBody>
      </p:sp>
      <p:pic>
        <p:nvPicPr>
          <p:cNvPr id="8196" name="Picture 15" descr="листоватый лишайник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613400" y="2771775"/>
            <a:ext cx="4722813" cy="4202113"/>
          </a:xfrm>
        </p:spPr>
      </p:pic>
      <p:pic>
        <p:nvPicPr>
          <p:cNvPr id="8197" name="Picture 14" descr="кустистый лишайник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446088" y="3276600"/>
            <a:ext cx="4811712" cy="3360738"/>
          </a:xfrm>
        </p:spPr>
      </p:pic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51BB058-B6BE-49A6-B3D4-D3B78B82BBBB}" type="slidenum">
              <a:rPr lang="ru-RU" smtClean="0"/>
              <a:pPr>
                <a:defRPr/>
              </a:pPr>
              <a:t>7</a:t>
            </a:fld>
            <a:endParaRPr lang="ru-RU"/>
          </a:p>
        </p:txBody>
      </p:sp>
    </p:spTree>
  </p:cSld>
  <p:clrMapOvr>
    <a:masterClrMapping/>
  </p:clrMapOvr>
  <p:transition spd="med">
    <p:blinds dir="vert"/>
    <p:sndAc>
      <p:stSnd>
        <p:snd r:embed="rId2" name="arrow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10"/>
          <p:cNvSpPr>
            <a:spLocks noGrp="1" noChangeArrowheads="1"/>
          </p:cNvSpPr>
          <p:nvPr>
            <p:ph type="title" sz="quarter"/>
          </p:nvPr>
        </p:nvSpPr>
        <p:spPr>
          <a:xfrm>
            <a:off x="712788" y="0"/>
            <a:ext cx="9623425" cy="1763713"/>
          </a:xfrm>
        </p:spPr>
        <p:txBody>
          <a:bodyPr/>
          <a:lstStyle/>
          <a:p>
            <a:pPr eaLnBrk="1" hangingPunct="1">
              <a:defRPr/>
            </a:pPr>
            <a:r>
              <a:rPr lang="ru-RU" sz="37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/>
              </a:rPr>
              <a:t>НАКИПНОЙ ЛИШАЙНИК</a:t>
            </a:r>
          </a:p>
        </p:txBody>
      </p:sp>
      <p:pic>
        <p:nvPicPr>
          <p:cNvPr id="9219" name="Picture 12" descr="накипный лишайник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357188" y="2855913"/>
            <a:ext cx="4829175" cy="4452937"/>
          </a:xfrm>
        </p:spPr>
      </p:pic>
      <p:sp>
        <p:nvSpPr>
          <p:cNvPr id="27664" name="Rectangle 16"/>
          <p:cNvSpPr>
            <a:spLocks noGrp="1" noChangeArrowheads="1"/>
          </p:cNvSpPr>
          <p:nvPr>
            <p:ph sz="quarter" idx="2"/>
          </p:nvPr>
        </p:nvSpPr>
        <p:spPr>
          <a:xfrm>
            <a:off x="5435600" y="1344613"/>
            <a:ext cx="4722813" cy="1427162"/>
          </a:xfrm>
        </p:spPr>
        <p:txBody>
          <a:bodyPr/>
          <a:lstStyle/>
          <a:p>
            <a:pPr marL="391146" indent="-391146" algn="ctr" eaLnBrk="1" hangingPunct="1">
              <a:buFont typeface="Wingdings" pitchFamily="2" charset="2"/>
              <a:buNone/>
              <a:defRPr/>
            </a:pPr>
            <a:r>
              <a:rPr lang="ru-RU" b="1" i="1" smtClean="0">
                <a:solidFill>
                  <a:schemeClr val="folHlink"/>
                </a:solidFill>
              </a:rPr>
              <a:t>   КАЛОПЛАКА ОГНЕННАЯ</a:t>
            </a:r>
          </a:p>
        </p:txBody>
      </p:sp>
      <p:sp>
        <p:nvSpPr>
          <p:cNvPr id="27665" name="Rectangle 17"/>
          <p:cNvSpPr>
            <a:spLocks noGrp="1" noChangeArrowheads="1"/>
          </p:cNvSpPr>
          <p:nvPr>
            <p:ph sz="quarter" idx="3"/>
          </p:nvPr>
        </p:nvSpPr>
        <p:spPr>
          <a:xfrm>
            <a:off x="357188" y="1597025"/>
            <a:ext cx="4722812" cy="1427163"/>
          </a:xfrm>
        </p:spPr>
        <p:txBody>
          <a:bodyPr/>
          <a:lstStyle/>
          <a:p>
            <a:pPr marL="391146" indent="-391146" eaLnBrk="1" hangingPunct="1">
              <a:buFont typeface="Wingdings" pitchFamily="2" charset="2"/>
              <a:buNone/>
              <a:defRPr/>
            </a:pPr>
            <a:r>
              <a:rPr lang="ru-RU" b="1" i="1" smtClean="0">
                <a:solidFill>
                  <a:schemeClr val="folHlink"/>
                </a:solidFill>
              </a:rPr>
              <a:t>  ДИПЛАШИСТЕС</a:t>
            </a:r>
          </a:p>
        </p:txBody>
      </p:sp>
      <p:sp>
        <p:nvSpPr>
          <p:cNvPr id="27666" name="Rectangle 18"/>
          <p:cNvSpPr>
            <a:spLocks noGrp="1" noChangeArrowheads="1"/>
          </p:cNvSpPr>
          <p:nvPr>
            <p:ph sz="quarter" idx="4"/>
          </p:nvPr>
        </p:nvSpPr>
        <p:spPr>
          <a:xfrm>
            <a:off x="5435600" y="4537075"/>
            <a:ext cx="4722813" cy="2184400"/>
          </a:xfrm>
        </p:spPr>
        <p:txBody>
          <a:bodyPr/>
          <a:lstStyle/>
          <a:p>
            <a:pPr marL="391146" indent="-391146" eaLnBrk="1" hangingPunct="1">
              <a:defRPr/>
            </a:pPr>
            <a:endParaRPr lang="ru-RU" sz="2700" dirty="0" smtClean="0"/>
          </a:p>
        </p:txBody>
      </p:sp>
      <p:pic>
        <p:nvPicPr>
          <p:cNvPr id="9223" name="Picture 15" descr="лишайник накипной.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24500" y="2855913"/>
            <a:ext cx="4722813" cy="445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51BB058-B6BE-49A6-B3D4-D3B78B82BBBB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</p:spTree>
  </p:cSld>
  <p:clrMapOvr>
    <a:masterClrMapping/>
  </p:clrMapOvr>
  <p:transition spd="med">
    <p:blinds dir="vert"/>
    <p:sndAc>
      <p:stSnd>
        <p:snd r:embed="rId2" name="arrow.wav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4" name="Rectangle 4"/>
          <p:cNvSpPr>
            <a:spLocks noGrp="1" noChangeArrowheads="1"/>
          </p:cNvSpPr>
          <p:nvPr>
            <p:ph type="title"/>
          </p:nvPr>
        </p:nvSpPr>
        <p:spPr>
          <a:xfrm>
            <a:off x="546100" y="579438"/>
            <a:ext cx="9623425" cy="1512887"/>
          </a:xfrm>
        </p:spPr>
        <p:txBody>
          <a:bodyPr/>
          <a:lstStyle/>
          <a:p>
            <a:pPr algn="just" eaLnBrk="1" hangingPunct="1">
              <a:defRPr/>
            </a:pPr>
            <a:r>
              <a:rPr lang="ru-RU" sz="3200" dirty="0" smtClean="0">
                <a:solidFill>
                  <a:srgbClr val="800000"/>
                </a:solidFill>
              </a:rPr>
              <a:t> </a:t>
            </a:r>
            <a:r>
              <a:rPr lang="ru-RU" sz="3200" dirty="0" smtClean="0">
                <a:solidFill>
                  <a:schemeClr val="tx1"/>
                </a:solidFill>
              </a:rPr>
              <a:t>Лишайники растут довольно медленно, всего на несколько сантиметров в год, зато живут очень долго. Находят лишайники, которым около </a:t>
            </a:r>
            <a:r>
              <a:rPr lang="en-US" sz="3200" dirty="0" smtClean="0">
                <a:solidFill>
                  <a:schemeClr val="tx1"/>
                </a:solidFill>
              </a:rPr>
              <a:t>4 500</a:t>
            </a:r>
            <a:r>
              <a:rPr lang="ru-RU" sz="3200" dirty="0" smtClean="0">
                <a:solidFill>
                  <a:schemeClr val="tx1"/>
                </a:solidFill>
              </a:rPr>
              <a:t> лет.</a:t>
            </a:r>
            <a:r>
              <a:rPr lang="ru-RU" sz="4600" dirty="0" smtClean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243" name="Рисунок 3" descr="Рисунок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89100" y="2636838"/>
            <a:ext cx="7392988" cy="4383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CFF1114-6318-47EA-B543-E01D8ECF9405}" type="slidenum">
              <a:rPr lang="ru-RU" smtClean="0"/>
              <a:pPr>
                <a:defRPr/>
              </a:pPr>
              <a:t>9</a:t>
            </a:fld>
            <a:endParaRPr lang="ru-RU"/>
          </a:p>
        </p:txBody>
      </p:sp>
    </p:spTree>
  </p:cSld>
  <p:clrMapOvr>
    <a:masterClrMapping/>
  </p:clrMapOvr>
  <p:transition spd="med">
    <p:blinds dir="vert"/>
    <p:sndAc>
      <p:stSnd>
        <p:snd r:embed="rId2" name="arrow.wav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7" name="Rectangle 7"/>
          <p:cNvSpPr>
            <a:spLocks noGrp="1" noChangeArrowheads="1"/>
          </p:cNvSpPr>
          <p:nvPr>
            <p:ph type="title"/>
          </p:nvPr>
        </p:nvSpPr>
        <p:spPr>
          <a:xfrm>
            <a:off x="534988" y="168275"/>
            <a:ext cx="9623425" cy="2100263"/>
          </a:xfrm>
        </p:spPr>
        <p:txBody>
          <a:bodyPr/>
          <a:lstStyle/>
          <a:p>
            <a:pPr eaLnBrk="1" hangingPunct="1">
              <a:defRPr/>
            </a:pPr>
            <a:r>
              <a:rPr lang="ru-RU" sz="3200" dirty="0" smtClean="0">
                <a:solidFill>
                  <a:schemeClr val="tx1"/>
                </a:solidFill>
              </a:rPr>
              <a:t>Так же стойко лишайники переживают морозы. Яркий пример этому – </a:t>
            </a:r>
            <a:r>
              <a:rPr lang="ru-RU" sz="3200" i="1" dirty="0" smtClean="0">
                <a:solidFill>
                  <a:srgbClr val="FFFF00"/>
                </a:solidFill>
              </a:rPr>
              <a:t>ЯГЕЛЬ</a:t>
            </a:r>
            <a:r>
              <a:rPr lang="ru-RU" sz="3200" dirty="0" smtClean="0">
                <a:solidFill>
                  <a:schemeClr val="tx1"/>
                </a:solidFill>
              </a:rPr>
              <a:t>.  Он является основной пищей северных оленей зимой</a:t>
            </a:r>
            <a:r>
              <a:rPr lang="ru-RU" sz="3200" b="1" dirty="0" smtClean="0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12291" name="Picture 9" descr="88228026cc0e[1]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603375" y="2436813"/>
            <a:ext cx="7396163" cy="4810125"/>
          </a:xfrm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5083B2-8434-4E20-90FF-181FBE9A5853}" type="slidenum">
              <a:rPr lang="ru-RU" smtClean="0"/>
              <a:pPr>
                <a:defRPr/>
              </a:pPr>
              <a:t>10</a:t>
            </a:fld>
            <a:endParaRPr lang="ru-RU"/>
          </a:p>
        </p:txBody>
      </p:sp>
    </p:spTree>
  </p:cSld>
  <p:clrMapOvr>
    <a:masterClrMapping/>
  </p:clrMapOvr>
  <p:transition spd="med">
    <p:blinds dir="vert"/>
    <p:sndAc>
      <p:stSnd>
        <p:snd r:embed="rId2" name="arrow.wav"/>
      </p:stSnd>
    </p:sndAc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Rectangle 4"/>
          <p:cNvSpPr>
            <a:spLocks noGrp="1" noChangeArrowheads="1"/>
          </p:cNvSpPr>
          <p:nvPr>
            <p:ph type="title" sz="quarter"/>
          </p:nvPr>
        </p:nvSpPr>
        <p:spPr>
          <a:xfrm>
            <a:off x="534988" y="420688"/>
            <a:ext cx="4900612" cy="1511300"/>
          </a:xfrm>
        </p:spPr>
        <p:txBody>
          <a:bodyPr/>
          <a:lstStyle/>
          <a:p>
            <a:pPr eaLnBrk="1" hangingPunct="1">
              <a:defRPr/>
            </a:pPr>
            <a:r>
              <a:rPr lang="ru-RU" sz="4600" b="1" dirty="0" smtClean="0">
                <a:solidFill>
                  <a:srgbClr val="800000"/>
                </a:solidFill>
              </a:rPr>
              <a:t>Лишайники в космосе</a:t>
            </a:r>
          </a:p>
        </p:txBody>
      </p:sp>
      <p:sp>
        <p:nvSpPr>
          <p:cNvPr id="38917" name="Rectangle 5"/>
          <p:cNvSpPr>
            <a:spLocks noGrp="1" noChangeArrowheads="1"/>
          </p:cNvSpPr>
          <p:nvPr>
            <p:ph sz="quarter" idx="1"/>
          </p:nvPr>
        </p:nvSpPr>
        <p:spPr>
          <a:xfrm>
            <a:off x="534988" y="2184400"/>
            <a:ext cx="4722812" cy="2184400"/>
          </a:xfrm>
        </p:spPr>
        <p:txBody>
          <a:bodyPr/>
          <a:lstStyle/>
          <a:p>
            <a:pPr marL="391146" indent="-391146" eaLnBrk="1" hangingPunct="1">
              <a:defRPr/>
            </a:pPr>
            <a:endParaRPr lang="ru-RU" sz="2700" dirty="0" smtClean="0"/>
          </a:p>
        </p:txBody>
      </p:sp>
      <p:sp>
        <p:nvSpPr>
          <p:cNvPr id="38919" name="Rectangle 7"/>
          <p:cNvSpPr>
            <a:spLocks noGrp="1" noChangeArrowheads="1"/>
          </p:cNvSpPr>
          <p:nvPr>
            <p:ph sz="quarter" idx="3"/>
          </p:nvPr>
        </p:nvSpPr>
        <p:spPr>
          <a:xfrm>
            <a:off x="534988" y="4537075"/>
            <a:ext cx="4722812" cy="2184400"/>
          </a:xfrm>
        </p:spPr>
        <p:txBody>
          <a:bodyPr/>
          <a:lstStyle/>
          <a:p>
            <a:pPr marL="391146" indent="-391146" eaLnBrk="1" hangingPunct="1">
              <a:defRPr/>
            </a:pPr>
            <a:endParaRPr lang="ru-RU" sz="2700" dirty="0" smtClean="0"/>
          </a:p>
        </p:txBody>
      </p:sp>
      <p:sp>
        <p:nvSpPr>
          <p:cNvPr id="38920" name="Rectangle 8"/>
          <p:cNvSpPr>
            <a:spLocks noGrp="1" noChangeArrowheads="1"/>
          </p:cNvSpPr>
          <p:nvPr>
            <p:ph sz="quarter" idx="4"/>
          </p:nvPr>
        </p:nvSpPr>
        <p:spPr>
          <a:xfrm>
            <a:off x="5435600" y="3276600"/>
            <a:ext cx="4722813" cy="4032250"/>
          </a:xfrm>
        </p:spPr>
        <p:txBody>
          <a:bodyPr/>
          <a:lstStyle/>
          <a:p>
            <a:pPr marL="208250" indent="-208250" eaLnBrk="1" hangingPunct="1">
              <a:buFont typeface="Wingdings" pitchFamily="2" charset="2"/>
              <a:buNone/>
              <a:defRPr/>
            </a:pPr>
            <a:r>
              <a:rPr lang="ru-RU" dirty="0" smtClean="0"/>
              <a:t>       </a:t>
            </a:r>
            <a:r>
              <a:rPr lang="ru-RU" sz="3200" dirty="0" smtClean="0"/>
              <a:t>После 14 дней, проведенных в открытом космосе, лишайники не пострадали. Их клетки абсолютно здоровы!</a:t>
            </a:r>
          </a:p>
        </p:txBody>
      </p:sp>
      <p:pic>
        <p:nvPicPr>
          <p:cNvPr id="13318" name="Picture 15" descr="07-0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88" y="2016125"/>
            <a:ext cx="4900612" cy="5376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Picture 17" descr="Картинка 6 из 50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81688" y="252413"/>
            <a:ext cx="4187825" cy="277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51BB058-B6BE-49A6-B3D4-D3B78B82BBBB}" type="slidenum">
              <a:rPr lang="ru-RU" smtClean="0"/>
              <a:pPr>
                <a:defRPr/>
              </a:pPr>
              <a:t>11</a:t>
            </a:fld>
            <a:endParaRPr lang="ru-RU"/>
          </a:p>
        </p:txBody>
      </p:sp>
    </p:spTree>
  </p:cSld>
  <p:clrMapOvr>
    <a:masterClrMapping/>
  </p:clrMapOvr>
  <p:transition spd="med">
    <p:blinds dir="vert"/>
    <p:sndAc>
      <p:stSnd>
        <p:snd r:embed="rId2" name="arrow.wav"/>
      </p:stSnd>
    </p:sndAc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534988" y="168275"/>
            <a:ext cx="9623425" cy="1847850"/>
          </a:xfrm>
        </p:spPr>
        <p:txBody>
          <a:bodyPr/>
          <a:lstStyle/>
          <a:p>
            <a:pPr algn="r" eaLnBrk="1" hangingPunct="1">
              <a:defRPr/>
            </a:pPr>
            <a:r>
              <a:rPr lang="ru-RU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Лишайники - индикаторы          загрязнения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326188" y="2184400"/>
            <a:ext cx="4367212" cy="5040313"/>
          </a:xfrm>
        </p:spPr>
        <p:txBody>
          <a:bodyPr/>
          <a:lstStyle/>
          <a:p>
            <a:pPr marL="97787" indent="-97787" eaLnBrk="1" hangingPunct="1">
              <a:buFont typeface="Wingdings" pitchFamily="2" charset="2"/>
              <a:buNone/>
              <a:defRPr/>
            </a:pPr>
            <a:r>
              <a:rPr lang="ru-RU" dirty="0" smtClean="0"/>
              <a:t>   </a:t>
            </a:r>
            <a:r>
              <a:rPr lang="ru-RU" sz="3200" dirty="0" smtClean="0"/>
              <a:t>Лишайники   впитывают все, что содержится в воздухе и не растут в местах крайнего загрязнения..</a:t>
            </a:r>
          </a:p>
        </p:txBody>
      </p:sp>
      <p:pic>
        <p:nvPicPr>
          <p:cNvPr id="5" name="Picture 2" descr="IMG_20160329_08481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8500" y="1951831"/>
            <a:ext cx="4419600" cy="472440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</p:pic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5083B2-8434-4E20-90FF-181FBE9A5853}" type="slidenum">
              <a:rPr lang="ru-RU" smtClean="0"/>
              <a:pPr>
                <a:defRPr/>
              </a:pPr>
              <a:t>12</a:t>
            </a:fld>
            <a:endParaRPr lang="ru-RU"/>
          </a:p>
        </p:txBody>
      </p:sp>
    </p:spTree>
  </p:cSld>
  <p:clrMapOvr>
    <a:masterClrMapping/>
  </p:clrMapOvr>
  <p:transition spd="med">
    <p:blinds dir="vert"/>
    <p:sndAc>
      <p:stSnd>
        <p:snd r:embed="rId2" name="arrow.wav"/>
      </p:stSnd>
    </p:sndAc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3200" dirty="0" smtClean="0">
                <a:solidFill>
                  <a:schemeClr val="tx1"/>
                </a:solidFill>
              </a:rPr>
              <a:t>Старейшее использование лишайников было в качестве продукта питания. Предполагают, что библейской манной был лишайник </a:t>
            </a:r>
            <a:r>
              <a:rPr lang="ru-RU" sz="3200" dirty="0" smtClean="0">
                <a:solidFill>
                  <a:srgbClr val="800000"/>
                </a:solidFill>
              </a:rPr>
              <a:t/>
            </a:r>
            <a:br>
              <a:rPr lang="ru-RU" sz="3200" dirty="0" smtClean="0">
                <a:solidFill>
                  <a:srgbClr val="800000"/>
                </a:solidFill>
              </a:rPr>
            </a:br>
            <a:r>
              <a:rPr lang="ru-RU" sz="3200" i="1" dirty="0" err="1" smtClean="0">
                <a:solidFill>
                  <a:schemeClr val="folHlink"/>
                </a:solidFill>
              </a:rPr>
              <a:t>Аспицилия</a:t>
            </a:r>
            <a:r>
              <a:rPr lang="ru-RU" sz="3200" i="1" dirty="0" smtClean="0">
                <a:solidFill>
                  <a:schemeClr val="folHlink"/>
                </a:solidFill>
              </a:rPr>
              <a:t> съедобная</a:t>
            </a:r>
            <a:r>
              <a:rPr lang="ru-RU" sz="4600" dirty="0" smtClean="0"/>
              <a:t> </a:t>
            </a:r>
          </a:p>
        </p:txBody>
      </p:sp>
      <p:pic>
        <p:nvPicPr>
          <p:cNvPr id="15363" name="Picture 5" descr="img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3863" y="2352675"/>
            <a:ext cx="7127875" cy="478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5083B2-8434-4E20-90FF-181FBE9A5853}" type="slidenum">
              <a:rPr lang="ru-RU" smtClean="0"/>
              <a:pPr>
                <a:defRPr/>
              </a:pPr>
              <a:t>13</a:t>
            </a:fld>
            <a:endParaRPr lang="ru-RU"/>
          </a:p>
        </p:txBody>
      </p:sp>
    </p:spTree>
  </p:cSld>
  <p:clrMapOvr>
    <a:masterClrMapping/>
  </p:clrMapOvr>
  <p:transition spd="med">
    <p:blinds dir="vert"/>
    <p:sndAc>
      <p:stSnd>
        <p:snd r:embed="rId2" name="arrow.wav"/>
      </p:stSnd>
    </p:sndAc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3700" dirty="0" smtClean="0"/>
              <a:t>. </a:t>
            </a:r>
            <a:r>
              <a:rPr lang="ru-RU" sz="3700" dirty="0" smtClean="0">
                <a:solidFill>
                  <a:schemeClr val="tx1"/>
                </a:solidFill>
              </a:rPr>
              <a:t>В Северной Америке лишайник</a:t>
            </a:r>
            <a:r>
              <a:rPr lang="ru-RU" sz="37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  </a:t>
            </a:r>
            <a:r>
              <a:rPr lang="ru-RU" sz="3700" i="1" dirty="0" err="1" smtClean="0">
                <a:solidFill>
                  <a:schemeClr val="folHlink"/>
                </a:solidFill>
              </a:rPr>
              <a:t>Бриория</a:t>
            </a:r>
            <a:r>
              <a:rPr lang="ru-RU" sz="3700" dirty="0" smtClean="0">
                <a:solidFill>
                  <a:srgbClr val="800000"/>
                </a:solidFill>
              </a:rPr>
              <a:t> </a:t>
            </a:r>
            <a:r>
              <a:rPr lang="ru-RU" sz="3700" i="1" dirty="0" err="1" smtClean="0">
                <a:solidFill>
                  <a:schemeClr val="folHlink"/>
                </a:solidFill>
              </a:rPr>
              <a:t>Фремонта</a:t>
            </a:r>
            <a:r>
              <a:rPr lang="ru-RU" sz="3700" dirty="0" smtClean="0">
                <a:solidFill>
                  <a:srgbClr val="800000"/>
                </a:solidFill>
              </a:rPr>
              <a:t> </a:t>
            </a:r>
            <a:r>
              <a:rPr lang="ru-RU" sz="3700" dirty="0" smtClean="0">
                <a:solidFill>
                  <a:schemeClr val="tx1"/>
                </a:solidFill>
              </a:rPr>
              <a:t>используют в пищу.</a:t>
            </a:r>
          </a:p>
        </p:txBody>
      </p:sp>
      <p:pic>
        <p:nvPicPr>
          <p:cNvPr id="16387" name="Picture 4" descr="бриория фремонт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14475" y="2184400"/>
            <a:ext cx="7697788" cy="453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5083B2-8434-4E20-90FF-181FBE9A5853}" type="slidenum">
              <a:rPr lang="ru-RU" smtClean="0"/>
              <a:pPr>
                <a:defRPr/>
              </a:pPr>
              <a:t>14</a:t>
            </a:fld>
            <a:endParaRPr lang="ru-RU"/>
          </a:p>
        </p:txBody>
      </p:sp>
    </p:spTree>
  </p:cSld>
  <p:clrMapOvr>
    <a:masterClrMapping/>
  </p:clrMapOvr>
  <p:transition spd="med">
    <p:blinds dir="vert"/>
    <p:sndAc>
      <p:stSnd>
        <p:snd r:embed="rId2" name="arrow.wav"/>
      </p:stSnd>
    </p:sndAc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4" descr="исландский мох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357188" y="587375"/>
            <a:ext cx="4632325" cy="6134100"/>
          </a:xfrm>
        </p:spPr>
      </p:pic>
      <p:sp>
        <p:nvSpPr>
          <p:cNvPr id="39951" name="Rectangle 15"/>
          <p:cNvSpPr>
            <a:spLocks noGrp="1" noChangeArrowheads="1"/>
          </p:cNvSpPr>
          <p:nvPr>
            <p:ph sz="half" idx="1"/>
          </p:nvPr>
        </p:nvSpPr>
        <p:spPr>
          <a:xfrm>
            <a:off x="5080000" y="1008063"/>
            <a:ext cx="4900613" cy="4956175"/>
          </a:xfrm>
        </p:spPr>
        <p:txBody>
          <a:bodyPr/>
          <a:lstStyle/>
          <a:p>
            <a:pPr marL="391146" indent="-391146" eaLnBrk="1" hangingPunct="1">
              <a:buFont typeface="Wingdings" pitchFamily="2" charset="2"/>
              <a:buNone/>
              <a:defRPr/>
            </a:pPr>
            <a:r>
              <a:rPr lang="ru-RU" sz="3700" dirty="0" smtClean="0">
                <a:solidFill>
                  <a:srgbClr val="800000"/>
                </a:solidFill>
              </a:rPr>
              <a:t>     </a:t>
            </a:r>
            <a:r>
              <a:rPr lang="ru-RU" dirty="0" smtClean="0"/>
              <a:t>В наше время лишайники находят применение в народной медицине.     Например, </a:t>
            </a:r>
            <a:r>
              <a:rPr lang="ru-RU" i="1" dirty="0" smtClean="0">
                <a:solidFill>
                  <a:schemeClr val="folHlink"/>
                </a:solidFill>
              </a:rPr>
              <a:t>Исландский мох</a:t>
            </a:r>
            <a:r>
              <a:rPr lang="ru-RU" dirty="0" smtClean="0">
                <a:solidFill>
                  <a:srgbClr val="800000"/>
                </a:solidFill>
              </a:rPr>
              <a:t>  </a:t>
            </a:r>
            <a:r>
              <a:rPr lang="ru-RU" dirty="0" smtClean="0"/>
              <a:t>добавляется в средства от кашля. Кроме того, лишайники используются в качестве красителей.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CFF1114-6318-47EA-B543-E01D8ECF9405}" type="slidenum">
              <a:rPr lang="ru-RU" smtClean="0"/>
              <a:pPr>
                <a:defRPr/>
              </a:pPr>
              <a:t>15</a:t>
            </a:fld>
            <a:endParaRPr lang="ru-RU"/>
          </a:p>
        </p:txBody>
      </p:sp>
    </p:spTree>
  </p:cSld>
  <p:clrMapOvr>
    <a:masterClrMapping/>
  </p:clrMapOvr>
  <p:transition spd="med">
    <p:blinds dir="vert"/>
    <p:sndAc>
      <p:stSnd>
        <p:snd r:embed="rId2" name="arrow.wav"/>
      </p:stSnd>
    </p:sndAc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23888" y="2352675"/>
            <a:ext cx="5168900" cy="4044865"/>
          </a:xfrm>
          <a:prstGeom prst="rect">
            <a:avLst/>
          </a:prstGeom>
          <a:noFill/>
        </p:spPr>
        <p:txBody>
          <a:bodyPr lIns="104306" tIns="52153" rIns="104306" bIns="52153">
            <a:spAutoFit/>
          </a:bodyPr>
          <a:lstStyle/>
          <a:p>
            <a:pPr>
              <a:defRPr/>
            </a:pPr>
            <a:r>
              <a:rPr lang="ru-RU" dirty="0">
                <a:solidFill>
                  <a:schemeClr val="accent1">
                    <a:lumMod val="60000"/>
                    <a:lumOff val="40000"/>
                  </a:schemeClr>
                </a:solidFill>
                <a:latin typeface="Tahoma" pitchFamily="32" charset="0"/>
              </a:rPr>
              <a:t> </a:t>
            </a:r>
            <a:r>
              <a:rPr lang="ru-RU" dirty="0">
                <a:latin typeface="Tahoma" pitchFamily="32" charset="0"/>
              </a:rPr>
              <a:t> </a:t>
            </a:r>
            <a:r>
              <a:rPr lang="ru-RU" sz="3200" dirty="0">
                <a:latin typeface="Tahoma" pitchFamily="32" charset="0"/>
              </a:rPr>
              <a:t>В самом начале наших  исследований нам захотелось убедиться, что лишайники представляют собой сожительство двух </a:t>
            </a:r>
            <a:r>
              <a:rPr lang="ru-RU" sz="3200" dirty="0" err="1" smtClean="0">
                <a:latin typeface="Tahoma" pitchFamily="32" charset="0"/>
              </a:rPr>
              <a:t>организмов-водоросли</a:t>
            </a:r>
            <a:r>
              <a:rPr lang="ru-RU" sz="3200" dirty="0" smtClean="0">
                <a:latin typeface="Tahoma" pitchFamily="32" charset="0"/>
              </a:rPr>
              <a:t> и гриба. </a:t>
            </a:r>
            <a:endParaRPr lang="ru-RU" sz="3200" dirty="0">
              <a:latin typeface="Tahoma" pitchFamily="32" charset="0"/>
            </a:endParaRPr>
          </a:p>
        </p:txBody>
      </p:sp>
      <p:pic>
        <p:nvPicPr>
          <p:cNvPr id="34818" name="Picture 2" descr="IMG_20160329_08481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16675" y="1931988"/>
            <a:ext cx="3752850" cy="4714875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</p:pic>
      <p:sp>
        <p:nvSpPr>
          <p:cNvPr id="7" name="TextBox 6"/>
          <p:cNvSpPr txBox="1"/>
          <p:nvPr/>
        </p:nvSpPr>
        <p:spPr>
          <a:xfrm>
            <a:off x="357188" y="336550"/>
            <a:ext cx="10158412" cy="1366838"/>
          </a:xfrm>
          <a:prstGeom prst="rect">
            <a:avLst/>
          </a:prstGeom>
          <a:noFill/>
        </p:spPr>
        <p:txBody>
          <a:bodyPr lIns="104306" tIns="52153" rIns="104306" bIns="52153">
            <a:spAutoFit/>
          </a:bodyPr>
          <a:lstStyle/>
          <a:p>
            <a:pPr algn="ctr">
              <a:defRPr/>
            </a:pPr>
            <a:r>
              <a:rPr lang="ru-RU" sz="41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ahoma" pitchFamily="32" charset="0"/>
              </a:rPr>
              <a:t>  Эксперимент </a:t>
            </a:r>
            <a:endParaRPr lang="ru-RU" sz="4100" b="1" dirty="0">
              <a:solidFill>
                <a:schemeClr val="accent1">
                  <a:lumMod val="60000"/>
                  <a:lumOff val="40000"/>
                </a:schemeClr>
              </a:solidFill>
              <a:latin typeface="Tahoma" pitchFamily="32" charset="0"/>
            </a:endParaRPr>
          </a:p>
          <a:p>
            <a:pPr algn="ctr">
              <a:defRPr/>
            </a:pPr>
            <a:endParaRPr lang="ru-RU" sz="4100" dirty="0">
              <a:solidFill>
                <a:schemeClr val="accent1">
                  <a:lumMod val="60000"/>
                  <a:lumOff val="40000"/>
                </a:schemeClr>
              </a:solidFill>
              <a:latin typeface="Tahoma" pitchFamily="32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CFF1114-6318-47EA-B543-E01D8ECF9405}" type="slidenum">
              <a:rPr lang="ru-RU" smtClean="0"/>
              <a:pPr>
                <a:defRPr/>
              </a:pPr>
              <a:t>16</a:t>
            </a:fld>
            <a:endParaRPr lang="ru-RU"/>
          </a:p>
        </p:txBody>
      </p:sp>
    </p:spTree>
  </p:cSld>
  <p:clrMapOvr>
    <a:masterClrMapping/>
  </p:clrMapOvr>
  <p:transition spd="med">
    <p:blinds dir="vert"/>
    <p:sndAc>
      <p:stSnd>
        <p:snd r:embed="rId2" name="arrow.wav"/>
      </p:stSnd>
    </p:sndAc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165100" y="427038"/>
            <a:ext cx="6772275" cy="2321316"/>
          </a:xfrm>
          <a:prstGeom prst="rect">
            <a:avLst/>
          </a:prstGeom>
          <a:noFill/>
        </p:spPr>
        <p:txBody>
          <a:bodyPr lIns="104306" tIns="52153" rIns="104306" bIns="52153">
            <a:spAutoFit/>
          </a:bodyPr>
          <a:lstStyle/>
          <a:p>
            <a:pPr algn="ctr">
              <a:defRPr/>
            </a:pPr>
            <a:r>
              <a:rPr lang="ru-RU" sz="2800" dirty="0">
                <a:latin typeface="Tahoma" pitchFamily="32" charset="0"/>
              </a:rPr>
              <a:t>Мы  провели опыт. </a:t>
            </a:r>
          </a:p>
          <a:p>
            <a:pPr algn="ctr">
              <a:defRPr/>
            </a:pPr>
            <a:r>
              <a:rPr lang="ru-RU" sz="2800" dirty="0">
                <a:latin typeface="Tahoma" pitchFamily="32" charset="0"/>
              </a:rPr>
              <a:t>Взяли кусочки </a:t>
            </a:r>
            <a:r>
              <a:rPr lang="ru-RU" sz="2800" dirty="0" smtClean="0">
                <a:latin typeface="Tahoma" pitchFamily="32" charset="0"/>
              </a:rPr>
              <a:t>накипного лишайника </a:t>
            </a:r>
            <a:r>
              <a:rPr lang="ru-RU" sz="2800" dirty="0" err="1" smtClean="0">
                <a:latin typeface="Tahoma" pitchFamily="32" charset="0"/>
              </a:rPr>
              <a:t>ксантории</a:t>
            </a:r>
            <a:r>
              <a:rPr lang="ru-RU" sz="2800" dirty="0" smtClean="0">
                <a:latin typeface="Tahoma" pitchFamily="32" charset="0"/>
              </a:rPr>
              <a:t> настенной с дерева около школы, </a:t>
            </a:r>
            <a:r>
              <a:rPr lang="ru-RU" sz="2800" dirty="0">
                <a:latin typeface="Tahoma" pitchFamily="32" charset="0"/>
              </a:rPr>
              <a:t>измельчили  и, увлажнив, оставили в банке</a:t>
            </a:r>
            <a:r>
              <a:rPr lang="ru-RU" sz="3200" dirty="0">
                <a:solidFill>
                  <a:schemeClr val="accent1">
                    <a:lumMod val="60000"/>
                    <a:lumOff val="40000"/>
                  </a:schemeClr>
                </a:solidFill>
                <a:latin typeface="Tahoma" pitchFamily="32" charset="0"/>
              </a:rPr>
              <a:t>. </a:t>
            </a:r>
          </a:p>
        </p:txBody>
      </p:sp>
      <p:pic>
        <p:nvPicPr>
          <p:cNvPr id="35845" name="Picture 5" descr="IMG_20160329_0904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94500" y="0"/>
            <a:ext cx="3898900" cy="4085431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</p:pic>
      <p:pic>
        <p:nvPicPr>
          <p:cNvPr id="35846" name="Picture 6" descr="IMG_20160329_09090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094831"/>
            <a:ext cx="4279900" cy="4466432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</p:pic>
      <p:sp>
        <p:nvSpPr>
          <p:cNvPr id="19461" name="Прямоугольник 4"/>
          <p:cNvSpPr>
            <a:spLocks noChangeArrowheads="1"/>
          </p:cNvSpPr>
          <p:nvPr/>
        </p:nvSpPr>
        <p:spPr bwMode="auto">
          <a:xfrm>
            <a:off x="4508500" y="4313238"/>
            <a:ext cx="5346700" cy="224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 dirty="0"/>
              <a:t>Через 12 суток грибница гриба потемнела, а затем сгнила.</a:t>
            </a:r>
          </a:p>
          <a:p>
            <a:pPr algn="ctr"/>
            <a:r>
              <a:rPr lang="ru-RU" sz="2800" dirty="0"/>
              <a:t>Одноклеточные водоросли остались в виде зеленого налета на дне и стенках банки</a:t>
            </a:r>
            <a:r>
              <a:rPr lang="ru-RU" dirty="0"/>
              <a:t>.                   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35863DC-15E9-4868-AC61-0CC20938781B}" type="slidenum">
              <a:rPr lang="ru-RU" smtClean="0"/>
              <a:pPr>
                <a:defRPr/>
              </a:pPr>
              <a:t>17</a:t>
            </a:fld>
            <a:endParaRPr lang="ru-RU"/>
          </a:p>
        </p:txBody>
      </p:sp>
    </p:spTree>
  </p:cSld>
  <p:clrMapOvr>
    <a:masterClrMapping/>
  </p:clrMapOvr>
  <p:transition spd="med">
    <p:blinds dir="vert"/>
    <p:sndAc>
      <p:stSnd>
        <p:snd r:embed="rId2" name="arrow.wav"/>
      </p:stSnd>
    </p:sndAc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Box 8"/>
          <p:cNvSpPr txBox="1">
            <a:spLocks noChangeArrowheads="1"/>
          </p:cNvSpPr>
          <p:nvPr/>
        </p:nvSpPr>
        <p:spPr bwMode="auto">
          <a:xfrm>
            <a:off x="979488" y="671513"/>
            <a:ext cx="8912225" cy="578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306" tIns="52153" rIns="104306" bIns="52153">
            <a:spAutoFit/>
          </a:bodyPr>
          <a:lstStyle/>
          <a:p>
            <a:pPr algn="ctr"/>
            <a:r>
              <a:rPr lang="ru-RU" sz="2700"/>
              <a:t>Данный опыт позволяет выяснить, какие организмы образуют слоевище лишайника.  Кроме того, он доказывает, что в процессе приспособление к существованию гриб почти полностью потерял способность к самостоятельному развитию, это даёт основание некоторым учёным считать лишайники не самостоятельной группой, а относить их к паразитизму на водорослях и в связи с этим очень изменились. Однако особая форма тела лишайников,  присутствие особых веществ неизвестных ни  у грибов, ни у водорослей, и некоторые другие признаки всё -таки позволяют рассматривать лишайники как самостоятельную группу организмов .</a:t>
            </a:r>
          </a:p>
          <a:p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CFF1114-6318-47EA-B543-E01D8ECF9405}" type="slidenum">
              <a:rPr lang="ru-RU" smtClean="0"/>
              <a:pPr>
                <a:defRPr/>
              </a:pPr>
              <a:t>18</a:t>
            </a:fld>
            <a:endParaRPr lang="ru-RU"/>
          </a:p>
        </p:txBody>
      </p:sp>
    </p:spTree>
  </p:cSld>
  <p:clrMapOvr>
    <a:masterClrMapping/>
  </p:clrMapOvr>
  <p:transition spd="med">
    <p:blinds dir="vert"/>
    <p:sndAc>
      <p:stSnd>
        <p:snd r:embed="rId2" name="arrow.wav"/>
      </p:stSnd>
    </p:sndAc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4600" b="1" i="1" dirty="0" smtClean="0">
                <a:solidFill>
                  <a:schemeClr val="folHlink"/>
                </a:solidFill>
              </a:rPr>
              <a:t>Выводы:</a:t>
            </a:r>
            <a:br>
              <a:rPr lang="ru-RU" sz="4600" b="1" i="1" dirty="0" smtClean="0">
                <a:solidFill>
                  <a:schemeClr val="folHlink"/>
                </a:solidFill>
              </a:rPr>
            </a:br>
            <a:endParaRPr lang="ru-RU" sz="4600" b="1" i="1" dirty="0" smtClean="0">
              <a:solidFill>
                <a:schemeClr val="folHlink"/>
              </a:solidFill>
            </a:endParaRPr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4988" y="1679575"/>
            <a:ext cx="9623425" cy="5376863"/>
          </a:xfrm>
        </p:spPr>
        <p:txBody>
          <a:bodyPr/>
          <a:lstStyle/>
          <a:p>
            <a:pPr marL="695371" indent="-695371" eaLnBrk="1" hangingPunct="1">
              <a:buNone/>
              <a:defRPr/>
            </a:pPr>
            <a:r>
              <a:rPr lang="ru-RU" sz="2700" u="sng" dirty="0" smtClean="0"/>
              <a:t>В результате исследования было выяснено, что:</a:t>
            </a:r>
          </a:p>
          <a:p>
            <a:pPr marL="695371" indent="-695371" eaLnBrk="1" hangingPunct="1">
              <a:defRPr/>
            </a:pPr>
            <a:r>
              <a:rPr lang="ru-RU" sz="2700" dirty="0" smtClean="0"/>
              <a:t>Лишайники состоят из совместно живущих гриба и водоросли. Это одно из старейших живых существ Земли.</a:t>
            </a:r>
          </a:p>
          <a:p>
            <a:pPr marL="695371" indent="-695371" eaLnBrk="1" hangingPunct="1">
              <a:defRPr/>
            </a:pPr>
            <a:r>
              <a:rPr lang="ru-RU" sz="2700" dirty="0" smtClean="0"/>
              <a:t>Известно более 20 000 видов лишайников и все они делятся на накипные, листовые и кустистые. </a:t>
            </a:r>
          </a:p>
          <a:p>
            <a:pPr marL="695371" indent="-695371" eaLnBrk="1" hangingPunct="1">
              <a:defRPr/>
            </a:pPr>
            <a:r>
              <a:rPr lang="ru-RU" sz="2700" dirty="0" smtClean="0"/>
              <a:t>Лишайники очень неприхотливы и выносливы, поэтому их можно встретить в различных климатических зонах.</a:t>
            </a:r>
          </a:p>
          <a:p>
            <a:pPr marL="695371" indent="-695371" eaLnBrk="1" hangingPunct="1">
              <a:defRPr/>
            </a:pPr>
            <a:r>
              <a:rPr lang="ru-RU" sz="2700" dirty="0" smtClean="0"/>
              <a:t>Лишайники используются в качестве красителей в легкой промышленности, в народной медицине, в парфюмерии, а некоторые виды идут в пищу;</a:t>
            </a:r>
          </a:p>
          <a:p>
            <a:pPr marL="695371" indent="-695371" eaLnBrk="1" hangingPunct="1">
              <a:defRPr/>
            </a:pPr>
            <a:r>
              <a:rPr lang="ru-RU" sz="2700" dirty="0" smtClean="0"/>
              <a:t>Лишайники являются индикаторами чистоты воздуха.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5083B2-8434-4E20-90FF-181FBE9A5853}" type="slidenum">
              <a:rPr lang="ru-RU" smtClean="0"/>
              <a:pPr>
                <a:defRPr/>
              </a:pPr>
              <a:t>19</a:t>
            </a:fld>
            <a:endParaRPr lang="ru-RU"/>
          </a:p>
        </p:txBody>
      </p:sp>
    </p:spTree>
  </p:cSld>
  <p:clrMapOvr>
    <a:masterClrMapping/>
  </p:clrMapOvr>
  <p:transition spd="med">
    <p:blinds dir="vert"/>
    <p:sndAc>
      <p:stSnd>
        <p:snd r:embed="rId2" name="arrow.wav"/>
      </p:stSnd>
    </p:sndAc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>
          <a:xfrm>
            <a:off x="534988" y="0"/>
            <a:ext cx="9623425" cy="1512888"/>
          </a:xfrm>
        </p:spPr>
        <p:txBody>
          <a:bodyPr/>
          <a:lstStyle/>
          <a:p>
            <a:pPr eaLnBrk="1" hangingPunct="1">
              <a:defRPr/>
            </a:pPr>
            <a:r>
              <a:rPr lang="ru-RU" sz="3200" b="1" i="1" u="sng" dirty="0" smtClean="0">
                <a:solidFill>
                  <a:schemeClr val="folHlink"/>
                </a:solidFill>
              </a:rPr>
              <a:t>Литература и источники Интернет</a:t>
            </a:r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9900" y="1722438"/>
            <a:ext cx="9623425" cy="4537075"/>
          </a:xfrm>
        </p:spPr>
        <p:txBody>
          <a:bodyPr/>
          <a:lstStyle/>
          <a:p>
            <a:pPr marL="391146" indent="-391146">
              <a:buFont typeface="Wingdings" pitchFamily="2" charset="2"/>
              <a:buNone/>
              <a:defRPr/>
            </a:pPr>
            <a:r>
              <a:rPr lang="ru-RU" sz="3200" dirty="0" smtClean="0"/>
              <a:t>1.Лефевр П. Горы. М.: Махаон, 2008, 128 с.</a:t>
            </a:r>
          </a:p>
          <a:p>
            <a:pPr marL="391146" indent="-391146">
              <a:buFont typeface="Wingdings" pitchFamily="2" charset="2"/>
              <a:buNone/>
              <a:defRPr/>
            </a:pPr>
            <a:r>
              <a:rPr lang="ru-RU" sz="3200" dirty="0" smtClean="0"/>
              <a:t>2.Эйнар Г. Мир леса. М.: Махаон, 2009, 128 с.</a:t>
            </a:r>
          </a:p>
          <a:p>
            <a:pPr marL="391146" indent="-391146">
              <a:buFont typeface="Wingdings" pitchFamily="2" charset="2"/>
              <a:buNone/>
              <a:defRPr/>
            </a:pPr>
            <a:r>
              <a:rPr lang="en-US" sz="3200" dirty="0" smtClean="0"/>
              <a:t>3.</a:t>
            </a:r>
            <a:r>
              <a:rPr lang="ru-RU" sz="3200" dirty="0" smtClean="0"/>
              <a:t>Сонин </a:t>
            </a:r>
            <a:r>
              <a:rPr lang="ru-RU" sz="3200" dirty="0" err="1" smtClean="0"/>
              <a:t>Н.И.,Захаров</a:t>
            </a:r>
            <a:r>
              <a:rPr lang="ru-RU" sz="3200" dirty="0" smtClean="0"/>
              <a:t> В.Б.Учебник: Биология.7 </a:t>
            </a:r>
            <a:r>
              <a:rPr lang="ru-RU" sz="3200" dirty="0" err="1" smtClean="0"/>
              <a:t>класс.М.:Дрофа</a:t>
            </a:r>
            <a:r>
              <a:rPr lang="ru-RU" sz="3200" dirty="0" smtClean="0"/>
              <a:t>, 2015,256 с.</a:t>
            </a:r>
          </a:p>
          <a:p>
            <a:pPr marL="391146" indent="-391146">
              <a:buFont typeface="Wingdings" pitchFamily="2" charset="2"/>
              <a:buNone/>
              <a:defRPr/>
            </a:pPr>
            <a:r>
              <a:rPr lang="ru-RU" sz="3200" dirty="0" smtClean="0"/>
              <a:t>4.</a:t>
            </a:r>
            <a:r>
              <a:rPr lang="en-US" sz="3200" dirty="0" smtClean="0"/>
              <a:t>http://ru.wikipedia.org/wiki/Lichenes</a:t>
            </a:r>
            <a:endParaRPr lang="ru-RU" sz="3200" dirty="0" smtClean="0"/>
          </a:p>
          <a:p>
            <a:pPr marL="586719" indent="-586719">
              <a:spcBef>
                <a:spcPts val="0"/>
              </a:spcBef>
              <a:buFont typeface="Wingdings" pitchFamily="2" charset="2"/>
              <a:buNone/>
              <a:defRPr/>
            </a:pPr>
            <a:r>
              <a:rPr lang="ru-RU" sz="3200" dirty="0" smtClean="0"/>
              <a:t>5.</a:t>
            </a:r>
            <a:r>
              <a:rPr lang="en-US" sz="3200" dirty="0" smtClean="0"/>
              <a:t>http://www.ecosystema.ru/08nature/lich/index.htm</a:t>
            </a:r>
            <a:endParaRPr lang="ru-RU" sz="3200" dirty="0" smtClean="0"/>
          </a:p>
          <a:p>
            <a:pPr marL="586719" indent="-586719">
              <a:spcBef>
                <a:spcPts val="0"/>
              </a:spcBef>
              <a:buFont typeface="Wingdings" pitchFamily="2" charset="2"/>
              <a:buNone/>
              <a:defRPr/>
            </a:pPr>
            <a:r>
              <a:rPr lang="ru-RU" sz="3200" dirty="0" smtClean="0"/>
              <a:t>6.</a:t>
            </a:r>
            <a:r>
              <a:rPr lang="en-US" sz="3200" dirty="0" smtClean="0"/>
              <a:t>http://dic.academic.ru/dic.nsf/enc_colier/4041/%D0%9B%D0%98%D0%A8%D0%90%D0%99%D0%9D%D0%98%D0%9A%D0%98</a:t>
            </a:r>
          </a:p>
          <a:p>
            <a:pPr marL="586719" indent="-586719">
              <a:buFont typeface="Wingdings" pitchFamily="2" charset="2"/>
              <a:buNone/>
              <a:defRPr/>
            </a:pPr>
            <a:endParaRPr lang="ru-RU" sz="3200" dirty="0" smtClean="0">
              <a:solidFill>
                <a:schemeClr val="accent1">
                  <a:lumMod val="40000"/>
                  <a:lumOff val="60000"/>
                </a:schemeClr>
              </a:solidFill>
            </a:endParaRPr>
          </a:p>
          <a:p>
            <a:pPr marL="586719" indent="-586719">
              <a:buFont typeface="Wingdings" pitchFamily="2" charset="2"/>
              <a:buNone/>
              <a:defRPr/>
            </a:pPr>
            <a:endParaRPr lang="en-US" sz="3200" dirty="0" smtClean="0">
              <a:solidFill>
                <a:schemeClr val="accent1">
                  <a:lumMod val="40000"/>
                  <a:lumOff val="60000"/>
                </a:schemeClr>
              </a:solidFill>
            </a:endParaRPr>
          </a:p>
          <a:p>
            <a:pPr marL="586719" indent="-586719">
              <a:buFont typeface="Wingdings" pitchFamily="2" charset="2"/>
              <a:buNone/>
              <a:defRPr/>
            </a:pPr>
            <a:endParaRPr lang="en-US" sz="3200" dirty="0" smtClean="0">
              <a:solidFill>
                <a:schemeClr val="accent1">
                  <a:lumMod val="40000"/>
                  <a:lumOff val="60000"/>
                </a:schemeClr>
              </a:solidFill>
            </a:endParaRPr>
          </a:p>
          <a:p>
            <a:pPr marL="586719" indent="-586719">
              <a:buFont typeface="Wingdings" pitchFamily="2" charset="2"/>
              <a:buNone/>
              <a:defRPr/>
            </a:pPr>
            <a:endParaRPr lang="ru-RU" sz="3200" dirty="0" smtClean="0">
              <a:solidFill>
                <a:srgbClr val="800000"/>
              </a:solidFill>
            </a:endParaRPr>
          </a:p>
          <a:p>
            <a:pPr marL="391146" indent="-391146">
              <a:buFont typeface="Wingdings" pitchFamily="2" charset="2"/>
              <a:buNone/>
              <a:defRPr/>
            </a:pPr>
            <a:r>
              <a:rPr lang="ru-RU" sz="3200" dirty="0" smtClean="0">
                <a:solidFill>
                  <a:srgbClr val="800000"/>
                </a:solidFill>
              </a:rPr>
              <a:t> 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5083B2-8434-4E20-90FF-181FBE9A5853}" type="slidenum">
              <a:rPr lang="ru-RU" smtClean="0"/>
              <a:pPr>
                <a:defRPr/>
              </a:pPr>
              <a:t>20</a:t>
            </a:fld>
            <a:endParaRPr lang="ru-RU"/>
          </a:p>
        </p:txBody>
      </p:sp>
    </p:spTree>
  </p:cSld>
  <p:clrMapOvr>
    <a:masterClrMapping/>
  </p:clrMapOvr>
  <p:transition spd="med">
    <p:blinds dir="vert"/>
    <p:sndAc>
      <p:stSnd>
        <p:snd r:embed="rId2" name="arrow.wav"/>
      </p:stSnd>
    </p:sndAc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sz="8800" dirty="0" smtClean="0"/>
              <a:t>Спасибо  за     внимание!</a:t>
            </a:r>
            <a:endParaRPr lang="ru-RU" sz="88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5083B2-8434-4E20-90FF-181FBE9A5853}" type="slidenum">
              <a:rPr lang="ru-RU" smtClean="0"/>
              <a:pPr>
                <a:defRPr/>
              </a:pPr>
              <a:t>21</a:t>
            </a:fld>
            <a:endParaRPr lang="ru-RU"/>
          </a:p>
        </p:txBody>
      </p:sp>
    </p:spTree>
  </p:cSld>
  <p:clrMapOvr>
    <a:masterClrMapping/>
  </p:clrMapOvr>
  <p:transition spd="med">
    <p:blinds dir="vert"/>
    <p:sndAc>
      <p:stSnd>
        <p:snd r:embed="rId2" name="arrow.wav"/>
      </p:stSnd>
    </p:sndAc>
  </p:transition>
</p:sld>
</file>

<file path=ppt/theme/theme1.xml><?xml version="1.0" encoding="utf-8"?>
<a:theme xmlns:a="http://schemas.openxmlformats.org/drawingml/2006/main" name="Текстура">
  <a:themeElements>
    <a:clrScheme name="Текстура 5">
      <a:dk1>
        <a:srgbClr val="003366"/>
      </a:dk1>
      <a:lt1>
        <a:srgbClr val="FFFFFF"/>
      </a:lt1>
      <a:dk2>
        <a:srgbClr val="2B5481"/>
      </a:dk2>
      <a:lt2>
        <a:srgbClr val="E5FFFF"/>
      </a:lt2>
      <a:accent1>
        <a:srgbClr val="009999"/>
      </a:accent1>
      <a:accent2>
        <a:srgbClr val="336699"/>
      </a:accent2>
      <a:accent3>
        <a:srgbClr val="ACB3C1"/>
      </a:accent3>
      <a:accent4>
        <a:srgbClr val="DADADA"/>
      </a:accent4>
      <a:accent5>
        <a:srgbClr val="AACACA"/>
      </a:accent5>
      <a:accent6>
        <a:srgbClr val="2D5C8A"/>
      </a:accent6>
      <a:hlink>
        <a:srgbClr val="00CCFF"/>
      </a:hlink>
      <a:folHlink>
        <a:srgbClr val="FFCC00"/>
      </a:folHlink>
    </a:clrScheme>
    <a:fontScheme name="Текстура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кстура 1">
        <a:dk1>
          <a:srgbClr val="660000"/>
        </a:dk1>
        <a:lt1>
          <a:srgbClr val="FFFFFF"/>
        </a:lt1>
        <a:dk2>
          <a:srgbClr val="800000"/>
        </a:dk2>
        <a:lt2>
          <a:srgbClr val="FFFFCC"/>
        </a:lt2>
        <a:accent1>
          <a:srgbClr val="BE7960"/>
        </a:accent1>
        <a:accent2>
          <a:srgbClr val="CC6600"/>
        </a:accent2>
        <a:accent3>
          <a:srgbClr val="C0AAAA"/>
        </a:accent3>
        <a:accent4>
          <a:srgbClr val="DADADA"/>
        </a:accent4>
        <a:accent5>
          <a:srgbClr val="DBBEB6"/>
        </a:accent5>
        <a:accent6>
          <a:srgbClr val="B95C00"/>
        </a:accent6>
        <a:hlink>
          <a:srgbClr val="FFCC66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2">
        <a:dk1>
          <a:srgbClr val="003300"/>
        </a:dk1>
        <a:lt1>
          <a:srgbClr val="FFFFFF"/>
        </a:lt1>
        <a:dk2>
          <a:srgbClr val="4D6A2A"/>
        </a:dk2>
        <a:lt2>
          <a:srgbClr val="CCFF99"/>
        </a:lt2>
        <a:accent1>
          <a:srgbClr val="33CC33"/>
        </a:accent1>
        <a:accent2>
          <a:srgbClr val="46562A"/>
        </a:accent2>
        <a:accent3>
          <a:srgbClr val="B2B9AC"/>
        </a:accent3>
        <a:accent4>
          <a:srgbClr val="DADADA"/>
        </a:accent4>
        <a:accent5>
          <a:srgbClr val="ADE2AD"/>
        </a:accent5>
        <a:accent6>
          <a:srgbClr val="3F4D25"/>
        </a:accent6>
        <a:hlink>
          <a:srgbClr val="0099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3">
        <a:dk1>
          <a:srgbClr val="4E4E74"/>
        </a:dk1>
        <a:lt1>
          <a:srgbClr val="FFFFFF"/>
        </a:lt1>
        <a:dk2>
          <a:srgbClr val="666699"/>
        </a:dk2>
        <a:lt2>
          <a:srgbClr val="FFFFCC"/>
        </a:lt2>
        <a:accent1>
          <a:srgbClr val="5E5884"/>
        </a:accent1>
        <a:accent2>
          <a:srgbClr val="8AB29D"/>
        </a:accent2>
        <a:accent3>
          <a:srgbClr val="B8B8CA"/>
        </a:accent3>
        <a:accent4>
          <a:srgbClr val="DADADA"/>
        </a:accent4>
        <a:accent5>
          <a:srgbClr val="B6B4C2"/>
        </a:accent5>
        <a:accent6>
          <a:srgbClr val="7DA18E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4">
        <a:dk1>
          <a:srgbClr val="004E4C"/>
        </a:dk1>
        <a:lt1>
          <a:srgbClr val="FFFFFF"/>
        </a:lt1>
        <a:dk2>
          <a:srgbClr val="006666"/>
        </a:dk2>
        <a:lt2>
          <a:srgbClr val="FFFFCC"/>
        </a:lt2>
        <a:accent1>
          <a:srgbClr val="FFCC00"/>
        </a:accent1>
        <a:accent2>
          <a:srgbClr val="00B0AC"/>
        </a:accent2>
        <a:accent3>
          <a:srgbClr val="AAB8B8"/>
        </a:accent3>
        <a:accent4>
          <a:srgbClr val="DADADA"/>
        </a:accent4>
        <a:accent5>
          <a:srgbClr val="FFE2AA"/>
        </a:accent5>
        <a:accent6>
          <a:srgbClr val="009F9B"/>
        </a:accent6>
        <a:hlink>
          <a:srgbClr val="BA7C3E"/>
        </a:hlink>
        <a:folHlink>
          <a:srgbClr val="724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5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009999"/>
        </a:accent1>
        <a:accent2>
          <a:srgbClr val="336699"/>
        </a:accent2>
        <a:accent3>
          <a:srgbClr val="ACB3C1"/>
        </a:accent3>
        <a:accent4>
          <a:srgbClr val="DADADA"/>
        </a:accent4>
        <a:accent5>
          <a:srgbClr val="AACACA"/>
        </a:accent5>
        <a:accent6>
          <a:srgbClr val="2D5C8A"/>
        </a:accent6>
        <a:hlink>
          <a:srgbClr val="00CCFF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6">
        <a:dk1>
          <a:srgbClr val="080808"/>
        </a:dk1>
        <a:lt1>
          <a:srgbClr val="FFFFFF"/>
        </a:lt1>
        <a:dk2>
          <a:srgbClr val="4D4D4D"/>
        </a:dk2>
        <a:lt2>
          <a:srgbClr val="FFFFFF"/>
        </a:lt2>
        <a:accent1>
          <a:srgbClr val="666699"/>
        </a:accent1>
        <a:accent2>
          <a:srgbClr val="3366CC"/>
        </a:accent2>
        <a:accent3>
          <a:srgbClr val="B2B2B2"/>
        </a:accent3>
        <a:accent4>
          <a:srgbClr val="DADADA"/>
        </a:accent4>
        <a:accent5>
          <a:srgbClr val="B8B8CA"/>
        </a:accent5>
        <a:accent6>
          <a:srgbClr val="2D5CB9"/>
        </a:accent6>
        <a:hlink>
          <a:srgbClr val="00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7">
        <a:dk1>
          <a:srgbClr val="000000"/>
        </a:dk1>
        <a:lt1>
          <a:srgbClr val="DBDAC2"/>
        </a:lt1>
        <a:dk2>
          <a:srgbClr val="827F4C"/>
        </a:dk2>
        <a:lt2>
          <a:srgbClr val="C0BC94"/>
        </a:lt2>
        <a:accent1>
          <a:srgbClr val="AAA578"/>
        </a:accent1>
        <a:accent2>
          <a:srgbClr val="A2A4AC"/>
        </a:accent2>
        <a:accent3>
          <a:srgbClr val="EAEADD"/>
        </a:accent3>
        <a:accent4>
          <a:srgbClr val="000000"/>
        </a:accent4>
        <a:accent5>
          <a:srgbClr val="D2CFBE"/>
        </a:accent5>
        <a:accent6>
          <a:srgbClr val="92949B"/>
        </a:accent6>
        <a:hlink>
          <a:srgbClr val="5B8800"/>
        </a:hlink>
        <a:folHlink>
          <a:srgbClr val="68653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кстура 8">
        <a:dk1>
          <a:srgbClr val="000000"/>
        </a:dk1>
        <a:lt1>
          <a:srgbClr val="DCE8F4"/>
        </a:lt1>
        <a:dk2>
          <a:srgbClr val="7B9CB5"/>
        </a:dk2>
        <a:lt2>
          <a:srgbClr val="969696"/>
        </a:lt2>
        <a:accent1>
          <a:srgbClr val="FFFFFF"/>
        </a:accent1>
        <a:accent2>
          <a:srgbClr val="00BAB6"/>
        </a:accent2>
        <a:accent3>
          <a:srgbClr val="EBF2F8"/>
        </a:accent3>
        <a:accent4>
          <a:srgbClr val="000000"/>
        </a:accent4>
        <a:accent5>
          <a:srgbClr val="FFFFFF"/>
        </a:accent5>
        <a:accent6>
          <a:srgbClr val="00A8A5"/>
        </a:accent6>
        <a:hlink>
          <a:srgbClr val="8A8AD8"/>
        </a:hlink>
        <a:folHlink>
          <a:srgbClr val="24249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Textured</Template>
  <TotalTime>871</TotalTime>
  <Words>661</Words>
  <Application>Microsoft Office PowerPoint</Application>
  <PresentationFormat>Произвольный</PresentationFormat>
  <Paragraphs>94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Текстура</vt:lpstr>
      <vt:lpstr> </vt:lpstr>
      <vt:lpstr>Лишайник – одно из самых загадочных живых существ на Земле.  Являются ли    они представителями царства растений, животных или грибов? Что же такое лишайники? </vt:lpstr>
      <vt:lpstr>Цель: изучить особенности лишайников </vt:lpstr>
      <vt:lpstr>Слайд 4</vt:lpstr>
      <vt:lpstr>Слайд 5</vt:lpstr>
      <vt:lpstr>у</vt:lpstr>
      <vt:lpstr>Слайд 7</vt:lpstr>
      <vt:lpstr>НАКИПНОЙ ЛИШАЙНИК</vt:lpstr>
      <vt:lpstr> Лишайники растут довольно медленно, всего на несколько сантиметров в год, зато живут очень долго. Находят лишайники, которым около 4 500 лет. </vt:lpstr>
      <vt:lpstr>Так же стойко лишайники переживают морозы. Яркий пример этому – ЯГЕЛЬ.  Он является основной пищей северных оленей зимой.</vt:lpstr>
      <vt:lpstr>Лишайники в космосе</vt:lpstr>
      <vt:lpstr>Лишайники - индикаторы          загрязнения</vt:lpstr>
      <vt:lpstr>Старейшее использование лишайников было в качестве продукта питания. Предполагают, что библейской манной был лишайник  Аспицилия съедобная </vt:lpstr>
      <vt:lpstr>. В Северной Америке лишайник  Бриория Фремонта используют в пищу.</vt:lpstr>
      <vt:lpstr>Слайд 15</vt:lpstr>
      <vt:lpstr>Слайд 16</vt:lpstr>
      <vt:lpstr>Слайд 17</vt:lpstr>
      <vt:lpstr>Слайд 18</vt:lpstr>
      <vt:lpstr>Выводы: </vt:lpstr>
      <vt:lpstr>Литература и источники Интернет</vt:lpstr>
      <vt:lpstr>Слайд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Санёк</cp:lastModifiedBy>
  <cp:revision>65</cp:revision>
  <cp:lastPrinted>1601-01-01T00:00:00Z</cp:lastPrinted>
  <dcterms:created xsi:type="dcterms:W3CDTF">1601-01-01T00:00:00Z</dcterms:created>
  <dcterms:modified xsi:type="dcterms:W3CDTF">2016-09-07T03:07:57Z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