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8" r:id="rId3"/>
    <p:sldId id="265" r:id="rId4"/>
    <p:sldId id="257" r:id="rId5"/>
    <p:sldId id="259" r:id="rId6"/>
    <p:sldId id="264" r:id="rId7"/>
    <p:sldId id="266" r:id="rId8"/>
    <p:sldId id="270" r:id="rId9"/>
    <p:sldId id="262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5" autoAdjust="0"/>
    <p:restoredTop sz="94660"/>
  </p:normalViewPr>
  <p:slideViewPr>
    <p:cSldViewPr snapToGrid="0">
      <p:cViewPr>
        <p:scale>
          <a:sx n="77" d="100"/>
          <a:sy n="77" d="100"/>
        </p:scale>
        <p:origin x="-42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7" Type="http://schemas.openxmlformats.org/officeDocument/2006/relationships/slide" Target="../slides/slide11.xml"/><Relationship Id="rId2" Type="http://schemas.openxmlformats.org/officeDocument/2006/relationships/slide" Target="../slides/slide7.xml"/><Relationship Id="rId1" Type="http://schemas.openxmlformats.org/officeDocument/2006/relationships/slide" Target="../slides/slide3.xml"/><Relationship Id="rId6" Type="http://schemas.openxmlformats.org/officeDocument/2006/relationships/slide" Target="../slides/slide8.xml"/><Relationship Id="rId5" Type="http://schemas.openxmlformats.org/officeDocument/2006/relationships/slide" Target="../slides/slide10.xml"/><Relationship Id="rId4" Type="http://schemas.openxmlformats.org/officeDocument/2006/relationships/slide" Target="../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EE816C-C4A0-47F1-9FBD-075C18F87515}" type="doc">
      <dgm:prSet loTypeId="urn:microsoft.com/office/officeart/2005/8/layout/default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4B55B40-5EF3-477A-9938-F14B49C67092}">
      <dgm:prSet/>
      <dgm:spPr/>
      <dgm:t>
        <a:bodyPr/>
        <a:lstStyle/>
        <a:p>
          <a:pPr rtl="0"/>
          <a:r>
            <a:rPr lang="ru-RU" smtClean="0"/>
            <a:t>Условные обозначения </a:t>
          </a:r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18E16937-83EC-460A-A3D5-3438346A6570}" type="parTrans" cxnId="{B4FF9F63-F68F-4861-AAF8-8CFA6F3BB808}">
      <dgm:prSet/>
      <dgm:spPr/>
      <dgm:t>
        <a:bodyPr/>
        <a:lstStyle/>
        <a:p>
          <a:endParaRPr lang="ru-RU"/>
        </a:p>
      </dgm:t>
    </dgm:pt>
    <dgm:pt modelId="{43EDD911-1A17-420D-BF65-3D6AAB6FFE5F}" type="sibTrans" cxnId="{B4FF9F63-F68F-4861-AAF8-8CFA6F3BB808}">
      <dgm:prSet/>
      <dgm:spPr/>
      <dgm:t>
        <a:bodyPr/>
        <a:lstStyle/>
        <a:p>
          <a:endParaRPr lang="ru-RU"/>
        </a:p>
      </dgm:t>
    </dgm:pt>
    <dgm:pt modelId="{F7706799-D505-46A1-8AC5-4680E8358A65}">
      <dgm:prSet/>
      <dgm:spPr/>
      <dgm:t>
        <a:bodyPr/>
        <a:lstStyle/>
        <a:p>
          <a:pPr rtl="0"/>
          <a:r>
            <a:rPr lang="ru-RU" dirty="0" smtClean="0"/>
            <a:t>Словарная работа 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26AC9F15-7FB5-4651-9FA6-53E6A8AB2AFD}" type="parTrans" cxnId="{2BF2ED08-750C-46BB-8A60-6934628C00A3}">
      <dgm:prSet/>
      <dgm:spPr/>
      <dgm:t>
        <a:bodyPr/>
        <a:lstStyle/>
        <a:p>
          <a:endParaRPr lang="ru-RU"/>
        </a:p>
      </dgm:t>
    </dgm:pt>
    <dgm:pt modelId="{F5D21FEE-69C3-43FA-B75B-02D8B63E17A5}" type="sibTrans" cxnId="{2BF2ED08-750C-46BB-8A60-6934628C00A3}">
      <dgm:prSet/>
      <dgm:spPr/>
      <dgm:t>
        <a:bodyPr/>
        <a:lstStyle/>
        <a:p>
          <a:endParaRPr lang="ru-RU"/>
        </a:p>
      </dgm:t>
    </dgm:pt>
    <dgm:pt modelId="{1E40A3E2-9C5C-42D7-9669-EFB91B3E0B86}">
      <dgm:prSet/>
      <dgm:spPr/>
      <dgm:t>
        <a:bodyPr/>
        <a:lstStyle/>
        <a:p>
          <a:pPr rtl="0"/>
          <a:r>
            <a:rPr lang="ru-RU" smtClean="0"/>
            <a:t>Биография И.Я Билибина </a:t>
          </a:r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87C509E6-FA46-42BA-A981-601BD2CF546A}" type="parTrans" cxnId="{59516047-B50F-462C-8991-05EBB761DC8E}">
      <dgm:prSet/>
      <dgm:spPr/>
      <dgm:t>
        <a:bodyPr/>
        <a:lstStyle/>
        <a:p>
          <a:endParaRPr lang="ru-RU"/>
        </a:p>
      </dgm:t>
    </dgm:pt>
    <dgm:pt modelId="{E1E0283F-BF70-46CB-8ECD-7E767EEEE09D}" type="sibTrans" cxnId="{59516047-B50F-462C-8991-05EBB761DC8E}">
      <dgm:prSet/>
      <dgm:spPr/>
      <dgm:t>
        <a:bodyPr/>
        <a:lstStyle/>
        <a:p>
          <a:endParaRPr lang="ru-RU"/>
        </a:p>
      </dgm:t>
    </dgm:pt>
    <dgm:pt modelId="{795FDD43-4EFE-45EA-BE22-E48A4925255F}">
      <dgm:prSet/>
      <dgm:spPr/>
      <dgm:t>
        <a:bodyPr/>
        <a:lstStyle/>
        <a:p>
          <a:pPr rtl="0"/>
          <a:r>
            <a:rPr lang="ru-RU" dirty="0" smtClean="0"/>
            <a:t>Пример сочинения 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577F2CB6-36F2-45C7-8522-3121D9171D49}" type="parTrans" cxnId="{DC144DFB-BC31-4260-BB3D-188D9298A05F}">
      <dgm:prSet/>
      <dgm:spPr/>
      <dgm:t>
        <a:bodyPr/>
        <a:lstStyle/>
        <a:p>
          <a:endParaRPr lang="ru-RU"/>
        </a:p>
      </dgm:t>
    </dgm:pt>
    <dgm:pt modelId="{B7D5373F-3E08-4928-A953-475B69951127}" type="sibTrans" cxnId="{DC144DFB-BC31-4260-BB3D-188D9298A05F}">
      <dgm:prSet/>
      <dgm:spPr/>
      <dgm:t>
        <a:bodyPr/>
        <a:lstStyle/>
        <a:p>
          <a:endParaRPr lang="ru-RU"/>
        </a:p>
      </dgm:t>
    </dgm:pt>
    <dgm:pt modelId="{28CA705A-A620-495C-818F-B6CE5163C315}">
      <dgm:prSet/>
      <dgm:spPr/>
      <dgm:t>
        <a:bodyPr/>
        <a:lstStyle/>
        <a:p>
          <a:pPr rtl="0"/>
          <a:r>
            <a:rPr lang="ru-RU" smtClean="0"/>
            <a:t>План сочинения </a:t>
          </a:r>
          <a:endParaRPr lang="ru-RU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EB868E43-2831-4D7D-8B63-871066CF0BD7}" type="parTrans" cxnId="{EB97B35F-1272-4AD5-95C8-277B0A84628E}">
      <dgm:prSet/>
      <dgm:spPr/>
      <dgm:t>
        <a:bodyPr/>
        <a:lstStyle/>
        <a:p>
          <a:endParaRPr lang="ru-RU"/>
        </a:p>
      </dgm:t>
    </dgm:pt>
    <dgm:pt modelId="{90EA1DBE-F14A-4059-A68B-13D149684FFB}" type="sibTrans" cxnId="{EB97B35F-1272-4AD5-95C8-277B0A84628E}">
      <dgm:prSet/>
      <dgm:spPr/>
      <dgm:t>
        <a:bodyPr/>
        <a:lstStyle/>
        <a:p>
          <a:endParaRPr lang="ru-RU"/>
        </a:p>
      </dgm:t>
    </dgm:pt>
    <dgm:pt modelId="{CF270A64-C43B-4BEA-8C7F-33D908407810}">
      <dgm:prSet/>
      <dgm:spPr/>
      <dgm:t>
        <a:bodyPr/>
        <a:lstStyle/>
        <a:p>
          <a:pPr rtl="0"/>
          <a:r>
            <a:rPr lang="ru-RU" dirty="0" smtClean="0"/>
            <a:t>Репродукция картины 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5E1EAEFC-5ADF-4F7F-9AEB-6197B6B1BCAB}" type="parTrans" cxnId="{EC7E298A-4B36-4AC4-A108-FC845D06B3B5}">
      <dgm:prSet/>
      <dgm:spPr/>
      <dgm:t>
        <a:bodyPr/>
        <a:lstStyle/>
        <a:p>
          <a:endParaRPr lang="ru-RU"/>
        </a:p>
      </dgm:t>
    </dgm:pt>
    <dgm:pt modelId="{2B442C32-9BEB-4683-8441-73CDFA8E7A7A}" type="sibTrans" cxnId="{EC7E298A-4B36-4AC4-A108-FC845D06B3B5}">
      <dgm:prSet/>
      <dgm:spPr/>
      <dgm:t>
        <a:bodyPr/>
        <a:lstStyle/>
        <a:p>
          <a:endParaRPr lang="ru-RU"/>
        </a:p>
      </dgm:t>
    </dgm:pt>
    <dgm:pt modelId="{A548BACB-C3E5-4800-8F8F-46F2647A486A}">
      <dgm:prSet/>
      <dgm:spPr/>
      <dgm:t>
        <a:bodyPr/>
        <a:lstStyle/>
        <a:p>
          <a:r>
            <a:rPr lang="ru-RU" dirty="0" smtClean="0"/>
            <a:t>Сказка</a:t>
          </a:r>
          <a:endParaRPr lang="ru-RU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  <dgm:pt modelId="{2B25B834-1AB9-4E3B-B519-A1E004937054}" type="parTrans" cxnId="{27FCDFD0-C681-41EA-AA74-8AFCE959BA32}">
      <dgm:prSet/>
      <dgm:spPr/>
      <dgm:t>
        <a:bodyPr/>
        <a:lstStyle/>
        <a:p>
          <a:endParaRPr lang="ru-RU"/>
        </a:p>
      </dgm:t>
    </dgm:pt>
    <dgm:pt modelId="{8652BCB9-3201-40EA-A804-781BC70802AC}" type="sibTrans" cxnId="{27FCDFD0-C681-41EA-AA74-8AFCE959BA32}">
      <dgm:prSet/>
      <dgm:spPr/>
      <dgm:t>
        <a:bodyPr/>
        <a:lstStyle/>
        <a:p>
          <a:endParaRPr lang="ru-RU"/>
        </a:p>
      </dgm:t>
    </dgm:pt>
    <dgm:pt modelId="{63E1AD0B-A6BD-464B-8B60-5BC1728C1977}" type="pres">
      <dgm:prSet presAssocID="{0FEE816C-C4A0-47F1-9FBD-075C18F8751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BF7F42-F85E-4B46-A043-2F69B649DDD3}" type="pres">
      <dgm:prSet presAssocID="{24B55B40-5EF3-477A-9938-F14B49C67092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DFF96B-F497-4DE2-9F6A-E84F11ACF8B6}" type="pres">
      <dgm:prSet presAssocID="{43EDD911-1A17-420D-BF65-3D6AAB6FFE5F}" presName="sibTrans" presStyleCnt="0"/>
      <dgm:spPr/>
      <dgm:t>
        <a:bodyPr/>
        <a:lstStyle/>
        <a:p>
          <a:endParaRPr lang="ru-RU"/>
        </a:p>
      </dgm:t>
    </dgm:pt>
    <dgm:pt modelId="{62C31290-8A7D-401A-819D-7A750A36699F}" type="pres">
      <dgm:prSet presAssocID="{F7706799-D505-46A1-8AC5-4680E8358A65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51A34E-EE25-4743-9B3E-7EC334E4681C}" type="pres">
      <dgm:prSet presAssocID="{F5D21FEE-69C3-43FA-B75B-02D8B63E17A5}" presName="sibTrans" presStyleCnt="0"/>
      <dgm:spPr/>
      <dgm:t>
        <a:bodyPr/>
        <a:lstStyle/>
        <a:p>
          <a:endParaRPr lang="ru-RU"/>
        </a:p>
      </dgm:t>
    </dgm:pt>
    <dgm:pt modelId="{48E007D8-3BA1-4EAA-840A-0B48986A3234}" type="pres">
      <dgm:prSet presAssocID="{1E40A3E2-9C5C-42D7-9669-EFB91B3E0B86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6B43E-0788-421F-87D3-908EA84EFB94}" type="pres">
      <dgm:prSet presAssocID="{E1E0283F-BF70-46CB-8ECD-7E767EEEE09D}" presName="sibTrans" presStyleCnt="0"/>
      <dgm:spPr/>
      <dgm:t>
        <a:bodyPr/>
        <a:lstStyle/>
        <a:p>
          <a:endParaRPr lang="ru-RU"/>
        </a:p>
      </dgm:t>
    </dgm:pt>
    <dgm:pt modelId="{79634494-84DF-4607-88E1-440F3BEC139E}" type="pres">
      <dgm:prSet presAssocID="{795FDD43-4EFE-45EA-BE22-E48A4925255F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5E68F4-DFC2-4E70-876A-DBF8FE5113A1}" type="pres">
      <dgm:prSet presAssocID="{B7D5373F-3E08-4928-A953-475B69951127}" presName="sibTrans" presStyleCnt="0"/>
      <dgm:spPr/>
      <dgm:t>
        <a:bodyPr/>
        <a:lstStyle/>
        <a:p>
          <a:endParaRPr lang="ru-RU"/>
        </a:p>
      </dgm:t>
    </dgm:pt>
    <dgm:pt modelId="{CA14821C-3A2A-4F19-896A-39DAEC4B0E79}" type="pres">
      <dgm:prSet presAssocID="{28CA705A-A620-495C-818F-B6CE5163C315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3421A8-BBF5-425B-9647-7B8C7976570E}" type="pres">
      <dgm:prSet presAssocID="{90EA1DBE-F14A-4059-A68B-13D149684FFB}" presName="sibTrans" presStyleCnt="0"/>
      <dgm:spPr/>
      <dgm:t>
        <a:bodyPr/>
        <a:lstStyle/>
        <a:p>
          <a:endParaRPr lang="ru-RU"/>
        </a:p>
      </dgm:t>
    </dgm:pt>
    <dgm:pt modelId="{9339A2D2-FE03-4DDF-82D4-17FA76388B9D}" type="pres">
      <dgm:prSet presAssocID="{CF270A64-C43B-4BEA-8C7F-33D908407810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7B314D-18E5-4E80-BCE2-391267BBF307}" type="pres">
      <dgm:prSet presAssocID="{2B442C32-9BEB-4683-8441-73CDFA8E7A7A}" presName="sibTrans" presStyleCnt="0"/>
      <dgm:spPr/>
    </dgm:pt>
    <dgm:pt modelId="{04EE19BF-857C-42FE-829A-B1A15E4F10FE}" type="pres">
      <dgm:prSet presAssocID="{A548BACB-C3E5-4800-8F8F-46F2647A486A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08662B-2751-4086-8381-E947D69A6632}" type="presOf" srcId="{24B55B40-5EF3-477A-9938-F14B49C67092}" destId="{05BF7F42-F85E-4B46-A043-2F69B649DDD3}" srcOrd="0" destOrd="0" presId="urn:microsoft.com/office/officeart/2005/8/layout/default"/>
    <dgm:cxn modelId="{EC7E298A-4B36-4AC4-A108-FC845D06B3B5}" srcId="{0FEE816C-C4A0-47F1-9FBD-075C18F87515}" destId="{CF270A64-C43B-4BEA-8C7F-33D908407810}" srcOrd="5" destOrd="0" parTransId="{5E1EAEFC-5ADF-4F7F-9AEB-6197B6B1BCAB}" sibTransId="{2B442C32-9BEB-4683-8441-73CDFA8E7A7A}"/>
    <dgm:cxn modelId="{2FB69A5A-91F5-4FA1-89B8-A648938742F5}" type="presOf" srcId="{0FEE816C-C4A0-47F1-9FBD-075C18F87515}" destId="{63E1AD0B-A6BD-464B-8B60-5BC1728C1977}" srcOrd="0" destOrd="0" presId="urn:microsoft.com/office/officeart/2005/8/layout/default"/>
    <dgm:cxn modelId="{B4FF9F63-F68F-4861-AAF8-8CFA6F3BB808}" srcId="{0FEE816C-C4A0-47F1-9FBD-075C18F87515}" destId="{24B55B40-5EF3-477A-9938-F14B49C67092}" srcOrd="0" destOrd="0" parTransId="{18E16937-83EC-460A-A3D5-3438346A6570}" sibTransId="{43EDD911-1A17-420D-BF65-3D6AAB6FFE5F}"/>
    <dgm:cxn modelId="{59516047-B50F-462C-8991-05EBB761DC8E}" srcId="{0FEE816C-C4A0-47F1-9FBD-075C18F87515}" destId="{1E40A3E2-9C5C-42D7-9669-EFB91B3E0B86}" srcOrd="2" destOrd="0" parTransId="{87C509E6-FA46-42BA-A981-601BD2CF546A}" sibTransId="{E1E0283F-BF70-46CB-8ECD-7E767EEEE09D}"/>
    <dgm:cxn modelId="{DC144DFB-BC31-4260-BB3D-188D9298A05F}" srcId="{0FEE816C-C4A0-47F1-9FBD-075C18F87515}" destId="{795FDD43-4EFE-45EA-BE22-E48A4925255F}" srcOrd="3" destOrd="0" parTransId="{577F2CB6-36F2-45C7-8522-3121D9171D49}" sibTransId="{B7D5373F-3E08-4928-A953-475B69951127}"/>
    <dgm:cxn modelId="{EB97B35F-1272-4AD5-95C8-277B0A84628E}" srcId="{0FEE816C-C4A0-47F1-9FBD-075C18F87515}" destId="{28CA705A-A620-495C-818F-B6CE5163C315}" srcOrd="4" destOrd="0" parTransId="{EB868E43-2831-4D7D-8B63-871066CF0BD7}" sibTransId="{90EA1DBE-F14A-4059-A68B-13D149684FFB}"/>
    <dgm:cxn modelId="{F2C713CA-BFDC-4178-8D06-EDBEB3D2D4F5}" type="presOf" srcId="{28CA705A-A620-495C-818F-B6CE5163C315}" destId="{CA14821C-3A2A-4F19-896A-39DAEC4B0E79}" srcOrd="0" destOrd="0" presId="urn:microsoft.com/office/officeart/2005/8/layout/default"/>
    <dgm:cxn modelId="{27FCDFD0-C681-41EA-AA74-8AFCE959BA32}" srcId="{0FEE816C-C4A0-47F1-9FBD-075C18F87515}" destId="{A548BACB-C3E5-4800-8F8F-46F2647A486A}" srcOrd="6" destOrd="0" parTransId="{2B25B834-1AB9-4E3B-B519-A1E004937054}" sibTransId="{8652BCB9-3201-40EA-A804-781BC70802AC}"/>
    <dgm:cxn modelId="{CE83E4BE-325C-4F2D-8497-28C60E6F26E8}" type="presOf" srcId="{F7706799-D505-46A1-8AC5-4680E8358A65}" destId="{62C31290-8A7D-401A-819D-7A750A36699F}" srcOrd="0" destOrd="0" presId="urn:microsoft.com/office/officeart/2005/8/layout/default"/>
    <dgm:cxn modelId="{2BF2ED08-750C-46BB-8A60-6934628C00A3}" srcId="{0FEE816C-C4A0-47F1-9FBD-075C18F87515}" destId="{F7706799-D505-46A1-8AC5-4680E8358A65}" srcOrd="1" destOrd="0" parTransId="{26AC9F15-7FB5-4651-9FA6-53E6A8AB2AFD}" sibTransId="{F5D21FEE-69C3-43FA-B75B-02D8B63E17A5}"/>
    <dgm:cxn modelId="{CDF94A88-08CA-4F3D-BACD-3340780C847E}" type="presOf" srcId="{1E40A3E2-9C5C-42D7-9669-EFB91B3E0B86}" destId="{48E007D8-3BA1-4EAA-840A-0B48986A3234}" srcOrd="0" destOrd="0" presId="urn:microsoft.com/office/officeart/2005/8/layout/default"/>
    <dgm:cxn modelId="{3958F5F5-7F7E-4D0E-8DE9-40F4FD67735E}" type="presOf" srcId="{795FDD43-4EFE-45EA-BE22-E48A4925255F}" destId="{79634494-84DF-4607-88E1-440F3BEC139E}" srcOrd="0" destOrd="0" presId="urn:microsoft.com/office/officeart/2005/8/layout/default"/>
    <dgm:cxn modelId="{A6D8D4C4-4A1C-4080-8913-668E5622AD18}" type="presOf" srcId="{A548BACB-C3E5-4800-8F8F-46F2647A486A}" destId="{04EE19BF-857C-42FE-829A-B1A15E4F10FE}" srcOrd="0" destOrd="0" presId="urn:microsoft.com/office/officeart/2005/8/layout/default"/>
    <dgm:cxn modelId="{AAB82407-3989-4DC0-9073-E75FC493D262}" type="presOf" srcId="{CF270A64-C43B-4BEA-8C7F-33D908407810}" destId="{9339A2D2-FE03-4DDF-82D4-17FA76388B9D}" srcOrd="0" destOrd="0" presId="urn:microsoft.com/office/officeart/2005/8/layout/default"/>
    <dgm:cxn modelId="{ADE2A14E-AD72-47B1-BF68-5A53B9A58BC4}" type="presParOf" srcId="{63E1AD0B-A6BD-464B-8B60-5BC1728C1977}" destId="{05BF7F42-F85E-4B46-A043-2F69B649DDD3}" srcOrd="0" destOrd="0" presId="urn:microsoft.com/office/officeart/2005/8/layout/default"/>
    <dgm:cxn modelId="{30632C5D-1DC3-4636-91AA-9889E37E371B}" type="presParOf" srcId="{63E1AD0B-A6BD-464B-8B60-5BC1728C1977}" destId="{98DFF96B-F497-4DE2-9F6A-E84F11ACF8B6}" srcOrd="1" destOrd="0" presId="urn:microsoft.com/office/officeart/2005/8/layout/default"/>
    <dgm:cxn modelId="{51A158F7-9726-4A81-BB11-012045CF0AD5}" type="presParOf" srcId="{63E1AD0B-A6BD-464B-8B60-5BC1728C1977}" destId="{62C31290-8A7D-401A-819D-7A750A36699F}" srcOrd="2" destOrd="0" presId="urn:microsoft.com/office/officeart/2005/8/layout/default"/>
    <dgm:cxn modelId="{16DD116E-2A43-40B1-87EA-9ED1A1CC7ECB}" type="presParOf" srcId="{63E1AD0B-A6BD-464B-8B60-5BC1728C1977}" destId="{8851A34E-EE25-4743-9B3E-7EC334E4681C}" srcOrd="3" destOrd="0" presId="urn:microsoft.com/office/officeart/2005/8/layout/default"/>
    <dgm:cxn modelId="{61936525-7540-47B3-96F4-2EA592F593DE}" type="presParOf" srcId="{63E1AD0B-A6BD-464B-8B60-5BC1728C1977}" destId="{48E007D8-3BA1-4EAA-840A-0B48986A3234}" srcOrd="4" destOrd="0" presId="urn:microsoft.com/office/officeart/2005/8/layout/default"/>
    <dgm:cxn modelId="{B76A63B0-9F59-43BE-B61C-320DB09A4191}" type="presParOf" srcId="{63E1AD0B-A6BD-464B-8B60-5BC1728C1977}" destId="{A6D6B43E-0788-421F-87D3-908EA84EFB94}" srcOrd="5" destOrd="0" presId="urn:microsoft.com/office/officeart/2005/8/layout/default"/>
    <dgm:cxn modelId="{FACECF4C-6545-4CA1-BCFA-276BD63B37B9}" type="presParOf" srcId="{63E1AD0B-A6BD-464B-8B60-5BC1728C1977}" destId="{79634494-84DF-4607-88E1-440F3BEC139E}" srcOrd="6" destOrd="0" presId="urn:microsoft.com/office/officeart/2005/8/layout/default"/>
    <dgm:cxn modelId="{3EEA6C50-9320-404B-9920-672075DB773D}" type="presParOf" srcId="{63E1AD0B-A6BD-464B-8B60-5BC1728C1977}" destId="{385E68F4-DFC2-4E70-876A-DBF8FE5113A1}" srcOrd="7" destOrd="0" presId="urn:microsoft.com/office/officeart/2005/8/layout/default"/>
    <dgm:cxn modelId="{A6490235-D327-420E-ABEE-5A1E2FFFEFE5}" type="presParOf" srcId="{63E1AD0B-A6BD-464B-8B60-5BC1728C1977}" destId="{CA14821C-3A2A-4F19-896A-39DAEC4B0E79}" srcOrd="8" destOrd="0" presId="urn:microsoft.com/office/officeart/2005/8/layout/default"/>
    <dgm:cxn modelId="{2AD6347E-845D-4668-8F6D-E764A9BFEF75}" type="presParOf" srcId="{63E1AD0B-A6BD-464B-8B60-5BC1728C1977}" destId="{CA3421A8-BBF5-425B-9647-7B8C7976570E}" srcOrd="9" destOrd="0" presId="urn:microsoft.com/office/officeart/2005/8/layout/default"/>
    <dgm:cxn modelId="{55F6E20E-F5C9-4DEB-8BF3-735C63B98DBF}" type="presParOf" srcId="{63E1AD0B-A6BD-464B-8B60-5BC1728C1977}" destId="{9339A2D2-FE03-4DDF-82D4-17FA76388B9D}" srcOrd="10" destOrd="0" presId="urn:microsoft.com/office/officeart/2005/8/layout/default"/>
    <dgm:cxn modelId="{7A61D6D1-5FEE-45C7-9882-718429F9142A}" type="presParOf" srcId="{63E1AD0B-A6BD-464B-8B60-5BC1728C1977}" destId="{BD7B314D-18E5-4E80-BCE2-391267BBF307}" srcOrd="11" destOrd="0" presId="urn:microsoft.com/office/officeart/2005/8/layout/default"/>
    <dgm:cxn modelId="{77694ED3-C5CE-4034-AEAB-7E3D18C2D396}" type="presParOf" srcId="{63E1AD0B-A6BD-464B-8B60-5BC1728C1977}" destId="{04EE19BF-857C-42FE-829A-B1A15E4F10FE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BF7F42-F85E-4B46-A043-2F69B649DDD3}">
      <dsp:nvSpPr>
        <dsp:cNvPr id="0" name=""/>
        <dsp:cNvSpPr/>
      </dsp:nvSpPr>
      <dsp:spPr>
        <a:xfrm>
          <a:off x="3245" y="491310"/>
          <a:ext cx="2574534" cy="15447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smtClean="0"/>
            <a:t>Условные обозначения </a:t>
          </a:r>
          <a:endParaRPr lang="ru-RU" sz="3200" kern="1200"/>
        </a:p>
      </dsp:txBody>
      <dsp:txXfrm>
        <a:off x="3245" y="491310"/>
        <a:ext cx="2574534" cy="1544720"/>
      </dsp:txXfrm>
    </dsp:sp>
    <dsp:sp modelId="{62C31290-8A7D-401A-819D-7A750A36699F}">
      <dsp:nvSpPr>
        <dsp:cNvPr id="0" name=""/>
        <dsp:cNvSpPr/>
      </dsp:nvSpPr>
      <dsp:spPr>
        <a:xfrm>
          <a:off x="2835233" y="491310"/>
          <a:ext cx="2574534" cy="1544720"/>
        </a:xfrm>
        <a:prstGeom prst="rect">
          <a:avLst/>
        </a:prstGeom>
        <a:solidFill>
          <a:schemeClr val="accent4">
            <a:hueOff val="800594"/>
            <a:satOff val="3030"/>
            <a:lumOff val="-19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Словарная работа </a:t>
          </a:r>
          <a:endParaRPr lang="ru-RU" sz="3200" kern="1200" dirty="0"/>
        </a:p>
      </dsp:txBody>
      <dsp:txXfrm>
        <a:off x="2835233" y="491310"/>
        <a:ext cx="2574534" cy="1544720"/>
      </dsp:txXfrm>
    </dsp:sp>
    <dsp:sp modelId="{48E007D8-3BA1-4EAA-840A-0B48986A3234}">
      <dsp:nvSpPr>
        <dsp:cNvPr id="0" name=""/>
        <dsp:cNvSpPr/>
      </dsp:nvSpPr>
      <dsp:spPr>
        <a:xfrm>
          <a:off x="5667221" y="491310"/>
          <a:ext cx="2574534" cy="1544720"/>
        </a:xfrm>
        <a:prstGeom prst="rect">
          <a:avLst/>
        </a:prstGeom>
        <a:solidFill>
          <a:schemeClr val="accent4">
            <a:hueOff val="1601189"/>
            <a:satOff val="6061"/>
            <a:lumOff val="-39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smtClean="0"/>
            <a:t>Биография И.Я Билибина </a:t>
          </a:r>
          <a:endParaRPr lang="ru-RU" sz="3200" kern="1200"/>
        </a:p>
      </dsp:txBody>
      <dsp:txXfrm>
        <a:off x="5667221" y="491310"/>
        <a:ext cx="2574534" cy="1544720"/>
      </dsp:txXfrm>
    </dsp:sp>
    <dsp:sp modelId="{79634494-84DF-4607-88E1-440F3BEC139E}">
      <dsp:nvSpPr>
        <dsp:cNvPr id="0" name=""/>
        <dsp:cNvSpPr/>
      </dsp:nvSpPr>
      <dsp:spPr>
        <a:xfrm>
          <a:off x="8499209" y="491310"/>
          <a:ext cx="2574534" cy="1544720"/>
        </a:xfrm>
        <a:prstGeom prst="rect">
          <a:avLst/>
        </a:prstGeom>
        <a:solidFill>
          <a:schemeClr val="accent4">
            <a:hueOff val="2401783"/>
            <a:satOff val="9091"/>
            <a:lumOff val="-58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Пример сочинения </a:t>
          </a:r>
          <a:endParaRPr lang="ru-RU" sz="3200" kern="1200" dirty="0"/>
        </a:p>
      </dsp:txBody>
      <dsp:txXfrm>
        <a:off x="8499209" y="491310"/>
        <a:ext cx="2574534" cy="1544720"/>
      </dsp:txXfrm>
    </dsp:sp>
    <dsp:sp modelId="{CA14821C-3A2A-4F19-896A-39DAEC4B0E79}">
      <dsp:nvSpPr>
        <dsp:cNvPr id="0" name=""/>
        <dsp:cNvSpPr/>
      </dsp:nvSpPr>
      <dsp:spPr>
        <a:xfrm>
          <a:off x="1419239" y="2293484"/>
          <a:ext cx="2574534" cy="1544720"/>
        </a:xfrm>
        <a:prstGeom prst="rect">
          <a:avLst/>
        </a:prstGeom>
        <a:solidFill>
          <a:schemeClr val="accent4">
            <a:hueOff val="3202377"/>
            <a:satOff val="12121"/>
            <a:lumOff val="-78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smtClean="0"/>
            <a:t>План сочинения </a:t>
          </a:r>
          <a:endParaRPr lang="ru-RU" sz="3200" kern="1200"/>
        </a:p>
      </dsp:txBody>
      <dsp:txXfrm>
        <a:off x="1419239" y="2293484"/>
        <a:ext cx="2574534" cy="1544720"/>
      </dsp:txXfrm>
    </dsp:sp>
    <dsp:sp modelId="{9339A2D2-FE03-4DDF-82D4-17FA76388B9D}">
      <dsp:nvSpPr>
        <dsp:cNvPr id="0" name=""/>
        <dsp:cNvSpPr/>
      </dsp:nvSpPr>
      <dsp:spPr>
        <a:xfrm>
          <a:off x="4251227" y="2293484"/>
          <a:ext cx="2574534" cy="1544720"/>
        </a:xfrm>
        <a:prstGeom prst="rect">
          <a:avLst/>
        </a:prstGeom>
        <a:solidFill>
          <a:schemeClr val="accent4">
            <a:hueOff val="4002971"/>
            <a:satOff val="15152"/>
            <a:lumOff val="-98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Репродукция картины </a:t>
          </a:r>
          <a:endParaRPr lang="ru-RU" sz="3200" kern="1200" dirty="0"/>
        </a:p>
      </dsp:txBody>
      <dsp:txXfrm>
        <a:off x="4251227" y="2293484"/>
        <a:ext cx="2574534" cy="1544720"/>
      </dsp:txXfrm>
    </dsp:sp>
    <dsp:sp modelId="{04EE19BF-857C-42FE-829A-B1A15E4F10FE}">
      <dsp:nvSpPr>
        <dsp:cNvPr id="0" name=""/>
        <dsp:cNvSpPr/>
      </dsp:nvSpPr>
      <dsp:spPr>
        <a:xfrm>
          <a:off x="7083215" y="2293484"/>
          <a:ext cx="2574534" cy="1544720"/>
        </a:xfrm>
        <a:prstGeom prst="rect">
          <a:avLst/>
        </a:prstGeom>
        <a:solidFill>
          <a:schemeClr val="accent4">
            <a:hueOff val="4803566"/>
            <a:satOff val="18182"/>
            <a:lumOff val="-117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Сказка</a:t>
          </a:r>
          <a:endParaRPr lang="ru-RU" sz="3200" kern="1200" dirty="0"/>
        </a:p>
      </dsp:txBody>
      <dsp:txXfrm>
        <a:off x="7083215" y="2293484"/>
        <a:ext cx="2574534" cy="15447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2C4CB6-F74F-46A0-9A9B-E1C698F25077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10EF6D-08B8-4476-B8F8-E3FB5A2E88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66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1101092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353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7800493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267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471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562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49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61679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78037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778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632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B94E1D7A-7C8A-46F1-8217-A5BD1273FDE5}" type="datetimeFigureOut">
              <a:rPr lang="ru-RU" smtClean="0"/>
              <a:t>09.11.2019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97F7B756-E429-4DBD-A673-15D907A0638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35491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15127" y="1245115"/>
            <a:ext cx="8361229" cy="209822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Сочинение по картине </a:t>
            </a:r>
            <a:br>
              <a:rPr lang="ru-RU" sz="3200" dirty="0" smtClean="0"/>
            </a:br>
            <a:r>
              <a:rPr lang="ru-RU" sz="3200" dirty="0" smtClean="0"/>
              <a:t>И.Я </a:t>
            </a:r>
            <a:r>
              <a:rPr lang="ru-RU" sz="3200" dirty="0" err="1" smtClean="0"/>
              <a:t>Билибина</a:t>
            </a: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>« Иван Царевич и Лягушка Квакушка»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709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51264"/>
            <a:ext cx="9601200" cy="148590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Дорогой друг!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5414" y="1416186"/>
            <a:ext cx="9601200" cy="3581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</a:t>
            </a:r>
            <a:r>
              <a:rPr lang="ru-RU" sz="28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начинаем подготовку к написанию сочинения.</a:t>
            </a:r>
          </a:p>
          <a:p>
            <a:pPr marL="0" indent="0" algn="ctr">
              <a:buNone/>
            </a:pPr>
            <a:r>
              <a:rPr lang="ru-RU" sz="28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  возникает необходимость сконцентрировать внимание на деталях  картины.</a:t>
            </a:r>
          </a:p>
          <a:p>
            <a:pPr marL="0" indent="0" algn="ctr">
              <a:buNone/>
            </a:pPr>
            <a:r>
              <a:rPr lang="ru-RU" sz="28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презентация поможет тебе рассмотреть увеличенные  фрагменты картины, так как она создана с использованием технологического приёма «Лупа». </a:t>
            </a:r>
          </a:p>
          <a:p>
            <a:pPr marL="0" indent="0" algn="ctr">
              <a:buNone/>
            </a:pPr>
            <a:r>
              <a:rPr lang="ru-RU" sz="2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Удачной </a:t>
            </a:r>
            <a:r>
              <a:rPr lang="ru-RU" sz="28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работы!</a:t>
            </a:r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Управляющая кнопка: в конец 3">
            <a:hlinkClick r:id="" action="ppaction://hlinkshowjump?jump=nextslide" highlightClick="1"/>
          </p:cNvPr>
          <p:cNvSpPr/>
          <p:nvPr/>
        </p:nvSpPr>
        <p:spPr>
          <a:xfrm>
            <a:off x="10381785" y="6055112"/>
            <a:ext cx="1449659" cy="635620"/>
          </a:xfrm>
          <a:prstGeom prst="actionButtonEnd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31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898" y="-13707"/>
            <a:ext cx="10515600" cy="115829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Условные обозначения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8146" y="1444040"/>
            <a:ext cx="1973766" cy="51376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НАЖМИ</a:t>
            </a:r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92459" y="747132"/>
            <a:ext cx="10339039" cy="11151"/>
          </a:xfrm>
          <a:prstGeom prst="line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Управляющая кнопка: возврат 4">
            <a:hlinkClick r:id="" action="ppaction://hlinkshowjump?jump=lastslideviewed" highlightClick="1"/>
          </p:cNvPr>
          <p:cNvSpPr/>
          <p:nvPr/>
        </p:nvSpPr>
        <p:spPr>
          <a:xfrm>
            <a:off x="1616927" y="2497237"/>
            <a:ext cx="1416204" cy="858644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803" y="3895309"/>
            <a:ext cx="786452" cy="14570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01482" y="1645611"/>
            <a:ext cx="6824547" cy="374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Нажав на эту кнопку, можно получить больше информации.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501482" y="2739391"/>
            <a:ext cx="6824547" cy="374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Нажав на эту кнопку, ты вернешься в основное меню 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501482" y="4219057"/>
            <a:ext cx="6824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Молния памяти, нажми на нее, что бы не забыть что-то важное  </a:t>
            </a:r>
            <a:endParaRPr lang="ru-RU" dirty="0"/>
          </a:p>
        </p:txBody>
      </p:sp>
      <p:sp>
        <p:nvSpPr>
          <p:cNvPr id="13" name="Управляющая кнопка: возврат 12">
            <a:hlinkClick r:id="rId3" action="ppaction://hlinksldjump" highlightClick="1"/>
          </p:cNvPr>
          <p:cNvSpPr/>
          <p:nvPr/>
        </p:nvSpPr>
        <p:spPr>
          <a:xfrm>
            <a:off x="11111024" y="6054297"/>
            <a:ext cx="965846" cy="721656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в конец 13">
            <a:hlinkClick r:id="" action="ppaction://hlinkshowjump?jump=nextslide" highlightClick="1"/>
          </p:cNvPr>
          <p:cNvSpPr/>
          <p:nvPr/>
        </p:nvSpPr>
        <p:spPr>
          <a:xfrm>
            <a:off x="1600199" y="5772317"/>
            <a:ext cx="1449659" cy="635620"/>
          </a:xfrm>
          <a:prstGeom prst="actionButtonEnd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501482" y="5869631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Нажав на эту кнопку, ты перейдешь на следующий слайд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807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Объект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3748970"/>
              </p:ext>
            </p:extLst>
          </p:nvPr>
        </p:nvGraphicFramePr>
        <p:xfrm>
          <a:off x="925550" y="1153555"/>
          <a:ext cx="11076989" cy="4329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603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898" y="-13707"/>
            <a:ext cx="10515600" cy="115829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 И.Я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Билибина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694" y="1228221"/>
            <a:ext cx="11491415" cy="48651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Жил-был художник. Звали его Иван Яковлевич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Билибин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Всю свою жизнь интересовался он русской историей, древнерусской живописью, народным искусством. Это увлечение началось рано. Ещё студентом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Билибин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начал коллекционировать старинную одежду, кружева, крестьянскую резную и расписную посуду. В музеях художник изучал предметы народного быта, в библиотеках — древние рукописные книги, с особым интересом рассматривая в них тончайшие миниатюры.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Билибин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много  путешествовал. Для своих поездок он чаще всего выбирал северные края. Там. вдали от больших шумных городов, можно было увидеть русскую старину: развалины старинных крепостей, по берегам тихих рек и озёр — крестьянские дома, украшенные резным деревянным кружевом...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Билибин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любовался необыкновенной красотой, созданной руками крестьянина труженика, и всё, что ему  нравилось, зарисовывал в альбом или фотографировал, чтобы потом использовать в своих рисунках. Большое внимание уделял художник искусству оформления книги. Посмотрите какие яркие и красочные страницы книги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662" y="103737"/>
            <a:ext cx="5470469" cy="658699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862" y="617887"/>
            <a:ext cx="8804036" cy="562222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013795" y="6176963"/>
            <a:ext cx="1973766" cy="51376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НАЖМИ</a:t>
            </a:r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690" y="1809919"/>
            <a:ext cx="9928575" cy="4477225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992459" y="747132"/>
            <a:ext cx="10339039" cy="11151"/>
          </a:xfrm>
          <a:prstGeom prst="line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Управляющая кнопка: возврат 15">
            <a:hlinkClick r:id="rId5" action="ppaction://hlinksldjump" highlightClick="1"/>
          </p:cNvPr>
          <p:cNvSpPr/>
          <p:nvPr/>
        </p:nvSpPr>
        <p:spPr>
          <a:xfrm>
            <a:off x="115922" y="5887438"/>
            <a:ext cx="965846" cy="814039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85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434" y="0"/>
            <a:ext cx="10515600" cy="1158293"/>
          </a:xfrm>
        </p:spPr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сочинения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2459" y="1144586"/>
            <a:ext cx="11003507" cy="48651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Передо мной картина И.Я.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Билибина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"Иван-царевич и лягушка квакушка". Эта картина написана к сказке "Царевна-лягушка". На картине изображён эпизод, когда Иван-царевич встретил лягушку, у которой в лапках была его стрела.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Иван на картине изображён в русском народном кафтане, в шапке, в зелёных сапогах. Весь его облик говорит о его не простом происхождении. В руках у Ивана-царевича лук, а перед ним сидит та самая царевна-лягушка, которая поймала его стрелу. Лягушка смотрит с мольбой на Ивана, словно желая ему что-то рассказать. Иван-царевич очень удивлён.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Мне нравится сказка "Царевна-лягушка" и картина к этой сказке тоже, так как у неё есть хорошее продолжение и счастливый конец.</a:t>
            </a:r>
          </a:p>
          <a:p>
            <a:pPr marL="0" indent="0" algn="ctr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92459" y="747132"/>
            <a:ext cx="10339039" cy="11151"/>
          </a:xfrm>
          <a:prstGeom prst="line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8" name="Picture 4" descr="http://good.photolandiya.ru/img-q5y5x5n4g40414f4x2u2d4o5z504k4c4t4/datai/russkij-jazyk/Predlozhenija-s-prichastijami/0001-001-Povtorenie-izuchennogo-po-teme-Prichasti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054" y="4758303"/>
            <a:ext cx="1822351" cy="1973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возврат 10">
            <a:hlinkClick r:id="rId3" action="ppaction://hlinksldjump" highlightClick="1"/>
          </p:cNvPr>
          <p:cNvSpPr/>
          <p:nvPr/>
        </p:nvSpPr>
        <p:spPr>
          <a:xfrm>
            <a:off x="840751" y="6009693"/>
            <a:ext cx="965846" cy="721656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77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898" y="-13707"/>
            <a:ext cx="10515600" cy="115829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работа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92459" y="747132"/>
            <a:ext cx="10339039" cy="11151"/>
          </a:xfrm>
          <a:prstGeom prst="line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Управляющая кнопка: возврат 8">
            <a:hlinkClick r:id="rId2" action="ppaction://hlinksldjump" highlightClick="1"/>
          </p:cNvPr>
          <p:cNvSpPr/>
          <p:nvPr/>
        </p:nvSpPr>
        <p:spPr>
          <a:xfrm>
            <a:off x="815898" y="6176963"/>
            <a:ext cx="965846" cy="608149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661360"/>
              </p:ext>
            </p:extLst>
          </p:nvPr>
        </p:nvGraphicFramePr>
        <p:xfrm>
          <a:off x="2901795" y="1519122"/>
          <a:ext cx="2818780" cy="3635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8780">
                  <a:extLst>
                    <a:ext uri="{9D8B030D-6E8A-4147-A177-3AD203B41FA5}">
                      <a16:colId xmlns:a16="http://schemas.microsoft.com/office/drawing/2014/main" xmlns="" val="217660484"/>
                    </a:ext>
                  </a:extLst>
                </a:gridCol>
              </a:tblGrid>
              <a:tr h="860561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Л.гушка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86208143"/>
                  </a:ext>
                </a:extLst>
              </a:tr>
              <a:tr h="924912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К.фтан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4847589"/>
                  </a:ext>
                </a:extLst>
              </a:tr>
              <a:tr h="924912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Б.лото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58473926"/>
                  </a:ext>
                </a:extLst>
              </a:tr>
              <a:tr h="924912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С.поги</a:t>
                      </a: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77435047"/>
                  </a:ext>
                </a:extLst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008413"/>
              </p:ext>
            </p:extLst>
          </p:nvPr>
        </p:nvGraphicFramePr>
        <p:xfrm>
          <a:off x="6916234" y="1519122"/>
          <a:ext cx="2818779" cy="3635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8779">
                  <a:extLst>
                    <a:ext uri="{9D8B030D-6E8A-4147-A177-3AD203B41FA5}">
                      <a16:colId xmlns:a16="http://schemas.microsoft.com/office/drawing/2014/main" xmlns="" val="547261962"/>
                    </a:ext>
                  </a:extLst>
                </a:gridCol>
              </a:tblGrid>
              <a:tr h="908824">
                <a:tc>
                  <a:txBody>
                    <a:bodyPr/>
                    <a:lstStyle/>
                    <a:p>
                      <a:r>
                        <a:rPr lang="ru-RU" dirty="0" smtClean="0"/>
                        <a:t>Л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я</a:t>
                      </a:r>
                      <a:r>
                        <a:rPr lang="ru-RU" dirty="0" smtClean="0"/>
                        <a:t>гушка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94705662"/>
                  </a:ext>
                </a:extLst>
              </a:tr>
              <a:tr h="908824">
                <a:tc>
                  <a:txBody>
                    <a:bodyPr/>
                    <a:lstStyle/>
                    <a:p>
                      <a:r>
                        <a:rPr lang="ru-RU" dirty="0" smtClean="0"/>
                        <a:t>К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dirty="0" smtClean="0"/>
                        <a:t>фтан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07371151"/>
                  </a:ext>
                </a:extLst>
              </a:tr>
              <a:tr h="908824">
                <a:tc>
                  <a:txBody>
                    <a:bodyPr/>
                    <a:lstStyle/>
                    <a:p>
                      <a:r>
                        <a:rPr lang="ru-RU" dirty="0" smtClean="0"/>
                        <a:t>Б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о</a:t>
                      </a:r>
                      <a:r>
                        <a:rPr lang="ru-RU" dirty="0" smtClean="0"/>
                        <a:t>лото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5808363"/>
                  </a:ext>
                </a:extLst>
              </a:tr>
              <a:tr h="908824">
                <a:tc>
                  <a:txBody>
                    <a:bodyPr/>
                    <a:lstStyle/>
                    <a:p>
                      <a:r>
                        <a:rPr lang="ru-RU" dirty="0" smtClean="0"/>
                        <a:t>С</a:t>
                      </a: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а</a:t>
                      </a:r>
                      <a:r>
                        <a:rPr lang="ru-RU" dirty="0" smtClean="0"/>
                        <a:t>поги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81191729"/>
                  </a:ext>
                </a:extLst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0024946" y="6224152"/>
            <a:ext cx="1973766" cy="51376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НАЖМИ</a:t>
            </a:r>
            <a:endParaRPr lang="ru-RU" dirty="0"/>
          </a:p>
        </p:txBody>
      </p:sp>
      <p:sp>
        <p:nvSpPr>
          <p:cNvPr id="13" name="Молния 12"/>
          <p:cNvSpPr/>
          <p:nvPr/>
        </p:nvSpPr>
        <p:spPr>
          <a:xfrm rot="1216594">
            <a:off x="8497271" y="5454213"/>
            <a:ext cx="1070517" cy="1182029"/>
          </a:xfrm>
          <a:prstGeom prst="lightningBol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010317" y="1905425"/>
            <a:ext cx="9001512" cy="107721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ПОМНИ! ЧТО Квакушка и Иван это имена собственные! И пишутся с большой буквы!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96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Обрати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Чтобы вернуть картину в исходное состояние, просто нажми еще раз на УВЕЛИЧЕННЫЙ фрагмент;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Чтобы убрать текст, просто нажми на него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501745" y="6109855"/>
            <a:ext cx="706582" cy="56803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00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932" y="0"/>
            <a:ext cx="6018281" cy="666198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6186" y="-23607"/>
            <a:ext cx="5657134" cy="2553891"/>
          </a:xfrm>
          <a:prstGeom prst="round2Diag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На картине Ивана Яковлевича </a:t>
            </a:r>
            <a:r>
              <a:rPr lang="ru-RU" dirty="0" err="1" smtClean="0"/>
              <a:t>Билибина</a:t>
            </a:r>
            <a:r>
              <a:rPr lang="ru-RU" dirty="0" smtClean="0"/>
              <a:t> «Иван-царевич и лягушка-квакушка» изображена сцена из известной русской сказки «Царевна лягушка». Именно в этот момент Иван-царевич понимает, что ему придётся жениться на лягушке. Он очень расстроен и еще не догадывается что в скором времени эта отвратительная лягушка превратиться в красивую и мудрую девушку.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580918"/>
            <a:ext cx="4651921" cy="4086225"/>
          </a:xfrm>
          <a:prstGeom prst="round2Diag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Иван-царевич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Иван-царевич изображен на переднем плане картины. На нем одет длинный ярко-красный кафтан и такова же цвета шапка, а на ногах зеленые сапоги. Это наряд показывает, что герой из богатой царской семьи. В руках он держит тот самый лук, из которого он стрелял. По картине видно, что это молодой и статный человек. На его лице изображено удивление и негодование. Он не знает, что дальше делать и поэтому застыл беспомощно, разведя руками.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2964" y="962440"/>
            <a:ext cx="4612036" cy="4826853"/>
          </a:xfrm>
          <a:prstGeom prst="round2Diag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Лягушка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Рядом с Иваном-царевичем изображена вторая главная героиня — картины- это лягушка. Автор картины нарисовал её в неприятном коричнево-зеленом цвете. Мне кажется автор показывает этим какие неприятные чувства испытывал Иван-царевич, когда увидел её. И это не удивительно ведь он царский сын, а взять в жены придётся лягушку. Она держит стрелу и смотри на Ивана и, наверное, хочет что-то ему сказать.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87669"/>
            <a:ext cx="4414677" cy="4188381"/>
          </a:xfrm>
          <a:prstGeom prst="round2Diag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Задний план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заднем плане картины изображен загадочный русский лес. Он начинается с ровного ряда молодых березок и дальше нарисована глубокая непроходимая чаща. Рядом с лесом находиться мутное болото, по которому идет Иван. А возле болота растут совсем еще молоденькие ёлочки. Автор умело изобразил красоту русского леса.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090" y="938833"/>
            <a:ext cx="4534539" cy="4188381"/>
          </a:xfrm>
          <a:prstGeom prst="round2Diag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 очень понравилась эта картины. Иван Яковлевич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Билибин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особенной точностью передал всю красочность того момента, описанного в сказке. Эта картина помогла мне лучше представить героев и понять, что хотел сказать автор. Это замечательная иллюстрация идеально подходит для сказки о Иване-царевиче и его возлюбленной.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правляющая кнопка: возврат 11">
            <a:hlinkClick r:id="rId3" action="ppaction://hlinksldjump" highlightClick="1"/>
          </p:cNvPr>
          <p:cNvSpPr/>
          <p:nvPr/>
        </p:nvSpPr>
        <p:spPr>
          <a:xfrm>
            <a:off x="773844" y="5998200"/>
            <a:ext cx="965846" cy="814039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l="14850" t="13129" r="40670" b="23812"/>
          <a:stretch/>
        </p:blipFill>
        <p:spPr>
          <a:xfrm>
            <a:off x="7076661" y="874643"/>
            <a:ext cx="2676939" cy="420094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/>
          <a:srcRect l="42155" t="15914" r="13145" b="27194"/>
          <a:stretch/>
        </p:blipFill>
        <p:spPr>
          <a:xfrm>
            <a:off x="8719931" y="1060175"/>
            <a:ext cx="2690192" cy="379012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l="39513" t="65048" r="9842" b="6904"/>
          <a:stretch/>
        </p:blipFill>
        <p:spPr>
          <a:xfrm>
            <a:off x="8560905" y="4333461"/>
            <a:ext cx="3048000" cy="186855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/>
          <a:srcRect l="14850" t="13129" r="40670" b="23812"/>
          <a:stretch/>
        </p:blipFill>
        <p:spPr>
          <a:xfrm>
            <a:off x="4651921" y="0"/>
            <a:ext cx="4230130" cy="663837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/>
          <a:srcRect l="42155" t="15914" r="13145" b="27194"/>
          <a:stretch/>
        </p:blipFill>
        <p:spPr>
          <a:xfrm>
            <a:off x="7433216" y="969885"/>
            <a:ext cx="3605845" cy="50801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9" name="Прямоугольник 18"/>
          <p:cNvSpPr/>
          <p:nvPr/>
        </p:nvSpPr>
        <p:spPr>
          <a:xfrm>
            <a:off x="1879065" y="6298470"/>
            <a:ext cx="1973766" cy="51376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ПОДСКАЗКА</a:t>
            </a:r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2"/>
          <a:srcRect l="39513" t="65048" r="9842" b="6904"/>
          <a:stretch/>
        </p:blipFill>
        <p:spPr>
          <a:xfrm>
            <a:off x="5224806" y="2974979"/>
            <a:ext cx="5120792" cy="313926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6131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459" y="167985"/>
            <a:ext cx="10515600" cy="115829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сочинения + слова подсказки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990" y="1373187"/>
            <a:ext cx="11491415" cy="486510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1.Художник и его картина.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художник-иллюстратор, иллюстрации к русским народным сказкам; одна из картин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2.Иван-царевич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лягушка-квакушка.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(место действия, описание Ивана- царевича и лягушки-квакушки)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Цвет и настроение картины.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топкое, вязкое болото, лесная глушь; длинный(народный русский) кафтан, подпоясан кушаком, шапка с отворотом, сафьяновые сапоги, держит лук, удивлён, смотрит с грустью, опечален; на болотной кочке, внимательно смотрит, жалостливый взгляд, словно что-то хочет сказать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4.Моё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к картине.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яркие краски, много света, похожа на причудливый яркий ковёр; сказочно - праздничный декоративный стиль, затейливый узор, яркий орнамент с жуками, стрелами…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92459" y="747132"/>
            <a:ext cx="10339039" cy="11151"/>
          </a:xfrm>
          <a:prstGeom prst="line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Управляющая кнопка: возврат 8">
            <a:hlinkClick r:id="rId2" action="ppaction://hlinksldjump" highlightClick="1"/>
          </p:cNvPr>
          <p:cNvSpPr/>
          <p:nvPr/>
        </p:nvSpPr>
        <p:spPr>
          <a:xfrm>
            <a:off x="992459" y="5983809"/>
            <a:ext cx="965846" cy="769028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26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0097" y="23812"/>
            <a:ext cx="10515600" cy="115829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1376" y="804473"/>
            <a:ext cx="11340790" cy="58751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старые годы у одного царя было три сына… Сынки, мои любезные, покуда я ещё не стар, мне охота бы вас женить, посмотреть на ваших деточек, на моих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внучат…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что, сынки, возьмите по стреле, выходите в чистое поле и стреляйте: куда стрелы упадут, там и судьба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ваша. Сыновья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поклонились отцу, взяли по стреле, вышли в чистое поле, натянули луки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выстрелили. 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старшего сына стрела упала на боярский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двор… 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среднего сына упала стрела на широкий купеческий двор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младшего сына, Ивана-царевича, стрела поднялась и улетела сам не знает куда. Вот он шёл, шёл, дошёл до болота, видит - сидит лягушка, подхватила его стрелу.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Иван-царевич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 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Лягушка, лягушка, отдай мою стрелу. А лягушка ему отвечает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Возьми меня замуж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Что ты, как Я возьму себе в жёны лягушку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Бери, знать, судьба твоя такая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Закручинился Иван-царевич. Делать нечего, взял лягушку, принес домой. Царь сыграл три свадьбы: старшего сына женил на боярской дочери, среднего - на купеческой, а несчастного Ивана-царевича - на лягушке.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26480" y="747132"/>
            <a:ext cx="10339039" cy="11151"/>
          </a:xfrm>
          <a:prstGeom prst="line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Управляющая кнопка: возврат 6">
            <a:hlinkClick r:id="rId2" action="ppaction://hlinksldjump" highlightClick="1"/>
          </p:cNvPr>
          <p:cNvSpPr/>
          <p:nvPr/>
        </p:nvSpPr>
        <p:spPr>
          <a:xfrm>
            <a:off x="10912774" y="6032810"/>
            <a:ext cx="874065" cy="692960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90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Урожай</Template>
  <TotalTime>207</TotalTime>
  <Words>1103</Words>
  <Application>Microsoft Office PowerPoint</Application>
  <PresentationFormat>Произвольный</PresentationFormat>
  <Paragraphs>65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Crop</vt:lpstr>
      <vt:lpstr>Сочинение по картине  И.Я Билибина  « Иван Царевич и Лягушка Квакушка»</vt:lpstr>
      <vt:lpstr>Дорогой друг!</vt:lpstr>
      <vt:lpstr>Условные обозначения </vt:lpstr>
      <vt:lpstr>Презентация PowerPoint</vt:lpstr>
      <vt:lpstr>Биография И.Я Билибина</vt:lpstr>
      <vt:lpstr>Пример сочинения </vt:lpstr>
      <vt:lpstr>Словарная работа </vt:lpstr>
      <vt:lpstr>Обрати внимание!</vt:lpstr>
      <vt:lpstr>Презентация PowerPoint</vt:lpstr>
      <vt:lpstr>План сочинения + слова подсказки </vt:lpstr>
      <vt:lpstr>Сказка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Сочинение по картине  И.Я Билибина « Иван Царевич и Лягушка Квакушка»</dc:title>
  <dc:creator>Студент</dc:creator>
  <cp:lastModifiedBy>User</cp:lastModifiedBy>
  <cp:revision>23</cp:revision>
  <dcterms:created xsi:type="dcterms:W3CDTF">2018-02-16T05:25:37Z</dcterms:created>
  <dcterms:modified xsi:type="dcterms:W3CDTF">2019-11-09T11:47:56Z</dcterms:modified>
</cp:coreProperties>
</file>